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 id="2147483684" r:id="rId2"/>
  </p:sldMasterIdLst>
  <p:notesMasterIdLst>
    <p:notesMasterId r:id="rId42"/>
  </p:notesMasterIdLst>
  <p:sldIdLst>
    <p:sldId id="257" r:id="rId3"/>
    <p:sldId id="332" r:id="rId4"/>
    <p:sldId id="378" r:id="rId5"/>
    <p:sldId id="376" r:id="rId6"/>
    <p:sldId id="382" r:id="rId7"/>
    <p:sldId id="405" r:id="rId8"/>
    <p:sldId id="406" r:id="rId9"/>
    <p:sldId id="400" r:id="rId10"/>
    <p:sldId id="401" r:id="rId11"/>
    <p:sldId id="402" r:id="rId12"/>
    <p:sldId id="379" r:id="rId13"/>
    <p:sldId id="381" r:id="rId14"/>
    <p:sldId id="383" r:id="rId15"/>
    <p:sldId id="333" r:id="rId16"/>
    <p:sldId id="334" r:id="rId17"/>
    <p:sldId id="335" r:id="rId18"/>
    <p:sldId id="367" r:id="rId19"/>
    <p:sldId id="386" r:id="rId20"/>
    <p:sldId id="384" r:id="rId21"/>
    <p:sldId id="385" r:id="rId22"/>
    <p:sldId id="394" r:id="rId23"/>
    <p:sldId id="392" r:id="rId24"/>
    <p:sldId id="341" r:id="rId25"/>
    <p:sldId id="342" r:id="rId26"/>
    <p:sldId id="344" r:id="rId27"/>
    <p:sldId id="350" r:id="rId28"/>
    <p:sldId id="351" r:id="rId29"/>
    <p:sldId id="353" r:id="rId30"/>
    <p:sldId id="363" r:id="rId31"/>
    <p:sldId id="364" r:id="rId32"/>
    <p:sldId id="321" r:id="rId33"/>
    <p:sldId id="409" r:id="rId34"/>
    <p:sldId id="419" r:id="rId35"/>
    <p:sldId id="414" r:id="rId36"/>
    <p:sldId id="329" r:id="rId37"/>
    <p:sldId id="424" r:id="rId38"/>
    <p:sldId id="425" r:id="rId39"/>
    <p:sldId id="427" r:id="rId40"/>
    <p:sldId id="291" r:id="rId41"/>
  </p:sldIdLst>
  <p:sldSz cx="9144000" cy="6858000" type="screen4x3"/>
  <p:notesSz cx="6858000" cy="9144000"/>
  <p:defaultTextStyle>
    <a:defPPr>
      <a:defRPr lang="nl-NL"/>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89076" autoAdjust="0"/>
  </p:normalViewPr>
  <p:slideViewPr>
    <p:cSldViewPr>
      <p:cViewPr varScale="1">
        <p:scale>
          <a:sx n="82" d="100"/>
          <a:sy n="82" d="100"/>
        </p:scale>
        <p:origin x="-1212" y="-78"/>
      </p:cViewPr>
      <p:guideLst>
        <p:guide orient="horz" pos="2160"/>
        <p:guide pos="2880"/>
      </p:guideLst>
    </p:cSldViewPr>
  </p:slideViewPr>
  <p:notesTextViewPr>
    <p:cViewPr>
      <p:scale>
        <a:sx n="100" d="100"/>
        <a:sy n="100" d="100"/>
      </p:scale>
      <p:origin x="0" y="0"/>
    </p:cViewPr>
  </p:notesTextViewPr>
  <p:sorterViewPr>
    <p:cViewPr>
      <p:scale>
        <a:sx n="122" d="100"/>
        <a:sy n="122" d="100"/>
      </p:scale>
      <p:origin x="0" y="971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nl-NL"/>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nl-NL"/>
          </a:p>
        </p:txBody>
      </p:sp>
      <p:sp>
        <p:nvSpPr>
          <p:cNvPr id="450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noProof="0" smtClean="0"/>
              <a:t>Klik om de opmaakprofielen van de modeltekst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nl-NL"/>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3549724-C6AE-4B48-8DF6-539CDC2BCB74}" type="slidenum">
              <a:rPr lang="nl-NL"/>
              <a:pPr>
                <a:defRPr/>
              </a:pPr>
              <a:t>‹nr.›</a:t>
            </a:fld>
            <a:endParaRPr lang="nl-NL"/>
          </a:p>
        </p:txBody>
      </p:sp>
    </p:spTree>
    <p:extLst>
      <p:ext uri="{BB962C8B-B14F-4D97-AF65-F5344CB8AC3E}">
        <p14:creationId xmlns:p14="http://schemas.microsoft.com/office/powerpoint/2010/main" val="17142727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1292B8D1-6293-4801-82A0-3E5AD6FE475C}" type="slidenum">
              <a:rPr lang="nl-NL"/>
              <a:pPr/>
              <a:t>1</a:t>
            </a:fld>
            <a:endParaRPr lang="nl-NL"/>
          </a:p>
        </p:txBody>
      </p:sp>
      <p:sp>
        <p:nvSpPr>
          <p:cNvPr id="46083" name="Rectangle 2"/>
          <p:cNvSpPr>
            <a:spLocks noGrp="1" noRot="1" noChangeAspect="1" noChangeArrowheads="1" noTextEdit="1"/>
          </p:cNvSpPr>
          <p:nvPr>
            <p:ph type="sldImg"/>
          </p:nvPr>
        </p:nvSpPr>
        <p:spPr>
          <a:xfrm>
            <a:off x="1144588" y="687388"/>
            <a:ext cx="4570412" cy="3427412"/>
          </a:xfrm>
          <a:ln/>
        </p:spPr>
      </p:sp>
      <p:sp>
        <p:nvSpPr>
          <p:cNvPr id="46084" name="Rectangle 3"/>
          <p:cNvSpPr>
            <a:spLocks noGrp="1" noChangeArrowheads="1"/>
          </p:cNvSpPr>
          <p:nvPr>
            <p:ph type="body" idx="1"/>
          </p:nvPr>
        </p:nvSpPr>
        <p:spPr>
          <a:xfrm>
            <a:off x="914400" y="4343400"/>
            <a:ext cx="5029200" cy="4114800"/>
          </a:xfrm>
          <a:noFill/>
        </p:spPr>
        <p:txBody>
          <a:bodyPr/>
          <a:lstStyle/>
          <a:p>
            <a:pPr eaLnBrk="1" hangingPunct="1"/>
            <a:endParaRPr lang="nl-NL"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a:defRPr/>
            </a:pPr>
            <a:fld id="{13549724-C6AE-4B48-8DF6-539CDC2BCB74}" type="slidenum">
              <a:rPr lang="nl-NL" smtClean="0"/>
              <a:pPr>
                <a:defRPr/>
              </a:pPr>
              <a:t>10</a:t>
            </a:fld>
            <a:endParaRPr lang="nl-NL"/>
          </a:p>
        </p:txBody>
      </p:sp>
    </p:spTree>
    <p:extLst>
      <p:ext uri="{BB962C8B-B14F-4D97-AF65-F5344CB8AC3E}">
        <p14:creationId xmlns:p14="http://schemas.microsoft.com/office/powerpoint/2010/main" val="41011424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9CC02D-7ADF-4860-B967-02C6F352AB1A}" type="slidenum">
              <a:rPr lang="nl-NL"/>
              <a:pPr/>
              <a:t>11</a:t>
            </a:fld>
            <a:endParaRPr lang="nl-NL"/>
          </a:p>
        </p:txBody>
      </p:sp>
      <p:sp>
        <p:nvSpPr>
          <p:cNvPr id="720898" name="Rectangle 2"/>
          <p:cNvSpPr>
            <a:spLocks noGrp="1" noRot="1" noChangeAspect="1" noChangeArrowheads="1" noTextEdit="1"/>
          </p:cNvSpPr>
          <p:nvPr>
            <p:ph type="sldImg"/>
          </p:nvPr>
        </p:nvSpPr>
        <p:spPr>
          <a:ln/>
        </p:spPr>
      </p:sp>
      <p:sp>
        <p:nvSpPr>
          <p:cNvPr id="720899" name="Rectangle 3"/>
          <p:cNvSpPr>
            <a:spLocks noGrp="1" noChangeArrowheads="1"/>
          </p:cNvSpPr>
          <p:nvPr>
            <p:ph type="body" idx="1"/>
          </p:nvPr>
        </p:nvSpPr>
        <p:spPr/>
        <p:txBody>
          <a:bodyPr/>
          <a:lstStyle/>
          <a:p>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7EDBC2-1EF3-4C0E-920A-B14F12435A59}" type="slidenum">
              <a:rPr lang="nl-NL"/>
              <a:pPr/>
              <a:t>12</a:t>
            </a:fld>
            <a:endParaRPr lang="nl-NL"/>
          </a:p>
        </p:txBody>
      </p:sp>
      <p:sp>
        <p:nvSpPr>
          <p:cNvPr id="499714" name="Rectangle 2"/>
          <p:cNvSpPr>
            <a:spLocks noGrp="1" noRot="1" noChangeAspect="1" noChangeArrowheads="1"/>
          </p:cNvSpPr>
          <p:nvPr>
            <p:ph type="sldImg"/>
          </p:nvPr>
        </p:nvSpPr>
        <p:spPr bwMode="auto">
          <a:xfrm>
            <a:off x="1143000" y="685800"/>
            <a:ext cx="4573588" cy="3430588"/>
          </a:xfrm>
          <a:prstGeom prst="rect">
            <a:avLst/>
          </a:prstGeom>
          <a:solidFill>
            <a:srgbClr val="FFFFFF"/>
          </a:solidFill>
          <a:ln>
            <a:solidFill>
              <a:srgbClr val="000000"/>
            </a:solidFill>
            <a:miter lim="800000"/>
            <a:headEnd/>
            <a:tailEnd/>
          </a:ln>
        </p:spPr>
      </p:sp>
      <p:sp>
        <p:nvSpPr>
          <p:cNvPr id="499715" name="Rectangle 3"/>
          <p:cNvSpPr>
            <a:spLocks noGrp="1" noChangeArrowheads="1"/>
          </p:cNvSpPr>
          <p:nvPr>
            <p:ph type="body" idx="1"/>
          </p:nvPr>
        </p:nvSpPr>
        <p:spPr bwMode="auto">
          <a:xfrm>
            <a:off x="913991" y="4344358"/>
            <a:ext cx="5030018" cy="4114587"/>
          </a:xfrm>
          <a:prstGeom prst="rect">
            <a:avLst/>
          </a:prstGeom>
          <a:solidFill>
            <a:srgbClr val="FFFFFF"/>
          </a:solidFill>
          <a:ln>
            <a:solidFill>
              <a:srgbClr val="000000"/>
            </a:solidFill>
            <a:miter lim="800000"/>
            <a:headEnd/>
            <a:tailEnd/>
          </a:ln>
        </p:spPr>
        <p:txBody>
          <a:bodyPr lIns="89093" tIns="44546" rIns="89093" bIns="44546"/>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4B303F-D066-4EF9-B955-5BCB48B47FEC}" type="slidenum">
              <a:rPr lang="nl-NL"/>
              <a:pPr/>
              <a:t>13</a:t>
            </a:fld>
            <a:endParaRPr lang="nl-NL"/>
          </a:p>
        </p:txBody>
      </p:sp>
      <p:sp>
        <p:nvSpPr>
          <p:cNvPr id="766978" name="Rectangle 2"/>
          <p:cNvSpPr>
            <a:spLocks noGrp="1" noRot="1" noChangeAspect="1" noChangeArrowheads="1" noTextEdit="1"/>
          </p:cNvSpPr>
          <p:nvPr>
            <p:ph type="sldImg"/>
          </p:nvPr>
        </p:nvSpPr>
        <p:spPr>
          <a:xfrm>
            <a:off x="1143000" y="685800"/>
            <a:ext cx="4572000" cy="3429000"/>
          </a:xfrm>
          <a:ln/>
        </p:spPr>
      </p:sp>
      <p:sp>
        <p:nvSpPr>
          <p:cNvPr id="766979" name="Rectangle 3"/>
          <p:cNvSpPr>
            <a:spLocks noGrp="1" noChangeArrowheads="1"/>
          </p:cNvSpPr>
          <p:nvPr>
            <p:ph type="body" idx="1"/>
          </p:nvPr>
        </p:nvSpPr>
        <p:spPr>
          <a:xfrm>
            <a:off x="685494" y="4342939"/>
            <a:ext cx="5487013" cy="4114587"/>
          </a:xfrm>
        </p:spPr>
        <p:txBody>
          <a:bodyPr/>
          <a:lstStyle/>
          <a:p>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95856742-9BFA-4765-A06A-FE529A270DCE}" type="slidenum">
              <a:rPr lang="nl-NL"/>
              <a:pPr/>
              <a:t>14</a:t>
            </a:fld>
            <a:endParaRPr lang="nl-NL"/>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xfrm>
            <a:off x="914400" y="4343400"/>
            <a:ext cx="5029200" cy="4114800"/>
          </a:xfrm>
          <a:noFill/>
        </p:spPr>
        <p:txBody>
          <a:bodyPr/>
          <a:lstStyle/>
          <a:p>
            <a:pPr eaLnBrk="1" hangingPunct="1"/>
            <a:r>
              <a:rPr lang="tr-TR" smtClean="0"/>
              <a:t>(Lau, 2004; (Rockman, 128-129) ; (Snavely, 2001) ; </a:t>
            </a:r>
            <a:r>
              <a:rPr lang="tr-TR" sz="1000" smtClean="0"/>
              <a:t>(Iannuzzi, 1997)</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F063836B-7BEA-493F-B71F-A3D1906FC9F2}" type="slidenum">
              <a:rPr lang="nl-NL"/>
              <a:pPr/>
              <a:t>15</a:t>
            </a:fld>
            <a:endParaRPr lang="nl-NL"/>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endParaRPr lang="nl-NL"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A11E341F-3F1B-467C-883E-FE2F4D523601}" type="slidenum">
              <a:rPr lang="nl-NL"/>
              <a:pPr/>
              <a:t>16</a:t>
            </a:fld>
            <a:endParaRPr lang="nl-NL"/>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endParaRPr lang="nl-NL"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jdelijke aanduiding voor dia-afbeelding 1"/>
          <p:cNvSpPr>
            <a:spLocks noGrp="1" noRot="1" noChangeAspect="1" noTextEdit="1"/>
          </p:cNvSpPr>
          <p:nvPr>
            <p:ph type="sldImg"/>
          </p:nvPr>
        </p:nvSpPr>
        <p:spPr>
          <a:ln/>
        </p:spPr>
      </p:sp>
      <p:sp>
        <p:nvSpPr>
          <p:cNvPr id="49155" name="Tijdelijke aanduiding voor notities 2"/>
          <p:cNvSpPr>
            <a:spLocks noGrp="1"/>
          </p:cNvSpPr>
          <p:nvPr>
            <p:ph type="body" idx="1"/>
          </p:nvPr>
        </p:nvSpPr>
        <p:spPr>
          <a:noFill/>
        </p:spPr>
        <p:txBody>
          <a:bodyPr/>
          <a:lstStyle/>
          <a:p>
            <a:pPr eaLnBrk="1" hangingPunct="1"/>
            <a:endParaRPr lang="nl-NL" dirty="0" smtClean="0"/>
          </a:p>
        </p:txBody>
      </p:sp>
      <p:sp>
        <p:nvSpPr>
          <p:cNvPr id="49156" name="Tijdelijke aanduiding voor dianummer 3"/>
          <p:cNvSpPr>
            <a:spLocks noGrp="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8C1A9086-B1FF-48C6-8812-C50F12DC164A}" type="slidenum">
              <a:rPr lang="nl-NL"/>
              <a:pPr/>
              <a:t>17</a:t>
            </a:fld>
            <a:endParaRPr lang="nl-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a:defRPr/>
            </a:pPr>
            <a:fld id="{13549724-C6AE-4B48-8DF6-539CDC2BCB74}" type="slidenum">
              <a:rPr lang="nl-NL" smtClean="0"/>
              <a:pPr>
                <a:defRPr/>
              </a:pPr>
              <a:t>18</a:t>
            </a:fld>
            <a:endParaRPr lang="nl-NL"/>
          </a:p>
        </p:txBody>
      </p:sp>
    </p:spTree>
    <p:extLst>
      <p:ext uri="{BB962C8B-B14F-4D97-AF65-F5344CB8AC3E}">
        <p14:creationId xmlns:p14="http://schemas.microsoft.com/office/powerpoint/2010/main" val="10722076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a:defRPr/>
            </a:pPr>
            <a:fld id="{13549724-C6AE-4B48-8DF6-539CDC2BCB74}" type="slidenum">
              <a:rPr lang="nl-NL" smtClean="0"/>
              <a:pPr>
                <a:defRPr/>
              </a:pPr>
              <a:t>19</a:t>
            </a:fld>
            <a:endParaRPr lang="nl-NL"/>
          </a:p>
        </p:txBody>
      </p:sp>
    </p:spTree>
    <p:extLst>
      <p:ext uri="{BB962C8B-B14F-4D97-AF65-F5344CB8AC3E}">
        <p14:creationId xmlns:p14="http://schemas.microsoft.com/office/powerpoint/2010/main" val="759462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8070640-B8A7-4530-BA65-6EBE3F20011D}" type="slidenum">
              <a:rPr lang="nl-NL"/>
              <a:pPr/>
              <a:t>2</a:t>
            </a:fld>
            <a:endParaRPr lang="nl-NL"/>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xfrm>
            <a:off x="914400" y="4343400"/>
            <a:ext cx="5029200" cy="4114800"/>
          </a:xfrm>
          <a:noFill/>
        </p:spPr>
        <p:txBody>
          <a:bodyPr/>
          <a:lstStyle/>
          <a:p>
            <a:pPr eaLnBrk="1" hangingPunct="1"/>
            <a:r>
              <a:rPr lang="tr-TR" smtClean="0"/>
              <a:t>Setting up IL programs: managerial issues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a:defRPr/>
            </a:pPr>
            <a:fld id="{13549724-C6AE-4B48-8DF6-539CDC2BCB74}" type="slidenum">
              <a:rPr lang="nl-NL" smtClean="0"/>
              <a:pPr>
                <a:defRPr/>
              </a:pPr>
              <a:t>20</a:t>
            </a:fld>
            <a:endParaRPr lang="nl-NL"/>
          </a:p>
        </p:txBody>
      </p:sp>
    </p:spTree>
    <p:extLst>
      <p:ext uri="{BB962C8B-B14F-4D97-AF65-F5344CB8AC3E}">
        <p14:creationId xmlns:p14="http://schemas.microsoft.com/office/powerpoint/2010/main" val="21630550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a:defRPr/>
            </a:pPr>
            <a:fld id="{13549724-C6AE-4B48-8DF6-539CDC2BCB74}" type="slidenum">
              <a:rPr lang="nl-NL" smtClean="0"/>
              <a:pPr>
                <a:defRPr/>
              </a:pPr>
              <a:t>21</a:t>
            </a:fld>
            <a:endParaRPr lang="nl-NL"/>
          </a:p>
        </p:txBody>
      </p:sp>
    </p:spTree>
    <p:extLst>
      <p:ext uri="{BB962C8B-B14F-4D97-AF65-F5344CB8AC3E}">
        <p14:creationId xmlns:p14="http://schemas.microsoft.com/office/powerpoint/2010/main" val="29262809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a:defRPr/>
            </a:pPr>
            <a:fld id="{13549724-C6AE-4B48-8DF6-539CDC2BCB74}" type="slidenum">
              <a:rPr lang="nl-NL" smtClean="0"/>
              <a:pPr>
                <a:defRPr/>
              </a:pPr>
              <a:t>22</a:t>
            </a:fld>
            <a:endParaRPr lang="nl-NL"/>
          </a:p>
        </p:txBody>
      </p:sp>
    </p:spTree>
    <p:extLst>
      <p:ext uri="{BB962C8B-B14F-4D97-AF65-F5344CB8AC3E}">
        <p14:creationId xmlns:p14="http://schemas.microsoft.com/office/powerpoint/2010/main" val="16548794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CBBF5759-A256-4301-9D9B-286176301B95}" type="slidenum">
              <a:rPr lang="nl-NL"/>
              <a:pPr/>
              <a:t>23</a:t>
            </a:fld>
            <a:endParaRPr lang="nl-NL"/>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nl-NL"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E50F8EDE-3543-4624-B5E6-A42D82390E8D}" type="slidenum">
              <a:rPr lang="nl-NL"/>
              <a:pPr/>
              <a:t>24</a:t>
            </a:fld>
            <a:endParaRPr lang="nl-NL"/>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r>
              <a:rPr lang="en-US" dirty="0" smtClean="0"/>
              <a:t>If you were in charge… How would you apply this competitor’s resources? How has the organization expanded? How has it financed and managed its growth? Does it have the resources to expand internationally? Use online?</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8F33A925-7D40-4B98-AB53-97468F06B24C}" type="slidenum">
              <a:rPr lang="nl-NL"/>
              <a:pPr/>
              <a:t>25</a:t>
            </a:fld>
            <a:endParaRPr lang="nl-NL"/>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nl-NL"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84BA875C-5E61-4CF4-A4B0-701BF2247C04}" type="slidenum">
              <a:rPr lang="nl-NL"/>
              <a:pPr/>
              <a:t>26</a:t>
            </a:fld>
            <a:endParaRPr lang="nl-NL"/>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xfrm>
            <a:off x="914400" y="4343400"/>
            <a:ext cx="5029200" cy="4114800"/>
          </a:xfrm>
          <a:noFill/>
        </p:spPr>
        <p:txBody>
          <a:bodyPr/>
          <a:lstStyle/>
          <a:p>
            <a:pPr eaLnBrk="1" hangingPunct="1"/>
            <a:endParaRPr lang="tr-TR" sz="1000" smtClean="0"/>
          </a:p>
          <a:p>
            <a:pPr eaLnBrk="1" hangingPunct="1"/>
            <a:r>
              <a:rPr lang="tr-TR" sz="1000" smtClean="0"/>
              <a:t>Disseminate information literacy widely;</a:t>
            </a:r>
          </a:p>
          <a:p>
            <a:pPr eaLnBrk="1" hangingPunct="1"/>
            <a:r>
              <a:rPr lang="tr-TR" sz="1000" smtClean="0"/>
              <a:t>Emphasize student-centered learning;</a:t>
            </a:r>
          </a:p>
          <a:p>
            <a:pPr eaLnBrk="1" hangingPunct="1"/>
            <a:endParaRPr lang="tr-TR" sz="1000" smtClean="0"/>
          </a:p>
          <a:p>
            <a:pPr eaLnBrk="1" hangingPunct="1"/>
            <a:r>
              <a:rPr lang="en-GB" sz="1000" smtClean="0"/>
              <a:t>Embedding and integrating </a:t>
            </a:r>
            <a:r>
              <a:rPr lang="tr-TR" sz="1000" smtClean="0"/>
              <a:t>IL</a:t>
            </a:r>
            <a:r>
              <a:rPr lang="en-GB" sz="1000" smtClean="0"/>
              <a:t> into curricula</a:t>
            </a:r>
            <a:endParaRPr lang="en-GB" sz="1100" b="1" smtClean="0"/>
          </a:p>
          <a:p>
            <a:pPr eaLnBrk="1" hangingPunct="1"/>
            <a:r>
              <a:rPr lang="en-GB" sz="1100" smtClean="0">
                <a:solidFill>
                  <a:srgbClr val="FF0000"/>
                </a:solidFill>
              </a:rPr>
              <a:t>Where possible IL training should be embedded within the subject curriculum to maximise relevance, timeliness and student motivation  </a:t>
            </a:r>
            <a:endParaRPr lang="tr-TR" sz="1100" smtClean="0">
              <a:solidFill>
                <a:srgbClr val="FF0000"/>
              </a:solidFill>
            </a:endParaRPr>
          </a:p>
          <a:p>
            <a:pPr eaLnBrk="1" hangingPunct="1"/>
            <a:r>
              <a:rPr lang="en-GB" sz="1100" smtClean="0">
                <a:solidFill>
                  <a:srgbClr val="FF0000"/>
                </a:solidFill>
              </a:rPr>
              <a:t>Stand-alone sessions are less effective; it can be difficult for a learner to transfer a skill practised in a generic environment into a subject-specific context</a:t>
            </a:r>
          </a:p>
          <a:p>
            <a:pPr eaLnBrk="1" hangingPunct="1"/>
            <a:r>
              <a:rPr lang="en-GB" sz="1100" smtClean="0">
                <a:solidFill>
                  <a:srgbClr val="FF0000"/>
                </a:solidFill>
              </a:rPr>
              <a:t>Ideally, your session/s will be timetabled within the module.  </a:t>
            </a:r>
            <a:endParaRPr lang="tr-TR" sz="1100" smtClean="0">
              <a:solidFill>
                <a:srgbClr val="FF0000"/>
              </a:solidFill>
            </a:endParaRPr>
          </a:p>
          <a:p>
            <a:pPr eaLnBrk="1" hangingPunct="1"/>
            <a:r>
              <a:rPr lang="en-GB" sz="1100" smtClean="0">
                <a:solidFill>
                  <a:srgbClr val="FF0000"/>
                </a:solidFill>
              </a:rPr>
              <a:t>IL should be included in the learning outcomes of the module </a:t>
            </a:r>
            <a:endParaRPr lang="tr-TR" sz="1100" smtClean="0">
              <a:solidFill>
                <a:srgbClr val="FF0000"/>
              </a:solidFill>
            </a:endParaRPr>
          </a:p>
          <a:p>
            <a:pPr eaLnBrk="1" hangingPunct="1"/>
            <a:r>
              <a:rPr lang="tr-TR" sz="1100" smtClean="0">
                <a:solidFill>
                  <a:srgbClr val="FF0000"/>
                </a:solidFill>
              </a:rPr>
              <a:t>A</a:t>
            </a:r>
            <a:r>
              <a:rPr lang="en-GB" sz="1100" smtClean="0">
                <a:solidFill>
                  <a:srgbClr val="FF0000"/>
                </a:solidFill>
              </a:rPr>
              <a:t>ssessment should incorporate an element of testing IL skills</a:t>
            </a:r>
            <a:endParaRPr lang="tr-TR" sz="1100" smtClean="0">
              <a:solidFill>
                <a:srgbClr val="FF0000"/>
              </a:solidFill>
            </a:endParaRPr>
          </a:p>
          <a:p>
            <a:pPr eaLnBrk="1" hangingPunct="1"/>
            <a:endParaRPr lang="tr-TR" b="1" smtClean="0"/>
          </a:p>
          <a:p>
            <a:pPr eaLnBrk="1" hangingPunct="1"/>
            <a:endParaRPr lang="tr-TR" b="1" smtClean="0"/>
          </a:p>
          <a:p>
            <a:pPr eaLnBrk="1" hangingPunct="1"/>
            <a:r>
              <a:rPr lang="tr-TR" b="1" smtClean="0"/>
              <a:t>governance structures</a:t>
            </a:r>
          </a:p>
          <a:p>
            <a:pPr eaLnBrk="1" hangingPunct="1"/>
            <a:r>
              <a:rPr lang="tr-TR" smtClean="0"/>
              <a:t>Governance structures are the bodies in an institution that have authority over the decision-making </a:t>
            </a:r>
          </a:p>
          <a:p>
            <a:pPr eaLnBrk="1" hangingPunct="1"/>
            <a:r>
              <a:rPr lang="tr-TR" smtClean="0"/>
              <a:t>process of that institution.</a:t>
            </a:r>
          </a:p>
          <a:p>
            <a:pPr eaLnBrk="1" hangingPunct="1"/>
            <a:endParaRPr lang="tr-T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6A1D6DAE-F408-47A6-8A8B-3560BB21622A}" type="slidenum">
              <a:rPr lang="nl-NL"/>
              <a:pPr/>
              <a:t>27</a:t>
            </a:fld>
            <a:endParaRPr lang="nl-NL"/>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xfrm>
            <a:off x="457200" y="4343400"/>
            <a:ext cx="5943600" cy="4114800"/>
          </a:xfrm>
          <a:noFill/>
        </p:spPr>
        <p:txBody>
          <a:bodyPr/>
          <a:lstStyle/>
          <a:p>
            <a:pPr eaLnBrk="1" hangingPunct="1">
              <a:lnSpc>
                <a:spcPct val="80000"/>
              </a:lnSpc>
            </a:pPr>
            <a:r>
              <a:rPr lang="tr-TR" sz="900" smtClean="0"/>
              <a:t>The cornerstone of an IL program is the powerful partnership between faculty and librarians</a:t>
            </a:r>
          </a:p>
          <a:p>
            <a:pPr eaLnBrk="1" hangingPunct="1">
              <a:lnSpc>
                <a:spcPct val="80000"/>
              </a:lnSpc>
            </a:pPr>
            <a:r>
              <a:rPr lang="tr-TR" sz="900" smtClean="0"/>
              <a:t>Faculty have governance of the curriculum, a steady influence on students, and mastery of their discipline</a:t>
            </a:r>
          </a:p>
          <a:p>
            <a:pPr eaLnBrk="1" hangingPunct="1">
              <a:lnSpc>
                <a:spcPct val="80000"/>
              </a:lnSpc>
            </a:pPr>
            <a:r>
              <a:rPr lang="tr-TR" sz="900" smtClean="0"/>
              <a:t>Librarians have exceptional information research skills, knowledge of student searching behavior, </a:t>
            </a:r>
          </a:p>
          <a:p>
            <a:pPr eaLnBrk="1" hangingPunct="1">
              <a:lnSpc>
                <a:spcPct val="80000"/>
              </a:lnSpc>
            </a:pPr>
            <a:r>
              <a:rPr lang="tr-TR" sz="900" smtClean="0"/>
              <a:t>and a commitment to the importance of IL in the lives of students. Faculty and librarians together can </a:t>
            </a:r>
          </a:p>
          <a:p>
            <a:pPr eaLnBrk="1" hangingPunct="1">
              <a:lnSpc>
                <a:spcPct val="80000"/>
              </a:lnSpc>
            </a:pPr>
            <a:r>
              <a:rPr lang="tr-TR" sz="900" smtClean="0"/>
              <a:t>make a formidable team that can sustain an IL program that results in information literate students</a:t>
            </a:r>
          </a:p>
          <a:p>
            <a:pPr eaLnBrk="1" hangingPunct="1">
              <a:lnSpc>
                <a:spcPct val="80000"/>
              </a:lnSpc>
            </a:pPr>
            <a:endParaRPr lang="tr-TR" sz="900" smtClean="0"/>
          </a:p>
          <a:p>
            <a:pPr eaLnBrk="1" hangingPunct="1">
              <a:lnSpc>
                <a:spcPct val="80000"/>
              </a:lnSpc>
            </a:pPr>
            <a:r>
              <a:rPr lang="tr-TR" sz="800" smtClean="0"/>
              <a:t>Incorporating information literacy across curricula, in all programs and services, </a:t>
            </a:r>
          </a:p>
          <a:p>
            <a:pPr eaLnBrk="1" hangingPunct="1">
              <a:lnSpc>
                <a:spcPct val="80000"/>
              </a:lnSpc>
            </a:pPr>
            <a:r>
              <a:rPr lang="tr-TR" sz="800" smtClean="0"/>
              <a:t>and throughout the administrative life of the university, requires the collaborative </a:t>
            </a:r>
          </a:p>
          <a:p>
            <a:pPr eaLnBrk="1" hangingPunct="1">
              <a:lnSpc>
                <a:spcPct val="80000"/>
              </a:lnSpc>
            </a:pPr>
            <a:r>
              <a:rPr lang="tr-TR" sz="800" smtClean="0"/>
              <a:t>efforts of faculty, librarians, and administrators. Through lectures and by leading </a:t>
            </a:r>
          </a:p>
          <a:p>
            <a:pPr eaLnBrk="1" hangingPunct="1">
              <a:lnSpc>
                <a:spcPct val="80000"/>
              </a:lnSpc>
            </a:pPr>
            <a:r>
              <a:rPr lang="tr-TR" sz="800" smtClean="0"/>
              <a:t>discussions, faculty establish the context for learning. Faculty also inspire </a:t>
            </a:r>
          </a:p>
          <a:p>
            <a:pPr eaLnBrk="1" hangingPunct="1">
              <a:lnSpc>
                <a:spcPct val="80000"/>
              </a:lnSpc>
            </a:pPr>
            <a:r>
              <a:rPr lang="tr-TR" sz="800" smtClean="0"/>
              <a:t>students to explore the unknown, offer guidance on how best to fulfill information </a:t>
            </a:r>
          </a:p>
          <a:p>
            <a:pPr eaLnBrk="1" hangingPunct="1">
              <a:lnSpc>
                <a:spcPct val="80000"/>
              </a:lnSpc>
            </a:pPr>
            <a:r>
              <a:rPr lang="tr-TR" sz="800" smtClean="0"/>
              <a:t>needs, and monitor students’ progress. (ACRL, 2000 – standards).</a:t>
            </a:r>
          </a:p>
          <a:p>
            <a:pPr eaLnBrk="1" hangingPunct="1">
              <a:lnSpc>
                <a:spcPct val="80000"/>
              </a:lnSpc>
            </a:pPr>
            <a:endParaRPr lang="tr-TR" sz="800" smtClean="0"/>
          </a:p>
          <a:p>
            <a:pPr eaLnBrk="1" hangingPunct="1">
              <a:lnSpc>
                <a:spcPct val="80000"/>
              </a:lnSpc>
            </a:pPr>
            <a:r>
              <a:rPr lang="tr-TR" sz="800" smtClean="0"/>
              <a:t>Academic librarians coordinate the evaluation and selection of intellectual </a:t>
            </a:r>
          </a:p>
          <a:p>
            <a:pPr eaLnBrk="1" hangingPunct="1">
              <a:lnSpc>
                <a:spcPct val="80000"/>
              </a:lnSpc>
            </a:pPr>
            <a:r>
              <a:rPr lang="tr-TR" sz="800" smtClean="0"/>
              <a:t>resources for programs and services; organize, and maintain collections and </a:t>
            </a:r>
          </a:p>
          <a:p>
            <a:pPr eaLnBrk="1" hangingPunct="1">
              <a:lnSpc>
                <a:spcPct val="80000"/>
              </a:lnSpc>
            </a:pPr>
            <a:r>
              <a:rPr lang="tr-TR" sz="800" smtClean="0"/>
              <a:t>many points of access to information; and provide instruction to students and </a:t>
            </a:r>
          </a:p>
          <a:p>
            <a:pPr eaLnBrk="1" hangingPunct="1">
              <a:lnSpc>
                <a:spcPct val="80000"/>
              </a:lnSpc>
            </a:pPr>
            <a:r>
              <a:rPr lang="tr-TR" sz="800" smtClean="0"/>
              <a:t>faculty who seek information. Administrators create opportunities for collaboration </a:t>
            </a:r>
          </a:p>
          <a:p>
            <a:pPr eaLnBrk="1" hangingPunct="1">
              <a:lnSpc>
                <a:spcPct val="80000"/>
              </a:lnSpc>
            </a:pPr>
            <a:r>
              <a:rPr lang="tr-TR" sz="800" smtClean="0"/>
              <a:t>and staff development among faculty, librarians, and other professionals who </a:t>
            </a:r>
          </a:p>
          <a:p>
            <a:pPr eaLnBrk="1" hangingPunct="1">
              <a:lnSpc>
                <a:spcPct val="80000"/>
              </a:lnSpc>
            </a:pPr>
            <a:r>
              <a:rPr lang="tr-TR" sz="800" smtClean="0"/>
              <a:t>initiate information literacy programs, lead in planning and budgeting for those </a:t>
            </a:r>
          </a:p>
          <a:p>
            <a:pPr eaLnBrk="1" hangingPunct="1">
              <a:lnSpc>
                <a:spcPct val="80000"/>
              </a:lnSpc>
            </a:pPr>
            <a:r>
              <a:rPr lang="tr-TR" sz="800" smtClean="0"/>
              <a:t>programs, and provide ongoing resources to sustain them. (ACRL, 2000 – standards).</a:t>
            </a:r>
          </a:p>
          <a:p>
            <a:pPr eaLnBrk="1" hangingPunct="1">
              <a:lnSpc>
                <a:spcPct val="80000"/>
              </a:lnSpc>
            </a:pPr>
            <a:endParaRPr lang="tr-TR" sz="800" smtClean="0"/>
          </a:p>
          <a:p>
            <a:pPr eaLnBrk="1" hangingPunct="1">
              <a:lnSpc>
                <a:spcPct val="80000"/>
              </a:lnSpc>
            </a:pPr>
            <a:r>
              <a:rPr lang="tr-TR" sz="800" smtClean="0"/>
              <a:t>Well-designed assignments are central to student learning, because they provide </a:t>
            </a:r>
          </a:p>
          <a:p>
            <a:pPr eaLnBrk="1" hangingPunct="1">
              <a:lnSpc>
                <a:spcPct val="80000"/>
              </a:lnSpc>
            </a:pPr>
            <a:r>
              <a:rPr lang="tr-TR" sz="800" smtClean="0"/>
              <a:t>opportunities for active engagement with subject content, challenging students to </a:t>
            </a:r>
          </a:p>
          <a:p>
            <a:pPr eaLnBrk="1" hangingPunct="1">
              <a:lnSpc>
                <a:spcPct val="80000"/>
              </a:lnSpc>
            </a:pPr>
            <a:r>
              <a:rPr lang="tr-TR" sz="800" smtClean="0"/>
              <a:t>Think critically, reflect on their processes for finding and using information, and take the</a:t>
            </a:r>
          </a:p>
          <a:p>
            <a:pPr eaLnBrk="1" hangingPunct="1">
              <a:lnSpc>
                <a:spcPct val="80000"/>
              </a:lnSpc>
            </a:pPr>
            <a:r>
              <a:rPr lang="tr-TR" sz="800" smtClean="0"/>
              <a:t>Necessary steps to take charge of their own learning.</a:t>
            </a:r>
          </a:p>
          <a:p>
            <a:pPr eaLnBrk="1" hangingPunct="1">
              <a:lnSpc>
                <a:spcPct val="80000"/>
              </a:lnSpc>
            </a:pPr>
            <a:r>
              <a:rPr lang="tr-TR" sz="800" smtClean="0"/>
              <a:t>Library and faculty can work together to create assignments that demostrate how well</a:t>
            </a:r>
          </a:p>
          <a:p>
            <a:pPr eaLnBrk="1" hangingPunct="1">
              <a:lnSpc>
                <a:spcPct val="80000"/>
              </a:lnSpc>
            </a:pPr>
            <a:r>
              <a:rPr lang="tr-TR" sz="800" smtClean="0"/>
              <a:t>Have learned, applied, and communicated IL principles (Rockman, 18)</a:t>
            </a:r>
          </a:p>
          <a:p>
            <a:pPr eaLnBrk="1" hangingPunct="1">
              <a:lnSpc>
                <a:spcPct val="80000"/>
              </a:lnSpc>
            </a:pPr>
            <a:endParaRPr lang="tr-TR" sz="800" smtClean="0"/>
          </a:p>
          <a:p>
            <a:pPr eaLnBrk="1" hangingPunct="1">
              <a:lnSpc>
                <a:spcPct val="80000"/>
              </a:lnSpc>
            </a:pPr>
            <a:r>
              <a:rPr lang="tr-TR" sz="800" smtClean="0"/>
              <a:t>Davis suggests that assignments for first-year students be divided into sequential steps, with specific</a:t>
            </a:r>
          </a:p>
          <a:p>
            <a:pPr eaLnBrk="1" hangingPunct="1">
              <a:lnSpc>
                <a:spcPct val="80000"/>
              </a:lnSpc>
            </a:pPr>
            <a:r>
              <a:rPr lang="tr-TR" sz="800" smtClean="0"/>
              <a:t>Due dates and checkpoints for each piece – identifying a topic; starting the paer’s title, purpose, and</a:t>
            </a:r>
          </a:p>
          <a:p>
            <a:pPr eaLnBrk="1" hangingPunct="1">
              <a:lnSpc>
                <a:spcPct val="80000"/>
              </a:lnSpc>
            </a:pPr>
            <a:r>
              <a:rPr lang="tr-TR" sz="800" smtClean="0"/>
              <a:t>Major points; gathering sources; developing an outline; writing the first draft, revising the paper; and </a:t>
            </a:r>
          </a:p>
          <a:p>
            <a:pPr eaLnBrk="1" hangingPunct="1">
              <a:lnSpc>
                <a:spcPct val="80000"/>
              </a:lnSpc>
            </a:pPr>
            <a:r>
              <a:rPr lang="tr-TR" sz="800" smtClean="0"/>
              <a:t>submitting the final paper. These stapes provide opportunities for instructional intervention and </a:t>
            </a:r>
          </a:p>
          <a:p>
            <a:pPr eaLnBrk="1" hangingPunct="1">
              <a:lnSpc>
                <a:spcPct val="80000"/>
              </a:lnSpc>
            </a:pPr>
            <a:r>
              <a:rPr lang="tr-TR" sz="800" smtClean="0"/>
              <a:t>reflect important components of IL (Rockman, 18)</a:t>
            </a:r>
          </a:p>
          <a:p>
            <a:pPr eaLnBrk="1" hangingPunct="1">
              <a:lnSpc>
                <a:spcPct val="80000"/>
              </a:lnSpc>
            </a:pPr>
            <a:endParaRPr lang="tr-TR" sz="800" smtClean="0"/>
          </a:p>
          <a:p>
            <a:pPr eaLnBrk="1" hangingPunct="1">
              <a:lnSpc>
                <a:spcPct val="80000"/>
              </a:lnSpc>
            </a:pPr>
            <a:endParaRPr lang="tr-TR" sz="80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12323CEF-42AE-4C07-B062-9E376F398281}" type="slidenum">
              <a:rPr lang="nl-NL"/>
              <a:pPr/>
              <a:t>28</a:t>
            </a:fld>
            <a:endParaRPr lang="nl-NL"/>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xfrm>
            <a:off x="304800" y="4343400"/>
            <a:ext cx="6400800" cy="4114800"/>
          </a:xfrm>
          <a:noFill/>
        </p:spPr>
        <p:txBody>
          <a:bodyPr/>
          <a:lstStyle/>
          <a:p>
            <a:pPr eaLnBrk="1" hangingPunct="1">
              <a:lnSpc>
                <a:spcPct val="80000"/>
              </a:lnSpc>
            </a:pPr>
            <a:r>
              <a:rPr lang="tr-TR" sz="800" smtClean="0"/>
              <a:t>1. On the surface, it would seem obvious that the partners are simply the faculty; however, faculty play many roles on a campus, and it is important that librarians work with the faculty in each of their roles (Rockman, 30)</a:t>
            </a:r>
          </a:p>
          <a:p>
            <a:pPr eaLnBrk="1" hangingPunct="1">
              <a:lnSpc>
                <a:spcPct val="80000"/>
              </a:lnSpc>
            </a:pPr>
            <a:r>
              <a:rPr lang="tr-TR" sz="800" smtClean="0"/>
              <a:t>2. </a:t>
            </a:r>
            <a:r>
              <a:rPr lang="tr-TR" sz="800" b="1" smtClean="0"/>
              <a:t>Academic Senate:</a:t>
            </a:r>
            <a:r>
              <a:rPr lang="tr-TR" sz="800" smtClean="0"/>
              <a:t> As the formal representative body of the faculty academic senate will play an important role in the adoption of any goal, such as IL, that might affect the curriculum. Information about IL must be disseminated to senate members, and a presentation should be made at a senate meeting. Not only the academic senate as a whole but also the individual committees of the senate need to be targeted. Librarians should plan on addressing each of these groups to gain support for IL. It is also important not to neglect the informal approach, such as meeting with the Chair of the academic senate, or with influential faculty in the senate, prior to a Senate meeting to explain why IL is important to integrate into the curriculum (Rockman, 30)</a:t>
            </a:r>
          </a:p>
          <a:p>
            <a:pPr eaLnBrk="1" hangingPunct="1">
              <a:lnSpc>
                <a:spcPct val="80000"/>
              </a:lnSpc>
            </a:pPr>
            <a:r>
              <a:rPr lang="tr-TR" sz="800" smtClean="0"/>
              <a:t>3. Faculty who are interested in teaching and learning skills often have an appreciation Of the need for students to develop core skills such as IL. Getting faculty from these centersİnterested can be very useful for providing support and for getting the word out about the need for IL(Rockman, 31)</a:t>
            </a:r>
          </a:p>
          <a:p>
            <a:pPr eaLnBrk="1" hangingPunct="1">
              <a:lnSpc>
                <a:spcPct val="80000"/>
              </a:lnSpc>
            </a:pPr>
            <a:r>
              <a:rPr lang="tr-TR" sz="800" smtClean="0"/>
              <a:t>4. P</a:t>
            </a:r>
            <a:r>
              <a:rPr lang="tr-TR" sz="800" b="1" smtClean="0"/>
              <a:t>art-time faculty mambers:</a:t>
            </a:r>
            <a:r>
              <a:rPr lang="tr-TR" sz="800" smtClean="0"/>
              <a:t> who are the silent members of the faculty teach many of the coursesAs well as may courses for fresmen. While they do not direct the curriculum, they are vital to the overallSuccess of any IL program because of the number of students that they reach and influence and nature of the </a:t>
            </a:r>
          </a:p>
          <a:p>
            <a:pPr eaLnBrk="1" hangingPunct="1">
              <a:lnSpc>
                <a:spcPct val="80000"/>
              </a:lnSpc>
            </a:pPr>
            <a:r>
              <a:rPr lang="tr-TR" sz="800" smtClean="0"/>
              <a:t>courses that they teach.</a:t>
            </a:r>
          </a:p>
          <a:p>
            <a:pPr eaLnBrk="1" hangingPunct="1">
              <a:lnSpc>
                <a:spcPct val="80000"/>
              </a:lnSpc>
            </a:pPr>
            <a:r>
              <a:rPr lang="tr-TR" sz="800" smtClean="0"/>
              <a:t>5. </a:t>
            </a:r>
            <a:r>
              <a:rPr lang="tr-TR" sz="800" b="1" smtClean="0"/>
              <a:t>Academic administrators</a:t>
            </a:r>
            <a:r>
              <a:rPr lang="tr-TR" sz="800" smtClean="0"/>
              <a:t> are also essential in this partnership. They are the faculty with the ability to commitBudget, space, and personnel resources to an IL program</a:t>
            </a:r>
          </a:p>
          <a:p>
            <a:pPr eaLnBrk="1" hangingPunct="1">
              <a:lnSpc>
                <a:spcPct val="80000"/>
              </a:lnSpc>
            </a:pPr>
            <a:r>
              <a:rPr lang="tr-TR" sz="800" smtClean="0"/>
              <a:t>6. </a:t>
            </a:r>
            <a:r>
              <a:rPr lang="tr-TR" sz="800" b="1" smtClean="0"/>
              <a:t>Department chairs</a:t>
            </a:r>
            <a:r>
              <a:rPr lang="tr-TR" sz="800" smtClean="0"/>
              <a:t> are another vital part of a successful IL program. Chairs are powerful on a campus because Of their direct link with and influence with the faculty. Many faculty members have limited interset in the life of the Campus as a whole but a great deal of interest in the life of their academic department. If  a chair supports an IProgram, it is very likely that many faculty members wil be influenced by this support Gaining the support of the chair can directly affect the curriculum of a department</a:t>
            </a:r>
          </a:p>
          <a:p>
            <a:pPr eaLnBrk="1" hangingPunct="1">
              <a:lnSpc>
                <a:spcPct val="80000"/>
              </a:lnSpc>
            </a:pPr>
            <a:r>
              <a:rPr lang="tr-TR" sz="800" smtClean="0"/>
              <a:t>7. </a:t>
            </a:r>
            <a:r>
              <a:rPr lang="tr-TR" sz="800" b="1" smtClean="0"/>
              <a:t>Individual professors</a:t>
            </a:r>
            <a:r>
              <a:rPr lang="tr-TR" sz="800" smtClean="0"/>
              <a:t>, full-time or part-time, who may be doing work that would benefit from IL program. Faculty who</a:t>
            </a:r>
          </a:p>
          <a:p>
            <a:pPr eaLnBrk="1" hangingPunct="1">
              <a:lnSpc>
                <a:spcPct val="80000"/>
              </a:lnSpc>
            </a:pPr>
            <a:r>
              <a:rPr lang="tr-TR" sz="800" smtClean="0"/>
              <a:t>Teach freshmen seminars, introductions to the major, service learning courses, academic writing courses are natural alllies.</a:t>
            </a:r>
          </a:p>
          <a:p>
            <a:pPr eaLnBrk="1" hangingPunct="1">
              <a:lnSpc>
                <a:spcPct val="80000"/>
              </a:lnSpc>
            </a:pPr>
            <a:r>
              <a:rPr lang="tr-TR" sz="800" smtClean="0"/>
              <a:t>A few successes with individual professors can be the best public relations for any IL effort.</a:t>
            </a:r>
          </a:p>
          <a:p>
            <a:pPr eaLnBrk="1" hangingPunct="1">
              <a:lnSpc>
                <a:spcPct val="80000"/>
              </a:lnSpc>
            </a:pPr>
            <a:endParaRPr lang="tr-TR" sz="800" smtClean="0"/>
          </a:p>
          <a:p>
            <a:pPr eaLnBrk="1" hangingPunct="1">
              <a:lnSpc>
                <a:spcPct val="80000"/>
              </a:lnSpc>
            </a:pPr>
            <a:r>
              <a:rPr lang="tr-TR" sz="900" smtClean="0"/>
              <a:t>Another important activity in advancing the IL agenda is for faculty and librarians to reach out to the elementary and </a:t>
            </a:r>
          </a:p>
          <a:p>
            <a:pPr eaLnBrk="1" hangingPunct="1">
              <a:lnSpc>
                <a:spcPct val="80000"/>
              </a:lnSpc>
            </a:pPr>
            <a:r>
              <a:rPr lang="tr-TR" sz="900" smtClean="0"/>
              <a:t>secondary educational communities to ensure that students are introduced to IL principles prior to the start of their higher </a:t>
            </a:r>
          </a:p>
          <a:p>
            <a:pPr eaLnBrk="1" hangingPunct="1">
              <a:lnSpc>
                <a:spcPct val="80000"/>
              </a:lnSpc>
            </a:pPr>
            <a:r>
              <a:rPr lang="tr-TR" sz="900" smtClean="0"/>
              <a:t>education academic careers (Rockman, 19)</a:t>
            </a:r>
          </a:p>
          <a:p>
            <a:pPr eaLnBrk="1" hangingPunct="1">
              <a:lnSpc>
                <a:spcPct val="80000"/>
              </a:lnSpc>
            </a:pPr>
            <a:r>
              <a:rPr lang="tr-TR" sz="900" smtClean="0"/>
              <a:t>Opportunties for university personnel to partner with elementary and secondary schools in the area of IL to help </a:t>
            </a:r>
          </a:p>
          <a:p>
            <a:pPr eaLnBrk="1" hangingPunct="1">
              <a:lnSpc>
                <a:spcPct val="80000"/>
              </a:lnSpc>
            </a:pPr>
            <a:r>
              <a:rPr lang="tr-TR" sz="900" smtClean="0"/>
              <a:t>strengthen students’ skills prior to entering universities are plentiful and just take time, imagination, resources, </a:t>
            </a:r>
          </a:p>
          <a:p>
            <a:pPr eaLnBrk="1" hangingPunct="1">
              <a:lnSpc>
                <a:spcPct val="80000"/>
              </a:lnSpc>
            </a:pPr>
            <a:r>
              <a:rPr lang="tr-TR" sz="900" smtClean="0"/>
              <a:t>and commitment (Rockman, 19)</a:t>
            </a:r>
          </a:p>
          <a:p>
            <a:pPr eaLnBrk="1" hangingPunct="1">
              <a:lnSpc>
                <a:spcPct val="80000"/>
              </a:lnSpc>
            </a:pPr>
            <a:r>
              <a:rPr lang="tr-TR" sz="900" smtClean="0"/>
              <a:t>Recent studies have pointed out that high school students lack information-seeking skills, while other studies shown </a:t>
            </a:r>
          </a:p>
          <a:p>
            <a:pPr eaLnBrk="1" hangingPunct="1">
              <a:lnSpc>
                <a:spcPct val="80000"/>
              </a:lnSpc>
            </a:pPr>
            <a:r>
              <a:rPr lang="tr-TR" sz="900" smtClean="0"/>
              <a:t>that quality library programs can positively affact student achievement (Rockman, 21)</a:t>
            </a:r>
          </a:p>
          <a:p>
            <a:pPr eaLnBrk="1" hangingPunct="1">
              <a:lnSpc>
                <a:spcPct val="80000"/>
              </a:lnSpc>
            </a:pPr>
            <a:r>
              <a:rPr lang="tr-TR" sz="900" smtClean="0"/>
              <a:t>It is the best interest of university personnel to partner with neighboring local schools to ensure that students have </a:t>
            </a:r>
          </a:p>
          <a:p>
            <a:pPr eaLnBrk="1" hangingPunct="1">
              <a:lnSpc>
                <a:spcPct val="80000"/>
              </a:lnSpc>
            </a:pPr>
            <a:r>
              <a:rPr lang="tr-TR" sz="900" smtClean="0"/>
              <a:t>the requisite IL skills, prior to beginning university studies, to be successful in their higher education academic </a:t>
            </a:r>
          </a:p>
          <a:p>
            <a:pPr eaLnBrk="1" hangingPunct="1">
              <a:lnSpc>
                <a:spcPct val="80000"/>
              </a:lnSpc>
            </a:pPr>
            <a:r>
              <a:rPr lang="tr-TR" sz="900" smtClean="0"/>
              <a:t>and work careers (Rockman, 22)</a:t>
            </a:r>
          </a:p>
          <a:p>
            <a:pPr eaLnBrk="1" hangingPunct="1">
              <a:lnSpc>
                <a:spcPct val="80000"/>
              </a:lnSpc>
            </a:pPr>
            <a:endParaRPr lang="tr-TR" sz="90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57ACEA9C-B89A-4FAE-9C18-4AEA4479295E}" type="slidenum">
              <a:rPr lang="nl-NL"/>
              <a:pPr/>
              <a:t>29</a:t>
            </a:fld>
            <a:endParaRPr lang="nl-NL"/>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xfrm>
            <a:off x="914400" y="4343400"/>
            <a:ext cx="5029200" cy="4114800"/>
          </a:xfrm>
          <a:noFill/>
        </p:spPr>
        <p:txBody>
          <a:bodyPr/>
          <a:lstStyle/>
          <a:p>
            <a:pPr eaLnBrk="1" hangingPunct="1">
              <a:lnSpc>
                <a:spcPct val="80000"/>
              </a:lnSpc>
            </a:pPr>
            <a:r>
              <a:rPr lang="tr-TR" dirty="0" smtClean="0"/>
              <a:t>advice to individuals during the reference interview process; </a:t>
            </a:r>
          </a:p>
          <a:p>
            <a:pPr eaLnBrk="1" hangingPunct="1">
              <a:lnSpc>
                <a:spcPct val="80000"/>
              </a:lnSpc>
            </a:pPr>
            <a:r>
              <a:rPr lang="tr-TR" dirty="0" smtClean="0"/>
              <a:t>in-depth research consultations and appointments; </a:t>
            </a:r>
          </a:p>
          <a:p>
            <a:pPr eaLnBrk="1" hangingPunct="1">
              <a:lnSpc>
                <a:spcPct val="80000"/>
              </a:lnSpc>
            </a:pPr>
            <a:r>
              <a:rPr lang="tr-TR" dirty="0" smtClean="0"/>
              <a:t>individualized instruction; </a:t>
            </a:r>
          </a:p>
          <a:p>
            <a:pPr eaLnBrk="1" hangingPunct="1">
              <a:lnSpc>
                <a:spcPct val="80000"/>
              </a:lnSpc>
            </a:pPr>
            <a:r>
              <a:rPr lang="tr-TR" dirty="0" smtClean="0"/>
              <a:t>electronic or print instruction aids; </a:t>
            </a:r>
          </a:p>
          <a:p>
            <a:pPr eaLnBrk="1" hangingPunct="1">
              <a:lnSpc>
                <a:spcPct val="80000"/>
              </a:lnSpc>
            </a:pPr>
            <a:r>
              <a:rPr lang="tr-TR" dirty="0" smtClean="0"/>
              <a:t>group instruction in traditional or electronic classrooms; </a:t>
            </a:r>
          </a:p>
          <a:p>
            <a:pPr eaLnBrk="1" hangingPunct="1">
              <a:lnSpc>
                <a:spcPct val="80000"/>
              </a:lnSpc>
            </a:pPr>
            <a:r>
              <a:rPr lang="tr-TR" dirty="0" smtClean="0"/>
              <a:t>Web tutorials and Web-based instruction; </a:t>
            </a:r>
          </a:p>
          <a:p>
            <a:pPr eaLnBrk="1" hangingPunct="1">
              <a:lnSpc>
                <a:spcPct val="80000"/>
              </a:lnSpc>
            </a:pPr>
            <a:r>
              <a:rPr lang="tr-TR" dirty="0" smtClean="0"/>
              <a:t>asynchronous modes of instruction (e-mail, bulletin boards); </a:t>
            </a:r>
          </a:p>
          <a:p>
            <a:pPr eaLnBrk="1" hangingPunct="1">
              <a:lnSpc>
                <a:spcPct val="80000"/>
              </a:lnSpc>
            </a:pPr>
            <a:r>
              <a:rPr lang="tr-TR" dirty="0" smtClean="0"/>
              <a:t>synchronous modes of instruction (chat software, videoconferencing); </a:t>
            </a:r>
          </a:p>
          <a:p>
            <a:pPr eaLnBrk="1" hangingPunct="1">
              <a:lnSpc>
                <a:spcPct val="80000"/>
              </a:lnSpc>
            </a:pPr>
            <a:r>
              <a:rPr lang="tr-TR" dirty="0" smtClean="0"/>
              <a:t>course management software; and </a:t>
            </a:r>
          </a:p>
          <a:p>
            <a:pPr eaLnBrk="1" hangingPunct="1">
              <a:lnSpc>
                <a:spcPct val="80000"/>
              </a:lnSpc>
            </a:pPr>
            <a:r>
              <a:rPr lang="tr-TR" dirty="0" smtClean="0"/>
              <a:t>hybrid or distributed learning or distance learning, employing combinations of the previous methods.</a:t>
            </a:r>
          </a:p>
          <a:p>
            <a:pPr eaLnBrk="1" hangingPunct="1">
              <a:lnSpc>
                <a:spcPct val="80000"/>
              </a:lnSpc>
            </a:pPr>
            <a:r>
              <a:rPr lang="tr-TR" dirty="0" smtClean="0"/>
              <a:t>(ACRL, 2003, guidelines)</a:t>
            </a:r>
          </a:p>
          <a:p>
            <a:pPr eaLnBrk="1" hangingPunct="1">
              <a:lnSpc>
                <a:spcPct val="80000"/>
              </a:lnSpc>
            </a:pPr>
            <a:r>
              <a:rPr lang="tr-TR" sz="1000" dirty="0" smtClean="0"/>
              <a:t>Examples of curricular and program structures with which instruction programs can become engaged include (but are not limited to):</a:t>
            </a:r>
          </a:p>
          <a:p>
            <a:pPr eaLnBrk="1" hangingPunct="1">
              <a:lnSpc>
                <a:spcPct val="80000"/>
              </a:lnSpc>
            </a:pPr>
            <a:r>
              <a:rPr lang="tr-TR" sz="1000" dirty="0" smtClean="0"/>
              <a:t>first-year seminars, writing-across-the-curriculum programs; </a:t>
            </a:r>
          </a:p>
          <a:p>
            <a:pPr eaLnBrk="1" hangingPunct="1">
              <a:lnSpc>
                <a:spcPct val="80000"/>
              </a:lnSpc>
            </a:pPr>
            <a:r>
              <a:rPr lang="tr-TR" sz="1000" dirty="0" smtClean="0"/>
              <a:t>general education core requirements; </a:t>
            </a:r>
          </a:p>
          <a:p>
            <a:pPr eaLnBrk="1" hangingPunct="1">
              <a:lnSpc>
                <a:spcPct val="80000"/>
              </a:lnSpc>
            </a:pPr>
            <a:r>
              <a:rPr lang="tr-TR" sz="1000" dirty="0" smtClean="0"/>
              <a:t>research methods courses in disciplinary majors; </a:t>
            </a:r>
          </a:p>
          <a:p>
            <a:pPr eaLnBrk="1" hangingPunct="1">
              <a:lnSpc>
                <a:spcPct val="80000"/>
              </a:lnSpc>
            </a:pPr>
            <a:r>
              <a:rPr lang="tr-TR" sz="1000" dirty="0" smtClean="0"/>
              <a:t>capstone courses, learning communities, and cohorts; </a:t>
            </a:r>
          </a:p>
          <a:p>
            <a:pPr eaLnBrk="1" hangingPunct="1">
              <a:lnSpc>
                <a:spcPct val="80000"/>
              </a:lnSpc>
            </a:pPr>
            <a:r>
              <a:rPr lang="tr-TR" sz="1000" dirty="0" smtClean="0"/>
              <a:t>undergraduate research experiences/internships; </a:t>
            </a:r>
          </a:p>
          <a:p>
            <a:pPr eaLnBrk="1" hangingPunct="1">
              <a:lnSpc>
                <a:spcPct val="80000"/>
              </a:lnSpc>
            </a:pPr>
            <a:r>
              <a:rPr lang="tr-TR" sz="1000" dirty="0" smtClean="0"/>
              <a:t>linked credit courses; and </a:t>
            </a:r>
          </a:p>
          <a:p>
            <a:pPr eaLnBrk="1" hangingPunct="1">
              <a:lnSpc>
                <a:spcPct val="80000"/>
              </a:lnSpc>
            </a:pPr>
            <a:r>
              <a:rPr lang="tr-TR" sz="1000" dirty="0" smtClean="0"/>
              <a:t>experiential learning/service learning courses. </a:t>
            </a:r>
          </a:p>
          <a:p>
            <a:pPr eaLnBrk="1" hangingPunct="1">
              <a:lnSpc>
                <a:spcPct val="80000"/>
              </a:lnSpc>
            </a:pPr>
            <a:r>
              <a:rPr lang="tr-TR" sz="1000" dirty="0" smtClean="0"/>
              <a:t>(ACRL, 2003, guidelines)</a:t>
            </a:r>
          </a:p>
          <a:p>
            <a:pPr eaLnBrk="1" hangingPunct="1">
              <a:lnSpc>
                <a:spcPct val="80000"/>
              </a:lnSpc>
            </a:pPr>
            <a:endParaRPr lang="tr-TR" sz="1000" dirty="0" smtClean="0"/>
          </a:p>
          <a:p>
            <a:pPr eaLnBrk="1" hangingPunct="1">
              <a:lnSpc>
                <a:spcPct val="80000"/>
              </a:lnSpc>
            </a:pPr>
            <a:endParaRPr lang="tr-TR" dirty="0" smtClean="0"/>
          </a:p>
          <a:p>
            <a:pPr eaLnBrk="1" hangingPunct="1">
              <a:lnSpc>
                <a:spcPct val="80000"/>
              </a:lnSpc>
            </a:pPr>
            <a:endParaRPr lang="tr-TR" sz="1000"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4686B4-2AEF-4486-B322-8C813A2ED91B}" type="slidenum">
              <a:rPr lang="nl-NL"/>
              <a:pPr/>
              <a:t>3</a:t>
            </a:fld>
            <a:endParaRPr lang="nl-NL"/>
          </a:p>
        </p:txBody>
      </p:sp>
      <p:sp>
        <p:nvSpPr>
          <p:cNvPr id="719874" name="Rectangle 2"/>
          <p:cNvSpPr>
            <a:spLocks noGrp="1" noRot="1" noChangeAspect="1" noChangeArrowheads="1" noTextEdit="1"/>
          </p:cNvSpPr>
          <p:nvPr>
            <p:ph type="sldImg"/>
          </p:nvPr>
        </p:nvSpPr>
        <p:spPr>
          <a:ln/>
        </p:spPr>
      </p:sp>
      <p:sp>
        <p:nvSpPr>
          <p:cNvPr id="719875" name="Rectangle 3"/>
          <p:cNvSpPr>
            <a:spLocks noGrp="1" noChangeArrowheads="1"/>
          </p:cNvSpPr>
          <p:nvPr>
            <p:ph type="body" idx="1"/>
          </p:nvPr>
        </p:nvSpPr>
        <p:spPr/>
        <p:txBody>
          <a:bodyPr/>
          <a:lstStyle/>
          <a:p>
            <a:endParaRPr lang="nl-NL"/>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26C1A96D-ECAB-4021-95FB-2B27316254D2}" type="slidenum">
              <a:rPr lang="nl-NL"/>
              <a:pPr/>
              <a:t>30</a:t>
            </a:fld>
            <a:endParaRPr lang="nl-NL"/>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xfrm>
            <a:off x="914400" y="4343400"/>
            <a:ext cx="5029200" cy="4114800"/>
          </a:xfrm>
          <a:noFill/>
        </p:spPr>
        <p:txBody>
          <a:bodyPr/>
          <a:lstStyle/>
          <a:p>
            <a:pPr eaLnBrk="1" hangingPunct="1">
              <a:lnSpc>
                <a:spcPct val="80000"/>
              </a:lnSpc>
            </a:pPr>
            <a:r>
              <a:rPr lang="tr-TR" sz="800" smtClean="0"/>
              <a:t>The modes selected should be consistent with the content and goals of sound information literacy instruction. Where appropriate, more than one mode of instruction should be used based on knowledge of the wide variety of learning styles of individuals and groups. For suggestions and explanations of modes of instruction, see the </a:t>
            </a:r>
            <a:r>
              <a:rPr lang="tr-TR" sz="800" i="1" smtClean="0"/>
              <a:t>Sourcebook of Bibliographic Instruction</a:t>
            </a:r>
            <a:r>
              <a:rPr lang="tr-TR" sz="800" smtClean="0"/>
              <a:t>.</a:t>
            </a:r>
          </a:p>
          <a:p>
            <a:pPr eaLnBrk="1" hangingPunct="1">
              <a:lnSpc>
                <a:spcPct val="80000"/>
              </a:lnSpc>
            </a:pPr>
            <a:r>
              <a:rPr lang="tr-TR" sz="800" smtClean="0"/>
              <a:t>When possible, instruction should employ active learning strategies and techniques that require learners to develop critical thinking skills in concert with information literacy skills. Planning such active learning strategies and techniques should be carried out collaboratively with faculty in order to increase overall student engagement in the learning process and to extend opportunities for a more reflective approach to information retrieval, evaluation, and use. For useful examples of course-specific active learning exercises, see </a:t>
            </a:r>
            <a:r>
              <a:rPr lang="tr-TR" sz="800" i="1" smtClean="0"/>
              <a:t>Designs for Active Learning: A Sourcebook of Classroom Strategies for Information Education</a:t>
            </a:r>
            <a:r>
              <a:rPr lang="tr-TR" sz="800" smtClean="0"/>
              <a:t>.</a:t>
            </a:r>
          </a:p>
          <a:p>
            <a:pPr eaLnBrk="1" hangingPunct="1">
              <a:lnSpc>
                <a:spcPct val="80000"/>
              </a:lnSpc>
            </a:pPr>
            <a:r>
              <a:rPr lang="tr-TR" sz="800" smtClean="0"/>
              <a:t>Planning an instruction program should draw on the expertise of a wide variety of personnel, depending on local needs and available staff. Examples of available expertise may include:</a:t>
            </a:r>
          </a:p>
          <a:p>
            <a:pPr eaLnBrk="1" hangingPunct="1">
              <a:lnSpc>
                <a:spcPct val="80000"/>
              </a:lnSpc>
            </a:pPr>
            <a:r>
              <a:rPr lang="tr-TR" sz="800" smtClean="0"/>
              <a:t>instructional design/teaching methods: faculty development offices, teaching/learning centers; </a:t>
            </a:r>
          </a:p>
          <a:p>
            <a:pPr eaLnBrk="1" hangingPunct="1">
              <a:lnSpc>
                <a:spcPct val="80000"/>
              </a:lnSpc>
            </a:pPr>
            <a:r>
              <a:rPr lang="tr-TR" sz="800" smtClean="0"/>
              <a:t>technology integration: technology support centers; </a:t>
            </a:r>
          </a:p>
          <a:p>
            <a:pPr eaLnBrk="1" hangingPunct="1">
              <a:lnSpc>
                <a:spcPct val="80000"/>
              </a:lnSpc>
            </a:pPr>
            <a:r>
              <a:rPr lang="tr-TR" sz="800" smtClean="0"/>
              <a:t>assessment, surveys: teaching/learning centers, institutional research/assessment offices; and </a:t>
            </a:r>
          </a:p>
          <a:p>
            <a:pPr eaLnBrk="1" hangingPunct="1">
              <a:lnSpc>
                <a:spcPct val="80000"/>
              </a:lnSpc>
            </a:pPr>
            <a:r>
              <a:rPr lang="tr-TR" sz="800" smtClean="0"/>
              <a:t>student demographics/characteristics: institutional research, campus/student life offices. </a:t>
            </a:r>
          </a:p>
          <a:p>
            <a:pPr eaLnBrk="1" hangingPunct="1">
              <a:lnSpc>
                <a:spcPct val="80000"/>
              </a:lnSpc>
            </a:pPr>
            <a:r>
              <a:rPr lang="tr-TR" sz="800" smtClean="0"/>
              <a:t>(ACRL, 2003, guidelines)</a:t>
            </a:r>
          </a:p>
          <a:p>
            <a:pPr eaLnBrk="1" hangingPunct="1">
              <a:lnSpc>
                <a:spcPct val="80000"/>
              </a:lnSpc>
            </a:pPr>
            <a:r>
              <a:rPr lang="tr-TR" sz="800" b="1" smtClean="0"/>
              <a:t>. Program structures</a:t>
            </a:r>
          </a:p>
          <a:p>
            <a:pPr eaLnBrk="1" hangingPunct="1">
              <a:lnSpc>
                <a:spcPct val="80000"/>
              </a:lnSpc>
            </a:pPr>
            <a:r>
              <a:rPr lang="tr-TR" sz="800" smtClean="0"/>
              <a:t>Each institution will develop its own overall approach to instruction programming, but a successful comprehensive program will have the following elements:</a:t>
            </a:r>
          </a:p>
          <a:p>
            <a:pPr eaLnBrk="1" hangingPunct="1">
              <a:lnSpc>
                <a:spcPct val="80000"/>
              </a:lnSpc>
            </a:pPr>
            <a:r>
              <a:rPr lang="tr-TR" sz="800" smtClean="0"/>
              <a:t>a clearly articulated structure, described in readily available documents, showing the relationships among various components of the program; </a:t>
            </a:r>
          </a:p>
          <a:p>
            <a:pPr eaLnBrk="1" hangingPunct="1">
              <a:lnSpc>
                <a:spcPct val="80000"/>
              </a:lnSpc>
            </a:pPr>
            <a:r>
              <a:rPr lang="tr-TR" sz="800" smtClean="0"/>
              <a:t>an integral relationship with key institutional curricula and initiatives (e.g., general education, writing programs, etc.) so that there is horizontal breadth to the program; and </a:t>
            </a:r>
          </a:p>
          <a:p>
            <a:pPr eaLnBrk="1" hangingPunct="1">
              <a:lnSpc>
                <a:spcPct val="80000"/>
              </a:lnSpc>
            </a:pPr>
            <a:r>
              <a:rPr lang="tr-TR" sz="800" smtClean="0"/>
              <a:t>a progression of information literacy learning outcomes matched to increasingly complex learning outcomes throughout a student’s academic career so that there is vertical integration in the program. Information literacy programming should reach beyond the first year or general education courses and be present in discipline-specific coursework or courses in the majors. </a:t>
            </a:r>
          </a:p>
          <a:p>
            <a:pPr eaLnBrk="1" hangingPunct="1">
              <a:lnSpc>
                <a:spcPct val="80000"/>
              </a:lnSpc>
            </a:pPr>
            <a:r>
              <a:rPr lang="tr-TR" sz="800" smtClean="0"/>
              <a:t>To meet these general guidelines, instruction programs should identify curricular structures already in place or under development on their campuses that support an evolving, "tiered" approach to information literacy programming. Instruction librarians themselves should also seek opportunities for collaborative engagement in new institutional initiatives and redesigned curricula that allow for a deeper interplay between the library’s instruction program and the total campus learning environment. (ACRL, 2003, guidelines)</a:t>
            </a:r>
          </a:p>
          <a:p>
            <a:pPr eaLnBrk="1" hangingPunct="1">
              <a:lnSpc>
                <a:spcPct val="80000"/>
              </a:lnSpc>
            </a:pPr>
            <a:endParaRPr lang="tr-TR" sz="800" smtClean="0"/>
          </a:p>
          <a:p>
            <a:pPr eaLnBrk="1" hangingPunct="1">
              <a:lnSpc>
                <a:spcPct val="80000"/>
              </a:lnSpc>
            </a:pPr>
            <a:endParaRPr lang="tr-TR" sz="80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jdelijke aanduiding voor dia-afbeelding 1"/>
          <p:cNvSpPr>
            <a:spLocks noGrp="1" noRot="1" noChangeAspect="1" noTextEdit="1"/>
          </p:cNvSpPr>
          <p:nvPr>
            <p:ph type="sldImg"/>
          </p:nvPr>
        </p:nvSpPr>
        <p:spPr>
          <a:ln/>
        </p:spPr>
      </p:sp>
      <p:sp>
        <p:nvSpPr>
          <p:cNvPr id="82947" name="Tijdelijke aanduiding voor notities 2"/>
          <p:cNvSpPr>
            <a:spLocks noGrp="1"/>
          </p:cNvSpPr>
          <p:nvPr>
            <p:ph type="body" idx="1"/>
          </p:nvPr>
        </p:nvSpPr>
        <p:spPr>
          <a:noFill/>
        </p:spPr>
        <p:txBody>
          <a:bodyPr/>
          <a:lstStyle/>
          <a:p>
            <a:pPr eaLnBrk="1" hangingPunct="1"/>
            <a:endParaRPr lang="nl-NL" smtClean="0"/>
          </a:p>
        </p:txBody>
      </p:sp>
      <p:sp>
        <p:nvSpPr>
          <p:cNvPr id="82948" name="Tijdelijke aanduiding voor dianummer 3"/>
          <p:cNvSpPr>
            <a:spLocks noGrp="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32FE05E8-F799-4698-BBF1-6F3DFA845717}" type="slidenum">
              <a:rPr lang="nl-NL"/>
              <a:pPr/>
              <a:t>31</a:t>
            </a:fld>
            <a:endParaRPr lang="nl-NL"/>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74B7231-2D07-4CC7-9543-168D5B9DC7F9}" type="slidenum">
              <a:rPr lang="en-US" smtClean="0"/>
              <a:pPr/>
              <a:t>32</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endParaRPr lang="nl-NL"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4F3762CD-F07F-4C66-8C3C-CC0BD0CD77D9}" type="slidenum">
              <a:rPr lang="nl-NL" smtClean="0"/>
              <a:t>33</a:t>
            </a:fld>
            <a:endParaRPr lang="nl-NL"/>
          </a:p>
        </p:txBody>
      </p:sp>
    </p:spTree>
    <p:extLst>
      <p:ext uri="{BB962C8B-B14F-4D97-AF65-F5344CB8AC3E}">
        <p14:creationId xmlns:p14="http://schemas.microsoft.com/office/powerpoint/2010/main" val="36473588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4F3762CD-F07F-4C66-8C3C-CC0BD0CD77D9}" type="slidenum">
              <a:rPr lang="nl-NL">
                <a:solidFill>
                  <a:prstClr val="black"/>
                </a:solidFill>
              </a:rPr>
              <a:pPr/>
              <a:t>34</a:t>
            </a:fld>
            <a:endParaRPr lang="nl-NL">
              <a:solidFill>
                <a:prstClr val="black"/>
              </a:solidFill>
            </a:endParaRPr>
          </a:p>
        </p:txBody>
      </p:sp>
    </p:spTree>
    <p:extLst>
      <p:ext uri="{BB962C8B-B14F-4D97-AF65-F5344CB8AC3E}">
        <p14:creationId xmlns:p14="http://schemas.microsoft.com/office/powerpoint/2010/main" val="31712321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dia-afbeelding 1"/>
          <p:cNvSpPr>
            <a:spLocks noGrp="1" noRot="1" noChangeAspect="1" noTextEdit="1"/>
          </p:cNvSpPr>
          <p:nvPr>
            <p:ph type="sldImg"/>
          </p:nvPr>
        </p:nvSpPr>
        <p:spPr>
          <a:ln/>
        </p:spPr>
      </p:sp>
      <p:sp>
        <p:nvSpPr>
          <p:cNvPr id="84995" name="Tijdelijke aanduiding voor notities 2"/>
          <p:cNvSpPr>
            <a:spLocks noGrp="1"/>
          </p:cNvSpPr>
          <p:nvPr>
            <p:ph type="body" idx="1"/>
          </p:nvPr>
        </p:nvSpPr>
        <p:spPr>
          <a:noFill/>
        </p:spPr>
        <p:txBody>
          <a:bodyPr/>
          <a:lstStyle/>
          <a:p>
            <a:pPr eaLnBrk="1" hangingPunct="1"/>
            <a:endParaRPr lang="nl-NL" smtClean="0"/>
          </a:p>
        </p:txBody>
      </p:sp>
      <p:sp>
        <p:nvSpPr>
          <p:cNvPr id="84996" name="Tijdelijke aanduiding voor dianummer 3"/>
          <p:cNvSpPr>
            <a:spLocks noGrp="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5D7B85DA-9E13-41E0-8D32-80F8A5BBEF75}" type="slidenum">
              <a:rPr lang="nl-NL"/>
              <a:pPr/>
              <a:t>35</a:t>
            </a:fld>
            <a:endParaRPr lang="nl-NL"/>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37B5563E-1C1D-40CE-9B34-259ACFA617A2}" type="slidenum">
              <a:rPr lang="nl-NL" smtClean="0"/>
              <a:pPr/>
              <a:t>36</a:t>
            </a:fld>
            <a:endParaRPr lang="nl-NL"/>
          </a:p>
        </p:txBody>
      </p:sp>
    </p:spTree>
    <p:extLst>
      <p:ext uri="{BB962C8B-B14F-4D97-AF65-F5344CB8AC3E}">
        <p14:creationId xmlns:p14="http://schemas.microsoft.com/office/powerpoint/2010/main" val="276704939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a:defRPr/>
            </a:pPr>
            <a:fld id="{0DA64D14-8AA6-442D-B7B1-5BA5625DF80C}" type="slidenum">
              <a:rPr lang="nl-NL" smtClean="0"/>
              <a:pPr>
                <a:defRPr/>
              </a:pPr>
              <a:t>37</a:t>
            </a:fld>
            <a:endParaRPr lang="nl-NL"/>
          </a:p>
        </p:txBody>
      </p:sp>
    </p:spTree>
    <p:extLst>
      <p:ext uri="{BB962C8B-B14F-4D97-AF65-F5344CB8AC3E}">
        <p14:creationId xmlns:p14="http://schemas.microsoft.com/office/powerpoint/2010/main" val="120233007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jdelijke aanduiding voor dia-afbeelding 1"/>
          <p:cNvSpPr>
            <a:spLocks noGrp="1" noRot="1" noChangeAspect="1" noTextEdit="1"/>
          </p:cNvSpPr>
          <p:nvPr>
            <p:ph type="sldImg"/>
          </p:nvPr>
        </p:nvSpPr>
        <p:spPr>
          <a:ln/>
        </p:spPr>
      </p:sp>
      <p:sp>
        <p:nvSpPr>
          <p:cNvPr id="79875" name="Tijdelijke aanduiding voor notities 2"/>
          <p:cNvSpPr>
            <a:spLocks noGrp="1"/>
          </p:cNvSpPr>
          <p:nvPr>
            <p:ph type="body" idx="1"/>
          </p:nvPr>
        </p:nvSpPr>
        <p:spPr>
          <a:noFill/>
        </p:spPr>
        <p:txBody>
          <a:bodyPr/>
          <a:lstStyle/>
          <a:p>
            <a:pPr eaLnBrk="1" hangingPunct="1"/>
            <a:endParaRPr lang="nl-NL" smtClean="0"/>
          </a:p>
        </p:txBody>
      </p:sp>
      <p:sp>
        <p:nvSpPr>
          <p:cNvPr id="79876" name="Tijdelijke aanduiding voor dianummer 3"/>
          <p:cNvSpPr>
            <a:spLocks noGrp="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3F7DBE5C-3D7B-4D13-8EA4-C8B55C8DF3FC}" type="slidenum">
              <a:rPr lang="nl-NL"/>
              <a:pPr/>
              <a:t>38</a:t>
            </a:fld>
            <a:endParaRPr lang="nl-NL"/>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jdelijke aanduiding voor dia-afbeelding 1"/>
          <p:cNvSpPr>
            <a:spLocks noGrp="1" noRot="1" noChangeAspect="1" noTextEdit="1"/>
          </p:cNvSpPr>
          <p:nvPr>
            <p:ph type="sldImg"/>
          </p:nvPr>
        </p:nvSpPr>
        <p:spPr>
          <a:ln/>
        </p:spPr>
      </p:sp>
      <p:sp>
        <p:nvSpPr>
          <p:cNvPr id="87043" name="Tijdelijke aanduiding voor notities 2"/>
          <p:cNvSpPr>
            <a:spLocks noGrp="1"/>
          </p:cNvSpPr>
          <p:nvPr>
            <p:ph type="body" idx="1"/>
          </p:nvPr>
        </p:nvSpPr>
        <p:spPr>
          <a:noFill/>
        </p:spPr>
        <p:txBody>
          <a:bodyPr/>
          <a:lstStyle/>
          <a:p>
            <a:pPr eaLnBrk="1" hangingPunct="1"/>
            <a:endParaRPr lang="nl-NL" smtClean="0"/>
          </a:p>
        </p:txBody>
      </p:sp>
      <p:sp>
        <p:nvSpPr>
          <p:cNvPr id="87044" name="Tijdelijke aanduiding voor dianummer 3"/>
          <p:cNvSpPr>
            <a:spLocks noGrp="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14AC0823-5DB9-4A89-B7EC-9F4A7891A83A}" type="slidenum">
              <a:rPr lang="nl-NL"/>
              <a:pPr/>
              <a:t>39</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7C1926-AF55-4EE3-9AC2-6FCE5A03E877}" type="slidenum">
              <a:rPr lang="nl-NL"/>
              <a:pPr/>
              <a:t>4</a:t>
            </a:fld>
            <a:endParaRPr lang="nl-NL"/>
          </a:p>
        </p:txBody>
      </p:sp>
      <p:sp>
        <p:nvSpPr>
          <p:cNvPr id="718850" name="Rectangle 2"/>
          <p:cNvSpPr>
            <a:spLocks noGrp="1" noRot="1" noChangeAspect="1" noChangeArrowheads="1" noTextEdit="1"/>
          </p:cNvSpPr>
          <p:nvPr>
            <p:ph type="sldImg"/>
          </p:nvPr>
        </p:nvSpPr>
        <p:spPr>
          <a:ln/>
        </p:spPr>
      </p:sp>
      <p:sp>
        <p:nvSpPr>
          <p:cNvPr id="718851" name="Rectangle 3"/>
          <p:cNvSpPr>
            <a:spLocks noGrp="1" noChangeArrowheads="1"/>
          </p:cNvSpPr>
          <p:nvPr>
            <p:ph type="body" idx="1"/>
          </p:nvPr>
        </p:nvSpPr>
        <p:spPr/>
        <p:txBody>
          <a:bodyPr/>
          <a:lstStyle/>
          <a:p>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a:defRPr/>
            </a:pPr>
            <a:fld id="{13549724-C6AE-4B48-8DF6-539CDC2BCB74}" type="slidenum">
              <a:rPr lang="nl-NL" smtClean="0"/>
              <a:pPr>
                <a:defRPr/>
              </a:pPr>
              <a:t>5</a:t>
            </a:fld>
            <a:endParaRPr lang="nl-NL"/>
          </a:p>
        </p:txBody>
      </p:sp>
    </p:spTree>
    <p:extLst>
      <p:ext uri="{BB962C8B-B14F-4D97-AF65-F5344CB8AC3E}">
        <p14:creationId xmlns:p14="http://schemas.microsoft.com/office/powerpoint/2010/main" val="12818585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a:defRPr/>
            </a:pPr>
            <a:fld id="{13549724-C6AE-4B48-8DF6-539CDC2BCB74}" type="slidenum">
              <a:rPr lang="nl-NL" smtClean="0"/>
              <a:pPr>
                <a:defRPr/>
              </a:pPr>
              <a:t>6</a:t>
            </a:fld>
            <a:endParaRPr lang="nl-NL"/>
          </a:p>
        </p:txBody>
      </p:sp>
    </p:spTree>
    <p:extLst>
      <p:ext uri="{BB962C8B-B14F-4D97-AF65-F5344CB8AC3E}">
        <p14:creationId xmlns:p14="http://schemas.microsoft.com/office/powerpoint/2010/main" val="26531353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a:defRPr/>
            </a:pPr>
            <a:fld id="{13549724-C6AE-4B48-8DF6-539CDC2BCB74}" type="slidenum">
              <a:rPr lang="nl-NL" smtClean="0"/>
              <a:pPr>
                <a:defRPr/>
              </a:pPr>
              <a:t>7</a:t>
            </a:fld>
            <a:endParaRPr lang="nl-NL"/>
          </a:p>
        </p:txBody>
      </p:sp>
    </p:spTree>
    <p:extLst>
      <p:ext uri="{BB962C8B-B14F-4D97-AF65-F5344CB8AC3E}">
        <p14:creationId xmlns:p14="http://schemas.microsoft.com/office/powerpoint/2010/main" val="1251712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a:defRPr/>
            </a:pPr>
            <a:fld id="{13549724-C6AE-4B48-8DF6-539CDC2BCB74}" type="slidenum">
              <a:rPr lang="nl-NL" smtClean="0"/>
              <a:pPr>
                <a:defRPr/>
              </a:pPr>
              <a:t>8</a:t>
            </a:fld>
            <a:endParaRPr lang="nl-NL"/>
          </a:p>
        </p:txBody>
      </p:sp>
    </p:spTree>
    <p:extLst>
      <p:ext uri="{BB962C8B-B14F-4D97-AF65-F5344CB8AC3E}">
        <p14:creationId xmlns:p14="http://schemas.microsoft.com/office/powerpoint/2010/main" val="7515287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a:defRPr/>
            </a:pPr>
            <a:fld id="{13549724-C6AE-4B48-8DF6-539CDC2BCB74}" type="slidenum">
              <a:rPr lang="nl-NL" smtClean="0"/>
              <a:pPr>
                <a:defRPr/>
              </a:pPr>
              <a:t>9</a:t>
            </a:fld>
            <a:endParaRPr lang="nl-NL"/>
          </a:p>
        </p:txBody>
      </p:sp>
    </p:spTree>
    <p:extLst>
      <p:ext uri="{BB962C8B-B14F-4D97-AF65-F5344CB8AC3E}">
        <p14:creationId xmlns:p14="http://schemas.microsoft.com/office/powerpoint/2010/main" val="1785396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4803343 w 1000"/>
              <a:gd name="T3" fmla="*/ 0 h 1000"/>
              <a:gd name="T4" fmla="*/ 4803343 w 1000"/>
              <a:gd name="T5" fmla="*/ 109538 h 1000"/>
              <a:gd name="T6" fmla="*/ 0 w 1000"/>
              <a:gd name="T7" fmla="*/ 109538 h 1000"/>
              <a:gd name="T8" fmla="*/ 0 w 1000"/>
              <a:gd name="T9" fmla="*/ 0 h 1000"/>
              <a:gd name="T10" fmla="*/ 7772400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nl-NL"/>
          </a:p>
        </p:txBody>
      </p:sp>
      <p:sp>
        <p:nvSpPr>
          <p:cNvPr id="214018" name="Rectangle 2"/>
          <p:cNvSpPr>
            <a:spLocks noGrp="1" noChangeArrowheads="1"/>
          </p:cNvSpPr>
          <p:nvPr>
            <p:ph type="ctrTitle"/>
          </p:nvPr>
        </p:nvSpPr>
        <p:spPr>
          <a:xfrm>
            <a:off x="685800" y="990600"/>
            <a:ext cx="7772400" cy="1371600"/>
          </a:xfrm>
        </p:spPr>
        <p:txBody>
          <a:bodyPr/>
          <a:lstStyle>
            <a:lvl1pPr>
              <a:defRPr/>
            </a:lvl1pPr>
          </a:lstStyle>
          <a:p>
            <a:pPr lvl="0"/>
            <a:r>
              <a:rPr lang="nl-NL" noProof="0" smtClean="0"/>
              <a:t>Klik om het opmaakprofiel te bewerken</a:t>
            </a:r>
          </a:p>
        </p:txBody>
      </p:sp>
      <p:sp>
        <p:nvSpPr>
          <p:cNvPr id="214019" name="Rectangle 3"/>
          <p:cNvSpPr>
            <a:spLocks noGrp="1" noChangeArrowheads="1"/>
          </p:cNvSpPr>
          <p:nvPr>
            <p:ph type="subTitle" idx="1"/>
          </p:nvPr>
        </p:nvSpPr>
        <p:spPr>
          <a:xfrm>
            <a:off x="1447800" y="3429000"/>
            <a:ext cx="7010400" cy="1600200"/>
          </a:xfrm>
        </p:spPr>
        <p:txBody>
          <a:bodyPr/>
          <a:lstStyle>
            <a:lvl1pPr marL="0" indent="0" algn="ctr">
              <a:buFont typeface="Wingdings" pitchFamily="2" charset="2"/>
              <a:buNone/>
              <a:defRPr/>
            </a:lvl1pPr>
          </a:lstStyle>
          <a:p>
            <a:pPr lvl="0"/>
            <a:r>
              <a:rPr lang="nl-NL" noProof="0" smtClean="0"/>
              <a:t>Klik om het opmaakprofiel van de modelondertitel te bewerken</a:t>
            </a:r>
          </a:p>
        </p:txBody>
      </p:sp>
      <p:sp>
        <p:nvSpPr>
          <p:cNvPr id="5" name="Rectangle 4"/>
          <p:cNvSpPr>
            <a:spLocks noGrp="1" noChangeArrowheads="1"/>
          </p:cNvSpPr>
          <p:nvPr>
            <p:ph type="dt" sz="half" idx="10"/>
          </p:nvPr>
        </p:nvSpPr>
        <p:spPr>
          <a:xfrm>
            <a:off x="685800" y="6248400"/>
            <a:ext cx="1905000" cy="457200"/>
          </a:xfrm>
        </p:spPr>
        <p:txBody>
          <a:bodyPr/>
          <a:lstStyle>
            <a:lvl1pPr>
              <a:defRPr smtClean="0"/>
            </a:lvl1pPr>
          </a:lstStyle>
          <a:p>
            <a:pPr>
              <a:defRPr/>
            </a:pPr>
            <a:r>
              <a:rPr lang="nl-NL" smtClean="0"/>
              <a:t>©akb</a:t>
            </a:r>
            <a:endParaRPr lang="nl-NL"/>
          </a:p>
        </p:txBody>
      </p:sp>
      <p:sp>
        <p:nvSpPr>
          <p:cNvPr id="6" name="Rectangle 5"/>
          <p:cNvSpPr>
            <a:spLocks noGrp="1" noChangeArrowheads="1"/>
          </p:cNvSpPr>
          <p:nvPr>
            <p:ph type="ftr" sz="quarter" idx="11"/>
          </p:nvPr>
        </p:nvSpPr>
        <p:spPr>
          <a:xfrm>
            <a:off x="3124200" y="6248400"/>
            <a:ext cx="2895600" cy="457200"/>
          </a:xfrm>
        </p:spPr>
        <p:txBody>
          <a:bodyPr/>
          <a:lstStyle>
            <a:lvl1pPr>
              <a:defRPr smtClean="0"/>
            </a:lvl1pPr>
          </a:lstStyle>
          <a:p>
            <a:pPr>
              <a:defRPr/>
            </a:pPr>
            <a:r>
              <a:rPr lang="nl-NL" smtClean="0"/>
              <a:t>CPBEB 2011</a:t>
            </a:r>
            <a:endParaRPr lang="nl-NL" dirty="0"/>
          </a:p>
        </p:txBody>
      </p:sp>
      <p:sp>
        <p:nvSpPr>
          <p:cNvPr id="7" name="Rectangle 6"/>
          <p:cNvSpPr>
            <a:spLocks noGrp="1" noChangeArrowheads="1"/>
          </p:cNvSpPr>
          <p:nvPr>
            <p:ph type="sldNum" sz="quarter" idx="12"/>
          </p:nvPr>
        </p:nvSpPr>
        <p:spPr>
          <a:xfrm>
            <a:off x="6553200" y="6248400"/>
            <a:ext cx="1905000" cy="457200"/>
          </a:xfrm>
        </p:spPr>
        <p:txBody>
          <a:bodyPr/>
          <a:lstStyle>
            <a:lvl1pPr>
              <a:defRPr smtClean="0"/>
            </a:lvl1pPr>
          </a:lstStyle>
          <a:p>
            <a:pPr>
              <a:defRPr/>
            </a:pPr>
            <a:fld id="{7C48F1C2-15DE-4C0A-B8B3-C6FC9B517C4C}" type="slidenum">
              <a:rPr lang="nl-NL"/>
              <a:pPr>
                <a:defRPr/>
              </a:pPr>
              <a:t>‹nr.›</a:t>
            </a:fld>
            <a:endParaRPr lang="nl-NL"/>
          </a:p>
        </p:txBody>
      </p:sp>
    </p:spTree>
    <p:extLst>
      <p:ext uri="{BB962C8B-B14F-4D97-AF65-F5344CB8AC3E}">
        <p14:creationId xmlns:p14="http://schemas.microsoft.com/office/powerpoint/2010/main" val="3940886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6"/>
          <p:cNvSpPr>
            <a:spLocks noGrp="1" noChangeArrowheads="1"/>
          </p:cNvSpPr>
          <p:nvPr>
            <p:ph type="dt" sz="half" idx="10"/>
          </p:nvPr>
        </p:nvSpPr>
        <p:spPr>
          <a:ln/>
        </p:spPr>
        <p:txBody>
          <a:bodyPr/>
          <a:lstStyle>
            <a:lvl1pPr>
              <a:defRPr/>
            </a:lvl1pPr>
          </a:lstStyle>
          <a:p>
            <a:pPr>
              <a:defRPr/>
            </a:pPr>
            <a:r>
              <a:rPr lang="nl-NL" smtClean="0"/>
              <a:t>©akb</a:t>
            </a:r>
            <a:endParaRPr lang="nl-NL"/>
          </a:p>
        </p:txBody>
      </p:sp>
      <p:sp>
        <p:nvSpPr>
          <p:cNvPr id="5" name="Rectangle 7"/>
          <p:cNvSpPr>
            <a:spLocks noGrp="1" noChangeArrowheads="1"/>
          </p:cNvSpPr>
          <p:nvPr>
            <p:ph type="ftr" sz="quarter" idx="11"/>
          </p:nvPr>
        </p:nvSpPr>
        <p:spPr>
          <a:ln/>
        </p:spPr>
        <p:txBody>
          <a:bodyPr/>
          <a:lstStyle>
            <a:lvl1pPr>
              <a:defRPr/>
            </a:lvl1pPr>
          </a:lstStyle>
          <a:p>
            <a:pPr>
              <a:defRPr/>
            </a:pPr>
            <a:r>
              <a:rPr lang="nl-NL" smtClean="0"/>
              <a:t>CPBEB 2011</a:t>
            </a:r>
            <a:endParaRPr lang="nl-NL" dirty="0"/>
          </a:p>
        </p:txBody>
      </p:sp>
      <p:sp>
        <p:nvSpPr>
          <p:cNvPr id="6" name="Rectangle 8"/>
          <p:cNvSpPr>
            <a:spLocks noGrp="1" noChangeArrowheads="1"/>
          </p:cNvSpPr>
          <p:nvPr>
            <p:ph type="sldNum" sz="quarter" idx="12"/>
          </p:nvPr>
        </p:nvSpPr>
        <p:spPr>
          <a:ln/>
        </p:spPr>
        <p:txBody>
          <a:bodyPr/>
          <a:lstStyle>
            <a:lvl1pPr>
              <a:defRPr/>
            </a:lvl1pPr>
          </a:lstStyle>
          <a:p>
            <a:pPr>
              <a:defRPr/>
            </a:pPr>
            <a:fld id="{7AD64B7D-D178-44BC-97CC-7EFD058C648A}" type="slidenum">
              <a:rPr lang="nl-NL"/>
              <a:pPr>
                <a:defRPr/>
              </a:pPr>
              <a:t>‹nr.›</a:t>
            </a:fld>
            <a:endParaRPr lang="nl-NL"/>
          </a:p>
        </p:txBody>
      </p:sp>
    </p:spTree>
    <p:extLst>
      <p:ext uri="{BB962C8B-B14F-4D97-AF65-F5344CB8AC3E}">
        <p14:creationId xmlns:p14="http://schemas.microsoft.com/office/powerpoint/2010/main" val="3099959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67488" y="304800"/>
            <a:ext cx="2008187" cy="57356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539750" y="304800"/>
            <a:ext cx="5875338" cy="57356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6"/>
          <p:cNvSpPr>
            <a:spLocks noGrp="1" noChangeArrowheads="1"/>
          </p:cNvSpPr>
          <p:nvPr>
            <p:ph type="dt" sz="half" idx="10"/>
          </p:nvPr>
        </p:nvSpPr>
        <p:spPr>
          <a:ln/>
        </p:spPr>
        <p:txBody>
          <a:bodyPr/>
          <a:lstStyle>
            <a:lvl1pPr>
              <a:defRPr/>
            </a:lvl1pPr>
          </a:lstStyle>
          <a:p>
            <a:pPr>
              <a:defRPr/>
            </a:pPr>
            <a:r>
              <a:rPr lang="nl-NL" smtClean="0"/>
              <a:t>©akb</a:t>
            </a:r>
            <a:endParaRPr lang="nl-NL"/>
          </a:p>
        </p:txBody>
      </p:sp>
      <p:sp>
        <p:nvSpPr>
          <p:cNvPr id="5" name="Rectangle 7"/>
          <p:cNvSpPr>
            <a:spLocks noGrp="1" noChangeArrowheads="1"/>
          </p:cNvSpPr>
          <p:nvPr>
            <p:ph type="ftr" sz="quarter" idx="11"/>
          </p:nvPr>
        </p:nvSpPr>
        <p:spPr>
          <a:ln/>
        </p:spPr>
        <p:txBody>
          <a:bodyPr/>
          <a:lstStyle>
            <a:lvl1pPr>
              <a:defRPr/>
            </a:lvl1pPr>
          </a:lstStyle>
          <a:p>
            <a:pPr>
              <a:defRPr/>
            </a:pPr>
            <a:r>
              <a:rPr lang="nl-NL" smtClean="0"/>
              <a:t>CPBEB 2011</a:t>
            </a:r>
            <a:endParaRPr lang="nl-NL" dirty="0"/>
          </a:p>
        </p:txBody>
      </p:sp>
      <p:sp>
        <p:nvSpPr>
          <p:cNvPr id="6" name="Rectangle 8"/>
          <p:cNvSpPr>
            <a:spLocks noGrp="1" noChangeArrowheads="1"/>
          </p:cNvSpPr>
          <p:nvPr>
            <p:ph type="sldNum" sz="quarter" idx="12"/>
          </p:nvPr>
        </p:nvSpPr>
        <p:spPr>
          <a:ln/>
        </p:spPr>
        <p:txBody>
          <a:bodyPr/>
          <a:lstStyle>
            <a:lvl1pPr>
              <a:defRPr/>
            </a:lvl1pPr>
          </a:lstStyle>
          <a:p>
            <a:pPr>
              <a:defRPr/>
            </a:pPr>
            <a:fld id="{34C77710-0E8C-4D51-AB82-E9EC630B5735}" type="slidenum">
              <a:rPr lang="nl-NL"/>
              <a:pPr>
                <a:defRPr/>
              </a:pPr>
              <a:t>‹nr.›</a:t>
            </a:fld>
            <a:endParaRPr lang="nl-NL"/>
          </a:p>
        </p:txBody>
      </p:sp>
    </p:spTree>
    <p:extLst>
      <p:ext uri="{BB962C8B-B14F-4D97-AF65-F5344CB8AC3E}">
        <p14:creationId xmlns:p14="http://schemas.microsoft.com/office/powerpoint/2010/main" val="7552429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en tabel">
    <p:spTree>
      <p:nvGrpSpPr>
        <p:cNvPr id="1" name=""/>
        <p:cNvGrpSpPr/>
        <p:nvPr/>
      </p:nvGrpSpPr>
      <p:grpSpPr>
        <a:xfrm>
          <a:off x="0" y="0"/>
          <a:ext cx="0" cy="0"/>
          <a:chOff x="0" y="0"/>
          <a:chExt cx="0" cy="0"/>
        </a:xfrm>
      </p:grpSpPr>
      <p:sp>
        <p:nvSpPr>
          <p:cNvPr id="2" name="Titel 1"/>
          <p:cNvSpPr>
            <a:spLocks noGrp="1"/>
          </p:cNvSpPr>
          <p:nvPr>
            <p:ph type="title"/>
          </p:nvPr>
        </p:nvSpPr>
        <p:spPr>
          <a:xfrm>
            <a:off x="574675" y="304800"/>
            <a:ext cx="8001000" cy="1216025"/>
          </a:xfrm>
        </p:spPr>
        <p:txBody>
          <a:bodyPr/>
          <a:lstStyle/>
          <a:p>
            <a:r>
              <a:rPr lang="nl-NL" smtClean="0"/>
              <a:t>Klik om de stijl te bewerken</a:t>
            </a:r>
            <a:endParaRPr lang="nl-NL"/>
          </a:p>
        </p:txBody>
      </p:sp>
      <p:sp>
        <p:nvSpPr>
          <p:cNvPr id="3" name="Tijdelijke aanduiding voor tabel 2"/>
          <p:cNvSpPr>
            <a:spLocks noGrp="1"/>
          </p:cNvSpPr>
          <p:nvPr>
            <p:ph type="tbl" idx="1"/>
          </p:nvPr>
        </p:nvSpPr>
        <p:spPr>
          <a:xfrm>
            <a:off x="539750" y="1773238"/>
            <a:ext cx="8001000" cy="4267200"/>
          </a:xfrm>
        </p:spPr>
        <p:txBody>
          <a:bodyPr/>
          <a:lstStyle/>
          <a:p>
            <a:pPr lvl="0"/>
            <a:endParaRPr lang="nl-NL" noProof="0" smtClean="0"/>
          </a:p>
        </p:txBody>
      </p:sp>
      <p:sp>
        <p:nvSpPr>
          <p:cNvPr id="4" name="Rectangle 6"/>
          <p:cNvSpPr>
            <a:spLocks noGrp="1" noChangeArrowheads="1"/>
          </p:cNvSpPr>
          <p:nvPr>
            <p:ph type="dt" sz="half" idx="10"/>
          </p:nvPr>
        </p:nvSpPr>
        <p:spPr>
          <a:ln/>
        </p:spPr>
        <p:txBody>
          <a:bodyPr/>
          <a:lstStyle>
            <a:lvl1pPr>
              <a:defRPr/>
            </a:lvl1pPr>
          </a:lstStyle>
          <a:p>
            <a:pPr>
              <a:defRPr/>
            </a:pPr>
            <a:r>
              <a:rPr lang="nl-NL" smtClean="0"/>
              <a:t>©akb</a:t>
            </a:r>
            <a:endParaRPr lang="nl-NL"/>
          </a:p>
        </p:txBody>
      </p:sp>
      <p:sp>
        <p:nvSpPr>
          <p:cNvPr id="5" name="Rectangle 7"/>
          <p:cNvSpPr>
            <a:spLocks noGrp="1" noChangeArrowheads="1"/>
          </p:cNvSpPr>
          <p:nvPr>
            <p:ph type="ftr" sz="quarter" idx="11"/>
          </p:nvPr>
        </p:nvSpPr>
        <p:spPr>
          <a:ln/>
        </p:spPr>
        <p:txBody>
          <a:bodyPr/>
          <a:lstStyle>
            <a:lvl1pPr>
              <a:defRPr/>
            </a:lvl1pPr>
          </a:lstStyle>
          <a:p>
            <a:pPr>
              <a:defRPr/>
            </a:pPr>
            <a:r>
              <a:rPr lang="nl-NL" smtClean="0"/>
              <a:t>CPBEB 2011</a:t>
            </a:r>
            <a:endParaRPr lang="nl-NL" dirty="0"/>
          </a:p>
        </p:txBody>
      </p:sp>
      <p:sp>
        <p:nvSpPr>
          <p:cNvPr id="6" name="Rectangle 8"/>
          <p:cNvSpPr>
            <a:spLocks noGrp="1" noChangeArrowheads="1"/>
          </p:cNvSpPr>
          <p:nvPr>
            <p:ph type="sldNum" sz="quarter" idx="12"/>
          </p:nvPr>
        </p:nvSpPr>
        <p:spPr>
          <a:ln/>
        </p:spPr>
        <p:txBody>
          <a:bodyPr/>
          <a:lstStyle>
            <a:lvl1pPr>
              <a:defRPr/>
            </a:lvl1pPr>
          </a:lstStyle>
          <a:p>
            <a:pPr>
              <a:defRPr/>
            </a:pPr>
            <a:fld id="{5586293C-FBD3-4BDF-B86C-CE1A08617702}" type="slidenum">
              <a:rPr lang="nl-NL"/>
              <a:pPr>
                <a:defRPr/>
              </a:pPr>
              <a:t>‹nr.›</a:t>
            </a:fld>
            <a:endParaRPr lang="nl-NL"/>
          </a:p>
        </p:txBody>
      </p:sp>
    </p:spTree>
    <p:extLst>
      <p:ext uri="{BB962C8B-B14F-4D97-AF65-F5344CB8AC3E}">
        <p14:creationId xmlns:p14="http://schemas.microsoft.com/office/powerpoint/2010/main" val="28659893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el, tekst en inhoud">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nl-NL"/>
              <a:t>Klik om de stijl te bewerken</a:t>
            </a:r>
          </a:p>
        </p:txBody>
      </p:sp>
      <p:sp>
        <p:nvSpPr>
          <p:cNvPr id="3" name="Tijdelijke aanduiding voor tekst 2"/>
          <p:cNvSpPr>
            <a:spLocks noGrp="1"/>
          </p:cNvSpPr>
          <p:nvPr>
            <p:ph type="body" sz="half" idx="1"/>
          </p:nvPr>
        </p:nvSpPr>
        <p:spPr>
          <a:xfrm>
            <a:off x="457200" y="1600200"/>
            <a:ext cx="4038600" cy="4530725"/>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30725"/>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lvl1pPr>
              <a:defRPr/>
            </a:lvl1pPr>
          </a:lstStyle>
          <a:p>
            <a:pPr>
              <a:defRPr/>
            </a:pPr>
            <a:r>
              <a:rPr lang="nl-NL" altLang="en-US" smtClean="0"/>
              <a:t>©akb</a:t>
            </a:r>
            <a:endParaRPr lang="nl-NL" altLang="en-US"/>
          </a:p>
        </p:txBody>
      </p:sp>
      <p:sp>
        <p:nvSpPr>
          <p:cNvPr id="6" name="Tijdelijke aanduiding voor voettekst 5"/>
          <p:cNvSpPr>
            <a:spLocks noGrp="1"/>
          </p:cNvSpPr>
          <p:nvPr>
            <p:ph type="ftr" sz="quarter" idx="11"/>
          </p:nvPr>
        </p:nvSpPr>
        <p:spPr/>
        <p:txBody>
          <a:bodyPr/>
          <a:lstStyle>
            <a:lvl1pPr>
              <a:defRPr/>
            </a:lvl1pPr>
          </a:lstStyle>
          <a:p>
            <a:pPr>
              <a:defRPr/>
            </a:pPr>
            <a:r>
              <a:rPr lang="nl-NL" altLang="en-US" smtClean="0"/>
              <a:t>CPBEB 2011</a:t>
            </a:r>
            <a:endParaRPr lang="nl-NL" altLang="en-US"/>
          </a:p>
        </p:txBody>
      </p:sp>
      <p:sp>
        <p:nvSpPr>
          <p:cNvPr id="7" name="Tijdelijke aanduiding voor dianummer 6"/>
          <p:cNvSpPr>
            <a:spLocks noGrp="1"/>
          </p:cNvSpPr>
          <p:nvPr>
            <p:ph type="sldNum" sz="quarter" idx="12"/>
          </p:nvPr>
        </p:nvSpPr>
        <p:spPr/>
        <p:txBody>
          <a:bodyPr/>
          <a:lstStyle>
            <a:lvl1pPr>
              <a:defRPr/>
            </a:lvl1pPr>
          </a:lstStyle>
          <a:p>
            <a:pPr>
              <a:defRPr/>
            </a:pPr>
            <a:fld id="{90E139FA-0A38-4AA4-8103-98D64C0266FA}" type="slidenum">
              <a:rPr lang="nl-NL" altLang="en-US"/>
              <a:pPr>
                <a:defRPr/>
              </a:pPr>
              <a:t>‹nr.›</a:t>
            </a:fld>
            <a:endParaRPr lang="nl-NL" altLang="en-US"/>
          </a:p>
        </p:txBody>
      </p:sp>
    </p:spTree>
    <p:extLst>
      <p:ext uri="{BB962C8B-B14F-4D97-AF65-F5344CB8AC3E}">
        <p14:creationId xmlns:p14="http://schemas.microsoft.com/office/powerpoint/2010/main" val="17768259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r>
              <a:rPr lang="nl-NL" smtClean="0">
                <a:solidFill>
                  <a:prstClr val="black">
                    <a:tint val="75000"/>
                  </a:prstClr>
                </a:solidFill>
              </a:rPr>
              <a:t>©akb</a:t>
            </a:r>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r>
              <a:rPr lang="nl-NL" smtClean="0">
                <a:solidFill>
                  <a:prstClr val="black">
                    <a:tint val="75000"/>
                  </a:prstClr>
                </a:solidFill>
              </a:rPr>
              <a:t>CPBEB 2011</a:t>
            </a:r>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92C7341C-8A88-4B31-9A4E-72F7F20B1A94}" type="slidenum">
              <a:rPr lang="nl-NL">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344355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r>
              <a:rPr lang="nl-NL" smtClean="0">
                <a:solidFill>
                  <a:prstClr val="black">
                    <a:tint val="75000"/>
                  </a:prstClr>
                </a:solidFill>
              </a:rPr>
              <a:t>©akb</a:t>
            </a:r>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r>
              <a:rPr lang="nl-NL" smtClean="0">
                <a:solidFill>
                  <a:prstClr val="black">
                    <a:tint val="75000"/>
                  </a:prstClr>
                </a:solidFill>
              </a:rPr>
              <a:t>CPBEB 2011</a:t>
            </a:r>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92C7341C-8A88-4B31-9A4E-72F7F20B1A94}" type="slidenum">
              <a:rPr lang="nl-NL">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0198055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r>
              <a:rPr lang="nl-NL" smtClean="0">
                <a:solidFill>
                  <a:prstClr val="black">
                    <a:tint val="75000"/>
                  </a:prstClr>
                </a:solidFill>
              </a:rPr>
              <a:t>©akb</a:t>
            </a:r>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r>
              <a:rPr lang="nl-NL" smtClean="0">
                <a:solidFill>
                  <a:prstClr val="black">
                    <a:tint val="75000"/>
                  </a:prstClr>
                </a:solidFill>
              </a:rPr>
              <a:t>CPBEB 2011</a:t>
            </a:r>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92C7341C-8A88-4B31-9A4E-72F7F20B1A94}" type="slidenum">
              <a:rPr lang="nl-NL">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4216788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r>
              <a:rPr lang="nl-NL" smtClean="0">
                <a:solidFill>
                  <a:prstClr val="black">
                    <a:tint val="75000"/>
                  </a:prstClr>
                </a:solidFill>
              </a:rPr>
              <a:t>©akb</a:t>
            </a:r>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p>
            <a:r>
              <a:rPr lang="nl-NL" smtClean="0">
                <a:solidFill>
                  <a:prstClr val="black">
                    <a:tint val="75000"/>
                  </a:prstClr>
                </a:solidFill>
              </a:rPr>
              <a:t>CPBEB 2011</a:t>
            </a:r>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92C7341C-8A88-4B31-9A4E-72F7F20B1A94}" type="slidenum">
              <a:rPr lang="nl-NL">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765986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r>
              <a:rPr lang="nl-NL" smtClean="0">
                <a:solidFill>
                  <a:prstClr val="black">
                    <a:tint val="75000"/>
                  </a:prstClr>
                </a:solidFill>
              </a:rPr>
              <a:t>©akb</a:t>
            </a:r>
            <a:endParaRPr lang="nl-NL">
              <a:solidFill>
                <a:prstClr val="black">
                  <a:tint val="75000"/>
                </a:prstClr>
              </a:solidFill>
            </a:endParaRPr>
          </a:p>
        </p:txBody>
      </p:sp>
      <p:sp>
        <p:nvSpPr>
          <p:cNvPr id="8" name="Tijdelijke aanduiding voor voettekst 7"/>
          <p:cNvSpPr>
            <a:spLocks noGrp="1"/>
          </p:cNvSpPr>
          <p:nvPr>
            <p:ph type="ftr" sz="quarter" idx="11"/>
          </p:nvPr>
        </p:nvSpPr>
        <p:spPr/>
        <p:txBody>
          <a:bodyPr/>
          <a:lstStyle/>
          <a:p>
            <a:r>
              <a:rPr lang="nl-NL" smtClean="0">
                <a:solidFill>
                  <a:prstClr val="black">
                    <a:tint val="75000"/>
                  </a:prstClr>
                </a:solidFill>
              </a:rPr>
              <a:t>CPBEB 2011</a:t>
            </a:r>
            <a:endParaRPr lang="nl-NL">
              <a:solidFill>
                <a:prstClr val="black">
                  <a:tint val="75000"/>
                </a:prstClr>
              </a:solidFill>
            </a:endParaRPr>
          </a:p>
        </p:txBody>
      </p:sp>
      <p:sp>
        <p:nvSpPr>
          <p:cNvPr id="9" name="Tijdelijke aanduiding voor dianummer 8"/>
          <p:cNvSpPr>
            <a:spLocks noGrp="1"/>
          </p:cNvSpPr>
          <p:nvPr>
            <p:ph type="sldNum" sz="quarter" idx="12"/>
          </p:nvPr>
        </p:nvSpPr>
        <p:spPr/>
        <p:txBody>
          <a:bodyPr/>
          <a:lstStyle/>
          <a:p>
            <a:fld id="{92C7341C-8A88-4B31-9A4E-72F7F20B1A94}" type="slidenum">
              <a:rPr lang="nl-NL">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6843613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r>
              <a:rPr lang="nl-NL" smtClean="0">
                <a:solidFill>
                  <a:prstClr val="black">
                    <a:tint val="75000"/>
                  </a:prstClr>
                </a:solidFill>
              </a:rPr>
              <a:t>©akb</a:t>
            </a:r>
            <a:endParaRPr lang="nl-NL">
              <a:solidFill>
                <a:prstClr val="black">
                  <a:tint val="75000"/>
                </a:prstClr>
              </a:solidFill>
            </a:endParaRPr>
          </a:p>
        </p:txBody>
      </p:sp>
      <p:sp>
        <p:nvSpPr>
          <p:cNvPr id="4" name="Tijdelijke aanduiding voor voettekst 3"/>
          <p:cNvSpPr>
            <a:spLocks noGrp="1"/>
          </p:cNvSpPr>
          <p:nvPr>
            <p:ph type="ftr" sz="quarter" idx="11"/>
          </p:nvPr>
        </p:nvSpPr>
        <p:spPr/>
        <p:txBody>
          <a:bodyPr/>
          <a:lstStyle/>
          <a:p>
            <a:r>
              <a:rPr lang="nl-NL" smtClean="0">
                <a:solidFill>
                  <a:prstClr val="black">
                    <a:tint val="75000"/>
                  </a:prstClr>
                </a:solidFill>
              </a:rPr>
              <a:t>CPBEB 2011</a:t>
            </a:r>
            <a:endParaRPr lang="nl-NL">
              <a:solidFill>
                <a:prstClr val="black">
                  <a:tint val="75000"/>
                </a:prstClr>
              </a:solidFill>
            </a:endParaRPr>
          </a:p>
        </p:txBody>
      </p:sp>
      <p:sp>
        <p:nvSpPr>
          <p:cNvPr id="5" name="Tijdelijke aanduiding voor dianummer 4"/>
          <p:cNvSpPr>
            <a:spLocks noGrp="1"/>
          </p:cNvSpPr>
          <p:nvPr>
            <p:ph type="sldNum" sz="quarter" idx="12"/>
          </p:nvPr>
        </p:nvSpPr>
        <p:spPr/>
        <p:txBody>
          <a:bodyPr/>
          <a:lstStyle/>
          <a:p>
            <a:fld id="{92C7341C-8A88-4B31-9A4E-72F7F20B1A94}" type="slidenum">
              <a:rPr lang="nl-NL">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568052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Rectangle 6"/>
          <p:cNvSpPr>
            <a:spLocks noGrp="1" noChangeArrowheads="1"/>
          </p:cNvSpPr>
          <p:nvPr>
            <p:ph type="dt" sz="half" idx="10"/>
          </p:nvPr>
        </p:nvSpPr>
        <p:spPr>
          <a:ln/>
        </p:spPr>
        <p:txBody>
          <a:bodyPr/>
          <a:lstStyle>
            <a:lvl1pPr>
              <a:defRPr/>
            </a:lvl1pPr>
          </a:lstStyle>
          <a:p>
            <a:pPr>
              <a:defRPr/>
            </a:pPr>
            <a:r>
              <a:rPr lang="nl-NL" smtClean="0"/>
              <a:t>©akb</a:t>
            </a:r>
            <a:endParaRPr lang="nl-NL"/>
          </a:p>
        </p:txBody>
      </p:sp>
      <p:sp>
        <p:nvSpPr>
          <p:cNvPr id="5" name="Rectangle 7"/>
          <p:cNvSpPr>
            <a:spLocks noGrp="1" noChangeArrowheads="1"/>
          </p:cNvSpPr>
          <p:nvPr>
            <p:ph type="ftr" sz="quarter" idx="11"/>
          </p:nvPr>
        </p:nvSpPr>
        <p:spPr>
          <a:ln/>
        </p:spPr>
        <p:txBody>
          <a:bodyPr/>
          <a:lstStyle>
            <a:lvl1pPr>
              <a:defRPr/>
            </a:lvl1pPr>
          </a:lstStyle>
          <a:p>
            <a:pPr>
              <a:defRPr/>
            </a:pPr>
            <a:r>
              <a:rPr lang="nl-NL" smtClean="0"/>
              <a:t>CPBEB 2011</a:t>
            </a:r>
            <a:endParaRPr lang="nl-NL" dirty="0"/>
          </a:p>
        </p:txBody>
      </p:sp>
      <p:sp>
        <p:nvSpPr>
          <p:cNvPr id="6" name="Rectangle 8"/>
          <p:cNvSpPr>
            <a:spLocks noGrp="1" noChangeArrowheads="1"/>
          </p:cNvSpPr>
          <p:nvPr>
            <p:ph type="sldNum" sz="quarter" idx="12"/>
          </p:nvPr>
        </p:nvSpPr>
        <p:spPr>
          <a:ln/>
        </p:spPr>
        <p:txBody>
          <a:bodyPr/>
          <a:lstStyle>
            <a:lvl1pPr>
              <a:defRPr/>
            </a:lvl1pPr>
          </a:lstStyle>
          <a:p>
            <a:pPr>
              <a:defRPr/>
            </a:pPr>
            <a:fld id="{842EB2F5-DAD9-49F3-9A92-89059F6E5D42}" type="slidenum">
              <a:rPr lang="nl-NL"/>
              <a:pPr>
                <a:defRPr/>
              </a:pPr>
              <a:t>‹nr.›</a:t>
            </a:fld>
            <a:endParaRPr lang="nl-NL"/>
          </a:p>
        </p:txBody>
      </p:sp>
    </p:spTree>
    <p:extLst>
      <p:ext uri="{BB962C8B-B14F-4D97-AF65-F5344CB8AC3E}">
        <p14:creationId xmlns:p14="http://schemas.microsoft.com/office/powerpoint/2010/main" val="6455684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r>
              <a:rPr lang="nl-NL" smtClean="0">
                <a:solidFill>
                  <a:prstClr val="black">
                    <a:tint val="75000"/>
                  </a:prstClr>
                </a:solidFill>
              </a:rPr>
              <a:t>©akb</a:t>
            </a:r>
            <a:endParaRPr lang="nl-NL">
              <a:solidFill>
                <a:prstClr val="black">
                  <a:tint val="75000"/>
                </a:prstClr>
              </a:solidFill>
            </a:endParaRPr>
          </a:p>
        </p:txBody>
      </p:sp>
      <p:sp>
        <p:nvSpPr>
          <p:cNvPr id="3" name="Tijdelijke aanduiding voor voettekst 2"/>
          <p:cNvSpPr>
            <a:spLocks noGrp="1"/>
          </p:cNvSpPr>
          <p:nvPr>
            <p:ph type="ftr" sz="quarter" idx="11"/>
          </p:nvPr>
        </p:nvSpPr>
        <p:spPr/>
        <p:txBody>
          <a:bodyPr/>
          <a:lstStyle/>
          <a:p>
            <a:r>
              <a:rPr lang="nl-NL" smtClean="0">
                <a:solidFill>
                  <a:prstClr val="black">
                    <a:tint val="75000"/>
                  </a:prstClr>
                </a:solidFill>
              </a:rPr>
              <a:t>CPBEB 2011</a:t>
            </a:r>
            <a:endParaRPr lang="nl-NL">
              <a:solidFill>
                <a:prstClr val="black">
                  <a:tint val="75000"/>
                </a:prstClr>
              </a:solidFill>
            </a:endParaRPr>
          </a:p>
        </p:txBody>
      </p:sp>
      <p:sp>
        <p:nvSpPr>
          <p:cNvPr id="4" name="Tijdelijke aanduiding voor dianummer 3"/>
          <p:cNvSpPr>
            <a:spLocks noGrp="1"/>
          </p:cNvSpPr>
          <p:nvPr>
            <p:ph type="sldNum" sz="quarter" idx="12"/>
          </p:nvPr>
        </p:nvSpPr>
        <p:spPr/>
        <p:txBody>
          <a:bodyPr/>
          <a:lstStyle/>
          <a:p>
            <a:fld id="{92C7341C-8A88-4B31-9A4E-72F7F20B1A94}" type="slidenum">
              <a:rPr lang="nl-NL">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8221370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r>
              <a:rPr lang="nl-NL" smtClean="0">
                <a:solidFill>
                  <a:prstClr val="black">
                    <a:tint val="75000"/>
                  </a:prstClr>
                </a:solidFill>
              </a:rPr>
              <a:t>©akb</a:t>
            </a:r>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p>
            <a:r>
              <a:rPr lang="nl-NL" smtClean="0">
                <a:solidFill>
                  <a:prstClr val="black">
                    <a:tint val="75000"/>
                  </a:prstClr>
                </a:solidFill>
              </a:rPr>
              <a:t>CPBEB 2011</a:t>
            </a:r>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92C7341C-8A88-4B31-9A4E-72F7F20B1A94}" type="slidenum">
              <a:rPr lang="nl-NL">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5533068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r>
              <a:rPr lang="nl-NL" smtClean="0">
                <a:solidFill>
                  <a:prstClr val="black">
                    <a:tint val="75000"/>
                  </a:prstClr>
                </a:solidFill>
              </a:rPr>
              <a:t>©akb</a:t>
            </a:r>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p>
            <a:r>
              <a:rPr lang="nl-NL" smtClean="0">
                <a:solidFill>
                  <a:prstClr val="black">
                    <a:tint val="75000"/>
                  </a:prstClr>
                </a:solidFill>
              </a:rPr>
              <a:t>CPBEB 2011</a:t>
            </a:r>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p>
            <a:fld id="{92C7341C-8A88-4B31-9A4E-72F7F20B1A94}" type="slidenum">
              <a:rPr lang="nl-NL">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237582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r>
              <a:rPr lang="nl-NL" smtClean="0">
                <a:solidFill>
                  <a:prstClr val="black">
                    <a:tint val="75000"/>
                  </a:prstClr>
                </a:solidFill>
              </a:rPr>
              <a:t>©akb</a:t>
            </a:r>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r>
              <a:rPr lang="nl-NL" smtClean="0">
                <a:solidFill>
                  <a:prstClr val="black">
                    <a:tint val="75000"/>
                  </a:prstClr>
                </a:solidFill>
              </a:rPr>
              <a:t>CPBEB 2011</a:t>
            </a:r>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92C7341C-8A88-4B31-9A4E-72F7F20B1A94}" type="slidenum">
              <a:rPr lang="nl-NL">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5256976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r>
              <a:rPr lang="nl-NL" smtClean="0">
                <a:solidFill>
                  <a:prstClr val="black">
                    <a:tint val="75000"/>
                  </a:prstClr>
                </a:solidFill>
              </a:rPr>
              <a:t>©akb</a:t>
            </a:r>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p>
            <a:r>
              <a:rPr lang="nl-NL" smtClean="0">
                <a:solidFill>
                  <a:prstClr val="black">
                    <a:tint val="75000"/>
                  </a:prstClr>
                </a:solidFill>
              </a:rPr>
              <a:t>CPBEB 2011</a:t>
            </a:r>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p>
            <a:fld id="{92C7341C-8A88-4B31-9A4E-72F7F20B1A94}" type="slidenum">
              <a:rPr lang="nl-NL">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606374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Rectangle 6"/>
          <p:cNvSpPr>
            <a:spLocks noGrp="1" noChangeArrowheads="1"/>
          </p:cNvSpPr>
          <p:nvPr>
            <p:ph type="dt" sz="half" idx="10"/>
          </p:nvPr>
        </p:nvSpPr>
        <p:spPr>
          <a:ln/>
        </p:spPr>
        <p:txBody>
          <a:bodyPr/>
          <a:lstStyle>
            <a:lvl1pPr>
              <a:defRPr/>
            </a:lvl1pPr>
          </a:lstStyle>
          <a:p>
            <a:pPr>
              <a:defRPr/>
            </a:pPr>
            <a:r>
              <a:rPr lang="nl-NL" smtClean="0"/>
              <a:t>©akb</a:t>
            </a:r>
            <a:endParaRPr lang="nl-NL"/>
          </a:p>
        </p:txBody>
      </p:sp>
      <p:sp>
        <p:nvSpPr>
          <p:cNvPr id="5" name="Rectangle 7"/>
          <p:cNvSpPr>
            <a:spLocks noGrp="1" noChangeArrowheads="1"/>
          </p:cNvSpPr>
          <p:nvPr>
            <p:ph type="ftr" sz="quarter" idx="11"/>
          </p:nvPr>
        </p:nvSpPr>
        <p:spPr>
          <a:ln/>
        </p:spPr>
        <p:txBody>
          <a:bodyPr/>
          <a:lstStyle>
            <a:lvl1pPr>
              <a:defRPr/>
            </a:lvl1pPr>
          </a:lstStyle>
          <a:p>
            <a:pPr>
              <a:defRPr/>
            </a:pPr>
            <a:r>
              <a:rPr lang="nl-NL" smtClean="0"/>
              <a:t>CPBEB 2011</a:t>
            </a:r>
            <a:endParaRPr lang="nl-NL" dirty="0"/>
          </a:p>
        </p:txBody>
      </p:sp>
      <p:sp>
        <p:nvSpPr>
          <p:cNvPr id="6" name="Rectangle 8"/>
          <p:cNvSpPr>
            <a:spLocks noGrp="1" noChangeArrowheads="1"/>
          </p:cNvSpPr>
          <p:nvPr>
            <p:ph type="sldNum" sz="quarter" idx="12"/>
          </p:nvPr>
        </p:nvSpPr>
        <p:spPr>
          <a:ln/>
        </p:spPr>
        <p:txBody>
          <a:bodyPr/>
          <a:lstStyle>
            <a:lvl1pPr>
              <a:defRPr/>
            </a:lvl1pPr>
          </a:lstStyle>
          <a:p>
            <a:pPr>
              <a:defRPr/>
            </a:pPr>
            <a:fld id="{B8C68ADD-B3A3-4915-8DE7-1FE89C950E33}" type="slidenum">
              <a:rPr lang="nl-NL"/>
              <a:pPr>
                <a:defRPr/>
              </a:pPr>
              <a:t>‹nr.›</a:t>
            </a:fld>
            <a:endParaRPr lang="nl-NL"/>
          </a:p>
        </p:txBody>
      </p:sp>
    </p:spTree>
    <p:extLst>
      <p:ext uri="{BB962C8B-B14F-4D97-AF65-F5344CB8AC3E}">
        <p14:creationId xmlns:p14="http://schemas.microsoft.com/office/powerpoint/2010/main" val="33087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539750" y="1773238"/>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16450" y="1773238"/>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Rectangle 6"/>
          <p:cNvSpPr>
            <a:spLocks noGrp="1" noChangeArrowheads="1"/>
          </p:cNvSpPr>
          <p:nvPr>
            <p:ph type="dt" sz="half" idx="10"/>
          </p:nvPr>
        </p:nvSpPr>
        <p:spPr>
          <a:ln/>
        </p:spPr>
        <p:txBody>
          <a:bodyPr/>
          <a:lstStyle>
            <a:lvl1pPr>
              <a:defRPr/>
            </a:lvl1pPr>
          </a:lstStyle>
          <a:p>
            <a:pPr>
              <a:defRPr/>
            </a:pPr>
            <a:r>
              <a:rPr lang="nl-NL" smtClean="0"/>
              <a:t>©akb</a:t>
            </a:r>
            <a:endParaRPr lang="nl-NL"/>
          </a:p>
        </p:txBody>
      </p:sp>
      <p:sp>
        <p:nvSpPr>
          <p:cNvPr id="6" name="Rectangle 7"/>
          <p:cNvSpPr>
            <a:spLocks noGrp="1" noChangeArrowheads="1"/>
          </p:cNvSpPr>
          <p:nvPr>
            <p:ph type="ftr" sz="quarter" idx="11"/>
          </p:nvPr>
        </p:nvSpPr>
        <p:spPr>
          <a:ln/>
        </p:spPr>
        <p:txBody>
          <a:bodyPr/>
          <a:lstStyle>
            <a:lvl1pPr>
              <a:defRPr/>
            </a:lvl1pPr>
          </a:lstStyle>
          <a:p>
            <a:pPr>
              <a:defRPr/>
            </a:pPr>
            <a:r>
              <a:rPr lang="nl-NL" smtClean="0"/>
              <a:t>CPBEB 2011</a:t>
            </a:r>
            <a:endParaRPr lang="nl-NL" dirty="0"/>
          </a:p>
        </p:txBody>
      </p:sp>
      <p:sp>
        <p:nvSpPr>
          <p:cNvPr id="7" name="Rectangle 8"/>
          <p:cNvSpPr>
            <a:spLocks noGrp="1" noChangeArrowheads="1"/>
          </p:cNvSpPr>
          <p:nvPr>
            <p:ph type="sldNum" sz="quarter" idx="12"/>
          </p:nvPr>
        </p:nvSpPr>
        <p:spPr>
          <a:ln/>
        </p:spPr>
        <p:txBody>
          <a:bodyPr/>
          <a:lstStyle>
            <a:lvl1pPr>
              <a:defRPr/>
            </a:lvl1pPr>
          </a:lstStyle>
          <a:p>
            <a:pPr>
              <a:defRPr/>
            </a:pPr>
            <a:fld id="{9D7B1949-12D5-486A-AA47-1BA4E3BD19F7}" type="slidenum">
              <a:rPr lang="nl-NL"/>
              <a:pPr>
                <a:defRPr/>
              </a:pPr>
              <a:t>‹nr.›</a:t>
            </a:fld>
            <a:endParaRPr lang="nl-NL"/>
          </a:p>
        </p:txBody>
      </p:sp>
    </p:spTree>
    <p:extLst>
      <p:ext uri="{BB962C8B-B14F-4D97-AF65-F5344CB8AC3E}">
        <p14:creationId xmlns:p14="http://schemas.microsoft.com/office/powerpoint/2010/main" val="3410098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Rectangle 6"/>
          <p:cNvSpPr>
            <a:spLocks noGrp="1" noChangeArrowheads="1"/>
          </p:cNvSpPr>
          <p:nvPr>
            <p:ph type="dt" sz="half" idx="10"/>
          </p:nvPr>
        </p:nvSpPr>
        <p:spPr>
          <a:ln/>
        </p:spPr>
        <p:txBody>
          <a:bodyPr/>
          <a:lstStyle>
            <a:lvl1pPr>
              <a:defRPr/>
            </a:lvl1pPr>
          </a:lstStyle>
          <a:p>
            <a:pPr>
              <a:defRPr/>
            </a:pPr>
            <a:r>
              <a:rPr lang="nl-NL" smtClean="0"/>
              <a:t>©akb</a:t>
            </a:r>
            <a:endParaRPr lang="nl-NL"/>
          </a:p>
        </p:txBody>
      </p:sp>
      <p:sp>
        <p:nvSpPr>
          <p:cNvPr id="8" name="Rectangle 7"/>
          <p:cNvSpPr>
            <a:spLocks noGrp="1" noChangeArrowheads="1"/>
          </p:cNvSpPr>
          <p:nvPr>
            <p:ph type="ftr" sz="quarter" idx="11"/>
          </p:nvPr>
        </p:nvSpPr>
        <p:spPr>
          <a:ln/>
        </p:spPr>
        <p:txBody>
          <a:bodyPr/>
          <a:lstStyle>
            <a:lvl1pPr>
              <a:defRPr/>
            </a:lvl1pPr>
          </a:lstStyle>
          <a:p>
            <a:pPr>
              <a:defRPr/>
            </a:pPr>
            <a:r>
              <a:rPr lang="nl-NL" smtClean="0"/>
              <a:t>CPBEB 2011</a:t>
            </a:r>
            <a:endParaRPr lang="nl-NL" dirty="0"/>
          </a:p>
        </p:txBody>
      </p:sp>
      <p:sp>
        <p:nvSpPr>
          <p:cNvPr id="9" name="Rectangle 8"/>
          <p:cNvSpPr>
            <a:spLocks noGrp="1" noChangeArrowheads="1"/>
          </p:cNvSpPr>
          <p:nvPr>
            <p:ph type="sldNum" sz="quarter" idx="12"/>
          </p:nvPr>
        </p:nvSpPr>
        <p:spPr>
          <a:ln/>
        </p:spPr>
        <p:txBody>
          <a:bodyPr/>
          <a:lstStyle>
            <a:lvl1pPr>
              <a:defRPr/>
            </a:lvl1pPr>
          </a:lstStyle>
          <a:p>
            <a:pPr>
              <a:defRPr/>
            </a:pPr>
            <a:fld id="{1473144C-CFAE-4DE7-9626-965C70517AD3}" type="slidenum">
              <a:rPr lang="nl-NL"/>
              <a:pPr>
                <a:defRPr/>
              </a:pPr>
              <a:t>‹nr.›</a:t>
            </a:fld>
            <a:endParaRPr lang="nl-NL"/>
          </a:p>
        </p:txBody>
      </p:sp>
    </p:spTree>
    <p:extLst>
      <p:ext uri="{BB962C8B-B14F-4D97-AF65-F5344CB8AC3E}">
        <p14:creationId xmlns:p14="http://schemas.microsoft.com/office/powerpoint/2010/main" val="1570189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Rectangle 6"/>
          <p:cNvSpPr>
            <a:spLocks noGrp="1" noChangeArrowheads="1"/>
          </p:cNvSpPr>
          <p:nvPr>
            <p:ph type="dt" sz="half" idx="10"/>
          </p:nvPr>
        </p:nvSpPr>
        <p:spPr>
          <a:ln/>
        </p:spPr>
        <p:txBody>
          <a:bodyPr/>
          <a:lstStyle>
            <a:lvl1pPr>
              <a:defRPr/>
            </a:lvl1pPr>
          </a:lstStyle>
          <a:p>
            <a:pPr>
              <a:defRPr/>
            </a:pPr>
            <a:r>
              <a:rPr lang="nl-NL" smtClean="0"/>
              <a:t>©akb</a:t>
            </a:r>
            <a:endParaRPr lang="nl-NL"/>
          </a:p>
        </p:txBody>
      </p:sp>
      <p:sp>
        <p:nvSpPr>
          <p:cNvPr id="4" name="Rectangle 7"/>
          <p:cNvSpPr>
            <a:spLocks noGrp="1" noChangeArrowheads="1"/>
          </p:cNvSpPr>
          <p:nvPr>
            <p:ph type="ftr" sz="quarter" idx="11"/>
          </p:nvPr>
        </p:nvSpPr>
        <p:spPr>
          <a:ln/>
        </p:spPr>
        <p:txBody>
          <a:bodyPr/>
          <a:lstStyle>
            <a:lvl1pPr>
              <a:defRPr/>
            </a:lvl1pPr>
          </a:lstStyle>
          <a:p>
            <a:pPr>
              <a:defRPr/>
            </a:pPr>
            <a:r>
              <a:rPr lang="nl-NL" smtClean="0"/>
              <a:t>CPBEB 2011</a:t>
            </a:r>
            <a:endParaRPr lang="nl-NL" dirty="0"/>
          </a:p>
        </p:txBody>
      </p:sp>
      <p:sp>
        <p:nvSpPr>
          <p:cNvPr id="5" name="Rectangle 8"/>
          <p:cNvSpPr>
            <a:spLocks noGrp="1" noChangeArrowheads="1"/>
          </p:cNvSpPr>
          <p:nvPr>
            <p:ph type="sldNum" sz="quarter" idx="12"/>
          </p:nvPr>
        </p:nvSpPr>
        <p:spPr>
          <a:ln/>
        </p:spPr>
        <p:txBody>
          <a:bodyPr/>
          <a:lstStyle>
            <a:lvl1pPr>
              <a:defRPr/>
            </a:lvl1pPr>
          </a:lstStyle>
          <a:p>
            <a:pPr>
              <a:defRPr/>
            </a:pPr>
            <a:fld id="{FB6D1B9B-3CE7-4E33-B7A5-6CBB839A3A2F}" type="slidenum">
              <a:rPr lang="nl-NL"/>
              <a:pPr>
                <a:defRPr/>
              </a:pPr>
              <a:t>‹nr.›</a:t>
            </a:fld>
            <a:endParaRPr lang="nl-NL"/>
          </a:p>
        </p:txBody>
      </p:sp>
    </p:spTree>
    <p:extLst>
      <p:ext uri="{BB962C8B-B14F-4D97-AF65-F5344CB8AC3E}">
        <p14:creationId xmlns:p14="http://schemas.microsoft.com/office/powerpoint/2010/main" val="3895922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r>
              <a:rPr lang="nl-NL" smtClean="0"/>
              <a:t>©akb</a:t>
            </a:r>
            <a:endParaRPr lang="nl-NL"/>
          </a:p>
        </p:txBody>
      </p:sp>
      <p:sp>
        <p:nvSpPr>
          <p:cNvPr id="3" name="Rectangle 7"/>
          <p:cNvSpPr>
            <a:spLocks noGrp="1" noChangeArrowheads="1"/>
          </p:cNvSpPr>
          <p:nvPr>
            <p:ph type="ftr" sz="quarter" idx="11"/>
          </p:nvPr>
        </p:nvSpPr>
        <p:spPr>
          <a:ln/>
        </p:spPr>
        <p:txBody>
          <a:bodyPr/>
          <a:lstStyle>
            <a:lvl1pPr>
              <a:defRPr/>
            </a:lvl1pPr>
          </a:lstStyle>
          <a:p>
            <a:pPr>
              <a:defRPr/>
            </a:pPr>
            <a:r>
              <a:rPr lang="nl-NL" smtClean="0"/>
              <a:t>CPBEB 2011</a:t>
            </a:r>
            <a:endParaRPr lang="nl-NL" dirty="0"/>
          </a:p>
        </p:txBody>
      </p:sp>
      <p:sp>
        <p:nvSpPr>
          <p:cNvPr id="4" name="Rectangle 8"/>
          <p:cNvSpPr>
            <a:spLocks noGrp="1" noChangeArrowheads="1"/>
          </p:cNvSpPr>
          <p:nvPr>
            <p:ph type="sldNum" sz="quarter" idx="12"/>
          </p:nvPr>
        </p:nvSpPr>
        <p:spPr>
          <a:ln/>
        </p:spPr>
        <p:txBody>
          <a:bodyPr/>
          <a:lstStyle>
            <a:lvl1pPr>
              <a:defRPr/>
            </a:lvl1pPr>
          </a:lstStyle>
          <a:p>
            <a:pPr>
              <a:defRPr/>
            </a:pPr>
            <a:fld id="{C055A861-8DFA-4104-96F1-45D4A20D066A}" type="slidenum">
              <a:rPr lang="nl-NL"/>
              <a:pPr>
                <a:defRPr/>
              </a:pPr>
              <a:t>‹nr.›</a:t>
            </a:fld>
            <a:endParaRPr lang="nl-NL"/>
          </a:p>
        </p:txBody>
      </p:sp>
    </p:spTree>
    <p:extLst>
      <p:ext uri="{BB962C8B-B14F-4D97-AF65-F5344CB8AC3E}">
        <p14:creationId xmlns:p14="http://schemas.microsoft.com/office/powerpoint/2010/main" val="107260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6"/>
          <p:cNvSpPr>
            <a:spLocks noGrp="1" noChangeArrowheads="1"/>
          </p:cNvSpPr>
          <p:nvPr>
            <p:ph type="dt" sz="half" idx="10"/>
          </p:nvPr>
        </p:nvSpPr>
        <p:spPr>
          <a:ln/>
        </p:spPr>
        <p:txBody>
          <a:bodyPr/>
          <a:lstStyle>
            <a:lvl1pPr>
              <a:defRPr/>
            </a:lvl1pPr>
          </a:lstStyle>
          <a:p>
            <a:pPr>
              <a:defRPr/>
            </a:pPr>
            <a:r>
              <a:rPr lang="nl-NL" smtClean="0"/>
              <a:t>©akb</a:t>
            </a:r>
            <a:endParaRPr lang="nl-NL"/>
          </a:p>
        </p:txBody>
      </p:sp>
      <p:sp>
        <p:nvSpPr>
          <p:cNvPr id="6" name="Rectangle 7"/>
          <p:cNvSpPr>
            <a:spLocks noGrp="1" noChangeArrowheads="1"/>
          </p:cNvSpPr>
          <p:nvPr>
            <p:ph type="ftr" sz="quarter" idx="11"/>
          </p:nvPr>
        </p:nvSpPr>
        <p:spPr>
          <a:ln/>
        </p:spPr>
        <p:txBody>
          <a:bodyPr/>
          <a:lstStyle>
            <a:lvl1pPr>
              <a:defRPr/>
            </a:lvl1pPr>
          </a:lstStyle>
          <a:p>
            <a:pPr>
              <a:defRPr/>
            </a:pPr>
            <a:r>
              <a:rPr lang="nl-NL" smtClean="0"/>
              <a:t>CPBEB 2011</a:t>
            </a:r>
            <a:endParaRPr lang="nl-NL" dirty="0"/>
          </a:p>
        </p:txBody>
      </p:sp>
      <p:sp>
        <p:nvSpPr>
          <p:cNvPr id="7" name="Rectangle 8"/>
          <p:cNvSpPr>
            <a:spLocks noGrp="1" noChangeArrowheads="1"/>
          </p:cNvSpPr>
          <p:nvPr>
            <p:ph type="sldNum" sz="quarter" idx="12"/>
          </p:nvPr>
        </p:nvSpPr>
        <p:spPr>
          <a:ln/>
        </p:spPr>
        <p:txBody>
          <a:bodyPr/>
          <a:lstStyle>
            <a:lvl1pPr>
              <a:defRPr/>
            </a:lvl1pPr>
          </a:lstStyle>
          <a:p>
            <a:pPr>
              <a:defRPr/>
            </a:pPr>
            <a:fld id="{7CCEC321-AB0C-4F30-841E-433EEBAD3F49}" type="slidenum">
              <a:rPr lang="nl-NL"/>
              <a:pPr>
                <a:defRPr/>
              </a:pPr>
              <a:t>‹nr.›</a:t>
            </a:fld>
            <a:endParaRPr lang="nl-NL"/>
          </a:p>
        </p:txBody>
      </p:sp>
    </p:spTree>
    <p:extLst>
      <p:ext uri="{BB962C8B-B14F-4D97-AF65-F5344CB8AC3E}">
        <p14:creationId xmlns:p14="http://schemas.microsoft.com/office/powerpoint/2010/main" val="588337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smtClean="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Rectangle 6"/>
          <p:cNvSpPr>
            <a:spLocks noGrp="1" noChangeArrowheads="1"/>
          </p:cNvSpPr>
          <p:nvPr>
            <p:ph type="dt" sz="half" idx="10"/>
          </p:nvPr>
        </p:nvSpPr>
        <p:spPr>
          <a:ln/>
        </p:spPr>
        <p:txBody>
          <a:bodyPr/>
          <a:lstStyle>
            <a:lvl1pPr>
              <a:defRPr/>
            </a:lvl1pPr>
          </a:lstStyle>
          <a:p>
            <a:pPr>
              <a:defRPr/>
            </a:pPr>
            <a:r>
              <a:rPr lang="nl-NL" smtClean="0"/>
              <a:t>©akb</a:t>
            </a:r>
            <a:endParaRPr lang="nl-NL"/>
          </a:p>
        </p:txBody>
      </p:sp>
      <p:sp>
        <p:nvSpPr>
          <p:cNvPr id="6" name="Rectangle 7"/>
          <p:cNvSpPr>
            <a:spLocks noGrp="1" noChangeArrowheads="1"/>
          </p:cNvSpPr>
          <p:nvPr>
            <p:ph type="ftr" sz="quarter" idx="11"/>
          </p:nvPr>
        </p:nvSpPr>
        <p:spPr>
          <a:ln/>
        </p:spPr>
        <p:txBody>
          <a:bodyPr/>
          <a:lstStyle>
            <a:lvl1pPr>
              <a:defRPr/>
            </a:lvl1pPr>
          </a:lstStyle>
          <a:p>
            <a:pPr>
              <a:defRPr/>
            </a:pPr>
            <a:r>
              <a:rPr lang="nl-NL" smtClean="0"/>
              <a:t>CPBEB 2011</a:t>
            </a:r>
            <a:endParaRPr lang="nl-NL" dirty="0"/>
          </a:p>
        </p:txBody>
      </p:sp>
      <p:sp>
        <p:nvSpPr>
          <p:cNvPr id="7" name="Rectangle 8"/>
          <p:cNvSpPr>
            <a:spLocks noGrp="1" noChangeArrowheads="1"/>
          </p:cNvSpPr>
          <p:nvPr>
            <p:ph type="sldNum" sz="quarter" idx="12"/>
          </p:nvPr>
        </p:nvSpPr>
        <p:spPr>
          <a:ln/>
        </p:spPr>
        <p:txBody>
          <a:bodyPr/>
          <a:lstStyle>
            <a:lvl1pPr>
              <a:defRPr/>
            </a:lvl1pPr>
          </a:lstStyle>
          <a:p>
            <a:pPr>
              <a:defRPr/>
            </a:pPr>
            <a:fld id="{3B116E2D-AAAA-4420-83EB-D97146FFBCC9}" type="slidenum">
              <a:rPr lang="nl-NL"/>
              <a:pPr>
                <a:defRPr/>
              </a:pPr>
              <a:t>‹nr.›</a:t>
            </a:fld>
            <a:endParaRPr lang="nl-NL"/>
          </a:p>
        </p:txBody>
      </p:sp>
    </p:spTree>
    <p:extLst>
      <p:ext uri="{BB962C8B-B14F-4D97-AF65-F5344CB8AC3E}">
        <p14:creationId xmlns:p14="http://schemas.microsoft.com/office/powerpoint/2010/main" val="2244799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nl-NL" smtClean="0"/>
              <a:t>Klik om het opmaakprofiel te bewerken</a:t>
            </a:r>
          </a:p>
        </p:txBody>
      </p:sp>
      <p:sp>
        <p:nvSpPr>
          <p:cNvPr id="1027" name="Rectangle 3"/>
          <p:cNvSpPr>
            <a:spLocks noGrp="1" noChangeArrowheads="1"/>
          </p:cNvSpPr>
          <p:nvPr>
            <p:ph type="body" idx="1"/>
          </p:nvPr>
        </p:nvSpPr>
        <p:spPr bwMode="auto">
          <a:xfrm>
            <a:off x="539750" y="1773238"/>
            <a:ext cx="80010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smtClean="0"/>
              <a:t>Klik om de opmaakprofielen van de modeltekst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4655511 w 1000"/>
              <a:gd name="T3" fmla="*/ 0 h 1000"/>
              <a:gd name="T4" fmla="*/ 4655511 w 1000"/>
              <a:gd name="T5" fmla="*/ 109537 h 1000"/>
              <a:gd name="T6" fmla="*/ 0 w 1000"/>
              <a:gd name="T7" fmla="*/ 109537 h 1000"/>
              <a:gd name="T8" fmla="*/ 0 w 1000"/>
              <a:gd name="T9" fmla="*/ 0 h 1000"/>
              <a:gd name="T10" fmla="*/ 7958138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nl-NL"/>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212998" name="Rectangle 6"/>
          <p:cNvSpPr>
            <a:spLocks noGrp="1" noChangeArrowheads="1"/>
          </p:cNvSpPr>
          <p:nvPr>
            <p:ph type="dt" sz="half" idx="2"/>
          </p:nvPr>
        </p:nvSpPr>
        <p:spPr bwMode="auto">
          <a:xfrm>
            <a:off x="646113" y="6373813"/>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atin typeface="+mn-lt"/>
              </a:defRPr>
            </a:lvl1pPr>
          </a:lstStyle>
          <a:p>
            <a:pPr>
              <a:defRPr/>
            </a:pPr>
            <a:r>
              <a:rPr lang="nl-NL" smtClean="0"/>
              <a:t>©akb</a:t>
            </a:r>
            <a:endParaRPr lang="nl-NL"/>
          </a:p>
        </p:txBody>
      </p:sp>
      <p:sp>
        <p:nvSpPr>
          <p:cNvPr id="212999" name="Rectangle 7"/>
          <p:cNvSpPr>
            <a:spLocks noGrp="1" noChangeArrowheads="1"/>
          </p:cNvSpPr>
          <p:nvPr>
            <p:ph type="ftr" sz="quarter" idx="3"/>
          </p:nvPr>
        </p:nvSpPr>
        <p:spPr bwMode="auto">
          <a:xfrm>
            <a:off x="3159125" y="6381750"/>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200" smtClean="0">
                <a:latin typeface="+mn-lt"/>
              </a:defRPr>
            </a:lvl1pPr>
          </a:lstStyle>
          <a:p>
            <a:pPr>
              <a:defRPr/>
            </a:pPr>
            <a:r>
              <a:rPr lang="nl-NL" smtClean="0"/>
              <a:t>CPBEB 2011</a:t>
            </a:r>
            <a:endParaRPr lang="nl-NL" dirty="0"/>
          </a:p>
        </p:txBody>
      </p:sp>
      <p:sp>
        <p:nvSpPr>
          <p:cNvPr id="213000" name="Rectangle 8"/>
          <p:cNvSpPr>
            <a:spLocks noGrp="1" noChangeArrowheads="1"/>
          </p:cNvSpPr>
          <p:nvPr>
            <p:ph type="sldNum" sz="quarter" idx="4"/>
          </p:nvPr>
        </p:nvSpPr>
        <p:spPr bwMode="auto">
          <a:xfrm>
            <a:off x="6588125" y="6381750"/>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atin typeface="+mn-lt"/>
              </a:defRPr>
            </a:lvl1pPr>
          </a:lstStyle>
          <a:p>
            <a:pPr>
              <a:defRPr/>
            </a:pPr>
            <a:fld id="{66B93213-4A20-44F8-BA09-92436F1855F7}"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82"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3" r:id="rId13"/>
  </p:sldLayoutIdLst>
  <p:timing>
    <p:tnLst>
      <p:par>
        <p:cTn id="1" dur="indefinite" restart="never" nodeType="tmRoot"/>
      </p:par>
    </p:tnLst>
  </p:timing>
  <p:hf hdr="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cs typeface="Arial" charset="0"/>
        </a:defRPr>
      </a:lvl2pPr>
      <a:lvl3pPr algn="l" rtl="0" eaLnBrk="0" fontAlgn="base" hangingPunct="0">
        <a:spcBef>
          <a:spcPct val="0"/>
        </a:spcBef>
        <a:spcAft>
          <a:spcPct val="0"/>
        </a:spcAft>
        <a:defRPr sz="3800">
          <a:solidFill>
            <a:schemeClr val="tx2"/>
          </a:solidFill>
          <a:latin typeface="Verdana" pitchFamily="34" charset="0"/>
          <a:cs typeface="Arial" charset="0"/>
        </a:defRPr>
      </a:lvl3pPr>
      <a:lvl4pPr algn="l" rtl="0" eaLnBrk="0" fontAlgn="base" hangingPunct="0">
        <a:spcBef>
          <a:spcPct val="0"/>
        </a:spcBef>
        <a:spcAft>
          <a:spcPct val="0"/>
        </a:spcAft>
        <a:defRPr sz="3800">
          <a:solidFill>
            <a:schemeClr val="tx2"/>
          </a:solidFill>
          <a:latin typeface="Verdana" pitchFamily="34" charset="0"/>
          <a:cs typeface="Arial" charset="0"/>
        </a:defRPr>
      </a:lvl4pPr>
      <a:lvl5pPr algn="l" rtl="0" eaLnBrk="0" fontAlgn="base" hangingPunct="0">
        <a:spcBef>
          <a:spcPct val="0"/>
        </a:spcBef>
        <a:spcAft>
          <a:spcPct val="0"/>
        </a:spcAft>
        <a:defRPr sz="3800">
          <a:solidFill>
            <a:schemeClr val="tx2"/>
          </a:solidFill>
          <a:latin typeface="Verdana" pitchFamily="34" charset="0"/>
          <a:cs typeface="Arial" charset="0"/>
        </a:defRPr>
      </a:lvl5pPr>
      <a:lvl6pPr marL="457200" algn="l" rtl="0" fontAlgn="base">
        <a:spcBef>
          <a:spcPct val="0"/>
        </a:spcBef>
        <a:spcAft>
          <a:spcPct val="0"/>
        </a:spcAft>
        <a:defRPr sz="3800">
          <a:solidFill>
            <a:schemeClr val="tx2"/>
          </a:solidFill>
          <a:latin typeface="Verdana" pitchFamily="34" charset="0"/>
          <a:cs typeface="Arial" charset="0"/>
        </a:defRPr>
      </a:lvl6pPr>
      <a:lvl7pPr marL="914400" algn="l" rtl="0" fontAlgn="base">
        <a:spcBef>
          <a:spcPct val="0"/>
        </a:spcBef>
        <a:spcAft>
          <a:spcPct val="0"/>
        </a:spcAft>
        <a:defRPr sz="3800">
          <a:solidFill>
            <a:schemeClr val="tx2"/>
          </a:solidFill>
          <a:latin typeface="Verdana" pitchFamily="34" charset="0"/>
          <a:cs typeface="Arial" charset="0"/>
        </a:defRPr>
      </a:lvl7pPr>
      <a:lvl8pPr marL="1371600" algn="l" rtl="0" fontAlgn="base">
        <a:spcBef>
          <a:spcPct val="0"/>
        </a:spcBef>
        <a:spcAft>
          <a:spcPct val="0"/>
        </a:spcAft>
        <a:defRPr sz="3800">
          <a:solidFill>
            <a:schemeClr val="tx2"/>
          </a:solidFill>
          <a:latin typeface="Verdana" pitchFamily="34" charset="0"/>
          <a:cs typeface="Arial" charset="0"/>
        </a:defRPr>
      </a:lvl8pPr>
      <a:lvl9pPr marL="1828800" algn="l" rtl="0" fontAlgn="base">
        <a:spcBef>
          <a:spcPct val="0"/>
        </a:spcBef>
        <a:spcAft>
          <a:spcPct val="0"/>
        </a:spcAft>
        <a:defRPr sz="3800">
          <a:solidFill>
            <a:schemeClr val="tx2"/>
          </a:solidFill>
          <a:latin typeface="Verdana" pitchFamily="34" charset="0"/>
          <a:cs typeface="Arial"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fontAlgn="auto" hangingPunct="1">
              <a:spcBef>
                <a:spcPts val="0"/>
              </a:spcBef>
              <a:spcAft>
                <a:spcPts val="0"/>
              </a:spcAft>
            </a:pPr>
            <a:r>
              <a:rPr lang="nl-NL" smtClean="0">
                <a:solidFill>
                  <a:prstClr val="black">
                    <a:tint val="75000"/>
                  </a:prstClr>
                </a:solidFill>
                <a:latin typeface="Calibri"/>
                <a:cs typeface="+mn-cs"/>
              </a:rPr>
              <a:t>©akb</a:t>
            </a:r>
            <a:endParaRPr lang="nl-NL" smtClean="0">
              <a:solidFill>
                <a:prstClr val="black">
                  <a:tint val="75000"/>
                </a:prstClr>
              </a:solidFill>
              <a:latin typeface="Calibri"/>
              <a:cs typeface="+mn-cs"/>
            </a:endParaRPr>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1" fontAlgn="auto" hangingPunct="1">
              <a:spcBef>
                <a:spcPts val="0"/>
              </a:spcBef>
              <a:spcAft>
                <a:spcPts val="0"/>
              </a:spcAft>
            </a:pPr>
            <a:r>
              <a:rPr lang="nl-NL" smtClean="0">
                <a:solidFill>
                  <a:prstClr val="black">
                    <a:tint val="75000"/>
                  </a:prstClr>
                </a:solidFill>
                <a:latin typeface="Calibri"/>
                <a:cs typeface="+mn-cs"/>
              </a:rPr>
              <a:t>CPBEB 2011</a:t>
            </a:r>
            <a:endParaRPr lang="nl-NL" smtClean="0">
              <a:solidFill>
                <a:prstClr val="black">
                  <a:tint val="75000"/>
                </a:prstClr>
              </a:solidFill>
              <a:latin typeface="Calibri"/>
              <a:cs typeface="+mn-cs"/>
            </a:endParaRP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1" fontAlgn="auto" hangingPunct="1">
              <a:spcBef>
                <a:spcPts val="0"/>
              </a:spcBef>
              <a:spcAft>
                <a:spcPts val="0"/>
              </a:spcAft>
            </a:pPr>
            <a:fld id="{92C7341C-8A88-4B31-9A4E-72F7F20B1A94}" type="slidenum">
              <a:rPr lang="nl-NL" smtClean="0">
                <a:solidFill>
                  <a:prstClr val="black">
                    <a:tint val="75000"/>
                  </a:prstClr>
                </a:solidFill>
                <a:latin typeface="Calibri"/>
                <a:cs typeface="+mn-cs"/>
              </a:rPr>
              <a:pPr eaLnBrk="1" fontAlgn="auto" hangingPunct="1">
                <a:spcBef>
                  <a:spcPts val="0"/>
                </a:spcBef>
                <a:spcAft>
                  <a:spcPts val="0"/>
                </a:spcAft>
              </a:pPr>
              <a:t>‹nr.›</a:t>
            </a:fld>
            <a:endParaRPr lang="nl-NL" smtClean="0">
              <a:solidFill>
                <a:prstClr val="black">
                  <a:tint val="75000"/>
                </a:prstClr>
              </a:solidFill>
              <a:latin typeface="Calibri"/>
              <a:cs typeface="+mn-cs"/>
            </a:endParaRPr>
          </a:p>
        </p:txBody>
      </p:sp>
    </p:spTree>
    <p:extLst>
      <p:ext uri="{BB962C8B-B14F-4D97-AF65-F5344CB8AC3E}">
        <p14:creationId xmlns:p14="http://schemas.microsoft.com/office/powerpoint/2010/main" val="65195783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archive.ifla.org/VII/s11/pubs/sguide02.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lib.uchicago.edu/e/about/mvv.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4.xml"/><Relationship Id="rId1" Type="http://schemas.openxmlformats.org/officeDocument/2006/relationships/slideLayout" Target="../slideLayouts/slideLayout20.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ifla.org/VII/s42/index.htm"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hyperlink" Target="http://www.ifla.org/" TargetMode="External"/><Relationship Id="rId4" Type="http://schemas.openxmlformats.org/officeDocument/2006/relationships/hyperlink" Target="http://infoserv.inist.fr/wwsympa.fcgi/info/infolit-l"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8.xml"/><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39.xml.rels><?xml version="1.0" encoding="UTF-8" standalone="yes"?>
<Relationships xmlns="http://schemas.openxmlformats.org/package/2006/relationships"><Relationship Id="rId3" Type="http://schemas.openxmlformats.org/officeDocument/2006/relationships/hyperlink" Target="http://www.albertkb.nl/"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476375" y="692696"/>
            <a:ext cx="7361238" cy="2528887"/>
          </a:xfrm>
        </p:spPr>
        <p:txBody>
          <a:bodyPr/>
          <a:lstStyle/>
          <a:p>
            <a:pPr eaLnBrk="1" hangingPunct="1"/>
            <a:r>
              <a:rPr lang="en-GB" b="1" dirty="0" smtClean="0"/>
              <a:t>Developing an IL Policy</a:t>
            </a:r>
            <a:r>
              <a:rPr lang="en-GB" dirty="0" smtClean="0"/>
              <a:t/>
            </a:r>
            <a:br>
              <a:rPr lang="en-GB" dirty="0" smtClean="0"/>
            </a:br>
            <a:r>
              <a:rPr lang="en-US" dirty="0" smtClean="0"/>
              <a:t>  </a:t>
            </a:r>
            <a:r>
              <a:rPr lang="en-GB" sz="3400" dirty="0" smtClean="0"/>
              <a:t/>
            </a:r>
            <a:br>
              <a:rPr lang="en-GB" sz="3400" dirty="0" smtClean="0"/>
            </a:br>
            <a:endParaRPr lang="en-GB" sz="3400" dirty="0" smtClean="0"/>
          </a:p>
        </p:txBody>
      </p:sp>
      <p:sp>
        <p:nvSpPr>
          <p:cNvPr id="3075" name="Rectangle 3"/>
          <p:cNvSpPr>
            <a:spLocks noGrp="1" noChangeArrowheads="1"/>
          </p:cNvSpPr>
          <p:nvPr>
            <p:ph type="subTitle" idx="1"/>
          </p:nvPr>
        </p:nvSpPr>
        <p:spPr>
          <a:xfrm>
            <a:off x="1566961" y="3141663"/>
            <a:ext cx="3689151" cy="2099036"/>
          </a:xfrm>
          <a:noFill/>
          <a:extLst>
            <a:ext uri="{91240B29-F687-4F45-9708-019B960494DF}">
              <a14:hiddenLine xmlns:a14="http://schemas.microsoft.com/office/drawing/2010/main" w="9525" cap="flat" cmpd="sng">
                <a:solidFill>
                  <a:schemeClr val="tx1"/>
                </a:solidFill>
                <a:prstDash val="solid"/>
                <a:miter lim="800000"/>
                <a:headEnd/>
                <a:tailEnd/>
              </a14:hiddenLine>
            </a:ext>
          </a:extLst>
        </p:spPr>
        <p:txBody>
          <a:bodyPr wrap="none">
            <a:spAutoFit/>
          </a:bodyPr>
          <a:lstStyle/>
          <a:p>
            <a:pPr eaLnBrk="1" hangingPunct="1"/>
            <a:endParaRPr lang="en-GB" sz="2000" dirty="0" smtClean="0">
              <a:solidFill>
                <a:schemeClr val="tx2"/>
              </a:solidFill>
              <a:cs typeface="Times New Roman" pitchFamily="18" charset="0"/>
            </a:endParaRPr>
          </a:p>
          <a:p>
            <a:pPr marL="471488" lvl="1" indent="0" algn="ctr" eaLnBrk="1" hangingPunct="1">
              <a:buNone/>
            </a:pPr>
            <a:endParaRPr lang="en-GB" sz="2400" dirty="0" smtClean="0">
              <a:solidFill>
                <a:schemeClr val="tx2"/>
              </a:solidFill>
              <a:cs typeface="Times New Roman" pitchFamily="18" charset="0"/>
            </a:endParaRPr>
          </a:p>
          <a:p>
            <a:pPr marL="471488" lvl="1" indent="0" algn="ctr" eaLnBrk="1" hangingPunct="1">
              <a:buNone/>
            </a:pPr>
            <a:r>
              <a:rPr lang="en-GB" sz="2400" dirty="0" smtClean="0">
                <a:solidFill>
                  <a:schemeClr val="tx2"/>
                </a:solidFill>
                <a:cs typeface="Times New Roman" pitchFamily="18" charset="0"/>
              </a:rPr>
              <a:t>Albert K. </a:t>
            </a:r>
            <a:r>
              <a:rPr lang="en-GB" sz="2400" dirty="0" err="1" smtClean="0">
                <a:solidFill>
                  <a:schemeClr val="tx2"/>
                </a:solidFill>
                <a:cs typeface="Times New Roman" pitchFamily="18" charset="0"/>
              </a:rPr>
              <a:t>Boekhorst</a:t>
            </a:r>
            <a:endParaRPr lang="en-GB" sz="2400" dirty="0" smtClean="0">
              <a:solidFill>
                <a:schemeClr val="tx2"/>
              </a:solidFill>
              <a:cs typeface="Times New Roman" pitchFamily="18" charset="0"/>
            </a:endParaRPr>
          </a:p>
          <a:p>
            <a:pPr eaLnBrk="1" hangingPunct="1"/>
            <a:endParaRPr lang="en-GB" sz="2400" dirty="0" smtClean="0">
              <a:solidFill>
                <a:schemeClr val="tx2"/>
              </a:solidFill>
              <a:cs typeface="Times New Roman" pitchFamily="18" charset="0"/>
            </a:endParaRPr>
          </a:p>
          <a:p>
            <a:pPr eaLnBrk="1" hangingPunct="1"/>
            <a:endParaRPr lang="en-GB" sz="2000" dirty="0" smtClean="0">
              <a:solidFill>
                <a:schemeClr val="tx2"/>
              </a:solidFill>
              <a:cs typeface="Times New Roman" pitchFamily="18" charset="0"/>
            </a:endParaRPr>
          </a:p>
        </p:txBody>
      </p:sp>
      <p:pic>
        <p:nvPicPr>
          <p:cNvPr id="3076" name="Picture 5" descr="wapenly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5529" y="3954511"/>
            <a:ext cx="1582935" cy="1074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Rectangle 6"/>
          <p:cNvSpPr>
            <a:spLocks noChangeArrowheads="1"/>
          </p:cNvSpPr>
          <p:nvPr/>
        </p:nvSpPr>
        <p:spPr bwMode="auto">
          <a:xfrm>
            <a:off x="-11113" y="3000375"/>
            <a:ext cx="91440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nl-NL"/>
          </a:p>
        </p:txBody>
      </p:sp>
      <p:pic>
        <p:nvPicPr>
          <p:cNvPr id="3078"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4159753"/>
            <a:ext cx="742971" cy="713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9"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80238" y="3024686"/>
            <a:ext cx="647700"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28184" y="5517232"/>
            <a:ext cx="865187" cy="90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Afbeelding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595839" y="5281310"/>
            <a:ext cx="864593" cy="1137622"/>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Values</a:t>
            </a:r>
            <a:endParaRPr lang="nl-NL" dirty="0"/>
          </a:p>
        </p:txBody>
      </p:sp>
      <p:sp>
        <p:nvSpPr>
          <p:cNvPr id="3" name="Tijdelijke aanduiding voor inhoud 2"/>
          <p:cNvSpPr>
            <a:spLocks noGrp="1"/>
          </p:cNvSpPr>
          <p:nvPr>
            <p:ph idx="1"/>
          </p:nvPr>
        </p:nvSpPr>
        <p:spPr/>
        <p:txBody>
          <a:bodyPr/>
          <a:lstStyle/>
          <a:p>
            <a:r>
              <a:rPr lang="en-US" sz="2400" dirty="0" smtClean="0"/>
              <a:t>Beliefs </a:t>
            </a:r>
            <a:r>
              <a:rPr lang="en-US" sz="2400" dirty="0"/>
              <a:t>that are shared among the stakeholders of an organization. Values drive an organization's culture and priorities and provide a framework in which decisions are made. </a:t>
            </a:r>
            <a:endParaRPr lang="en-US" sz="2400" dirty="0" smtClean="0"/>
          </a:p>
          <a:p>
            <a:r>
              <a:rPr lang="en-US" sz="2400" dirty="0" smtClean="0"/>
              <a:t>For example:</a:t>
            </a:r>
          </a:p>
          <a:p>
            <a:pPr lvl="1"/>
            <a:r>
              <a:rPr lang="en-US" sz="2000" dirty="0" smtClean="0"/>
              <a:t>"</a:t>
            </a:r>
            <a:r>
              <a:rPr lang="en-US" sz="2000" dirty="0"/>
              <a:t>Knowledge and skills are the keys to </a:t>
            </a:r>
            <a:r>
              <a:rPr lang="en-US" sz="2000" dirty="0" smtClean="0"/>
              <a:t>success“</a:t>
            </a:r>
          </a:p>
          <a:p>
            <a:pPr lvl="1"/>
            <a:r>
              <a:rPr lang="en-US" sz="2000" dirty="0" smtClean="0"/>
              <a:t>“Give </a:t>
            </a:r>
            <a:r>
              <a:rPr lang="en-US" sz="2000" dirty="0"/>
              <a:t>a man bread and feed him for a day, but teach him to farm and feed him for life". </a:t>
            </a:r>
            <a:endParaRPr lang="nl-NL" sz="2000" dirty="0"/>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842EB2F5-DAD9-49F3-9A92-89059F6E5D42}" type="slidenum">
              <a:rPr lang="nl-NL" smtClean="0"/>
              <a:pPr>
                <a:defRPr/>
              </a:pPr>
              <a:t>10</a:t>
            </a:fld>
            <a:endParaRPr lang="nl-NL"/>
          </a:p>
        </p:txBody>
      </p:sp>
    </p:spTree>
    <p:extLst>
      <p:ext uri="{BB962C8B-B14F-4D97-AF65-F5344CB8AC3E}">
        <p14:creationId xmlns:p14="http://schemas.microsoft.com/office/powerpoint/2010/main" val="1110248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r>
              <a:rPr lang="nl-NL" altLang="en-US" smtClean="0"/>
              <a:t>©akb</a:t>
            </a:r>
            <a:endParaRPr lang="nl-NL" altLang="en-US"/>
          </a:p>
        </p:txBody>
      </p:sp>
      <p:sp>
        <p:nvSpPr>
          <p:cNvPr id="5" name="Tijdelijke aanduiding voor voettekst 4"/>
          <p:cNvSpPr>
            <a:spLocks noGrp="1"/>
          </p:cNvSpPr>
          <p:nvPr>
            <p:ph type="ftr" sz="quarter" idx="11"/>
          </p:nvPr>
        </p:nvSpPr>
        <p:spPr/>
        <p:txBody>
          <a:bodyPr/>
          <a:lstStyle/>
          <a:p>
            <a:r>
              <a:rPr lang="nl-NL" altLang="en-US" smtClean="0"/>
              <a:t>CPBEB 2011</a:t>
            </a:r>
            <a:endParaRPr lang="nl-NL" altLang="en-US"/>
          </a:p>
        </p:txBody>
      </p:sp>
      <p:sp>
        <p:nvSpPr>
          <p:cNvPr id="6" name="Tijdelijke aanduiding voor dianummer 5"/>
          <p:cNvSpPr>
            <a:spLocks noGrp="1"/>
          </p:cNvSpPr>
          <p:nvPr>
            <p:ph type="sldNum" sz="quarter" idx="12"/>
          </p:nvPr>
        </p:nvSpPr>
        <p:spPr/>
        <p:txBody>
          <a:bodyPr/>
          <a:lstStyle/>
          <a:p>
            <a:fld id="{47BAE9F6-B013-4C63-A67B-7FDFE70DA48C}" type="slidenum">
              <a:rPr lang="nl-NL" altLang="en-US"/>
              <a:pPr/>
              <a:t>11</a:t>
            </a:fld>
            <a:endParaRPr lang="nl-NL" altLang="en-US"/>
          </a:p>
        </p:txBody>
      </p:sp>
      <p:sp>
        <p:nvSpPr>
          <p:cNvPr id="591874" name="Rectangle 2"/>
          <p:cNvSpPr>
            <a:spLocks noGrp="1" noChangeArrowheads="1"/>
          </p:cNvSpPr>
          <p:nvPr>
            <p:ph type="title"/>
          </p:nvPr>
        </p:nvSpPr>
        <p:spPr>
          <a:xfrm>
            <a:off x="457200" y="811213"/>
            <a:ext cx="8229600" cy="606425"/>
          </a:xfrm>
        </p:spPr>
        <p:txBody>
          <a:bodyPr/>
          <a:lstStyle/>
          <a:p>
            <a:r>
              <a:rPr lang="en-GB" dirty="0" smtClean="0"/>
              <a:t>Report on IL policy</a:t>
            </a:r>
            <a:endParaRPr lang="en-GB" dirty="0"/>
          </a:p>
        </p:txBody>
      </p:sp>
      <p:sp>
        <p:nvSpPr>
          <p:cNvPr id="591875" name="Rectangle 3"/>
          <p:cNvSpPr>
            <a:spLocks noGrp="1" noChangeArrowheads="1"/>
          </p:cNvSpPr>
          <p:nvPr>
            <p:ph type="body" idx="1"/>
          </p:nvPr>
        </p:nvSpPr>
        <p:spPr/>
        <p:txBody>
          <a:bodyPr/>
          <a:lstStyle/>
          <a:p>
            <a:pPr>
              <a:lnSpc>
                <a:spcPct val="90000"/>
              </a:lnSpc>
            </a:pPr>
            <a:r>
              <a:rPr lang="en-GB" dirty="0" smtClean="0"/>
              <a:t>Analysis present situation</a:t>
            </a:r>
          </a:p>
          <a:p>
            <a:pPr>
              <a:lnSpc>
                <a:spcPct val="90000"/>
              </a:lnSpc>
            </a:pPr>
            <a:r>
              <a:rPr lang="en-GB" dirty="0" smtClean="0"/>
              <a:t>Description of desired </a:t>
            </a:r>
            <a:r>
              <a:rPr lang="en-GB" dirty="0"/>
              <a:t>situation</a:t>
            </a:r>
          </a:p>
          <a:p>
            <a:pPr>
              <a:lnSpc>
                <a:spcPct val="90000"/>
              </a:lnSpc>
            </a:pPr>
            <a:r>
              <a:rPr lang="en-GB" dirty="0"/>
              <a:t>Analysis of changes</a:t>
            </a:r>
          </a:p>
          <a:p>
            <a:pPr>
              <a:lnSpc>
                <a:spcPct val="90000"/>
              </a:lnSpc>
            </a:pPr>
            <a:r>
              <a:rPr lang="en-GB" dirty="0"/>
              <a:t>Making priorities</a:t>
            </a:r>
          </a:p>
          <a:p>
            <a:pPr>
              <a:lnSpc>
                <a:spcPct val="90000"/>
              </a:lnSpc>
            </a:pPr>
            <a:r>
              <a:rPr lang="en-GB" dirty="0"/>
              <a:t>Demands and conditions</a:t>
            </a:r>
          </a:p>
          <a:p>
            <a:pPr>
              <a:lnSpc>
                <a:spcPct val="90000"/>
              </a:lnSpc>
            </a:pPr>
            <a:r>
              <a:rPr lang="en-GB" dirty="0"/>
              <a:t>Information plan </a:t>
            </a:r>
          </a:p>
          <a:p>
            <a:pPr marL="742950" lvl="1" indent="-285750">
              <a:lnSpc>
                <a:spcPct val="90000"/>
              </a:lnSpc>
            </a:pPr>
            <a:r>
              <a:rPr lang="en-GB" dirty="0"/>
              <a:t>= action </a:t>
            </a:r>
            <a:r>
              <a:rPr lang="en-GB" dirty="0" smtClean="0"/>
              <a:t>program</a:t>
            </a:r>
            <a:endParaRPr lang="en-GB" dirty="0"/>
          </a:p>
        </p:txBody>
      </p:sp>
    </p:spTree>
    <p:extLst>
      <p:ext uri="{BB962C8B-B14F-4D97-AF65-F5344CB8AC3E}">
        <p14:creationId xmlns:p14="http://schemas.microsoft.com/office/powerpoint/2010/main" val="416770646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 name="Tijdelijke aanduiding voor datum 2"/>
          <p:cNvSpPr>
            <a:spLocks noGrp="1"/>
          </p:cNvSpPr>
          <p:nvPr>
            <p:ph type="dt" sz="half" idx="10"/>
          </p:nvPr>
        </p:nvSpPr>
        <p:spPr/>
        <p:txBody>
          <a:bodyPr/>
          <a:lstStyle/>
          <a:p>
            <a:r>
              <a:rPr lang="nl-NL" altLang="en-US" smtClean="0"/>
              <a:t>©akb</a:t>
            </a:r>
            <a:endParaRPr lang="nl-NL" altLang="en-US"/>
          </a:p>
        </p:txBody>
      </p:sp>
      <p:sp>
        <p:nvSpPr>
          <p:cNvPr id="33" name="Tijdelijke aanduiding voor voettekst 3"/>
          <p:cNvSpPr>
            <a:spLocks noGrp="1"/>
          </p:cNvSpPr>
          <p:nvPr>
            <p:ph type="ftr" sz="quarter" idx="11"/>
          </p:nvPr>
        </p:nvSpPr>
        <p:spPr/>
        <p:txBody>
          <a:bodyPr/>
          <a:lstStyle/>
          <a:p>
            <a:r>
              <a:rPr lang="nl-NL" altLang="en-US" smtClean="0"/>
              <a:t>CPBEB 2011</a:t>
            </a:r>
            <a:endParaRPr lang="nl-NL" altLang="en-US"/>
          </a:p>
        </p:txBody>
      </p:sp>
      <p:sp>
        <p:nvSpPr>
          <p:cNvPr id="34" name="Tijdelijke aanduiding voor dianummer 4"/>
          <p:cNvSpPr>
            <a:spLocks noGrp="1"/>
          </p:cNvSpPr>
          <p:nvPr>
            <p:ph type="sldNum" sz="quarter" idx="12"/>
          </p:nvPr>
        </p:nvSpPr>
        <p:spPr/>
        <p:txBody>
          <a:bodyPr/>
          <a:lstStyle/>
          <a:p>
            <a:fld id="{E1F167C4-F64F-4039-A9FD-24A4401692F7}" type="slidenum">
              <a:rPr lang="nl-NL" altLang="en-US"/>
              <a:pPr/>
              <a:t>12</a:t>
            </a:fld>
            <a:endParaRPr lang="nl-NL" altLang="en-US"/>
          </a:p>
        </p:txBody>
      </p:sp>
      <p:sp>
        <p:nvSpPr>
          <p:cNvPr id="498690" name="Rectangle 2"/>
          <p:cNvSpPr>
            <a:spLocks noGrp="1" noChangeArrowheads="1"/>
          </p:cNvSpPr>
          <p:nvPr>
            <p:ph type="title"/>
          </p:nvPr>
        </p:nvSpPr>
        <p:spPr>
          <a:xfrm>
            <a:off x="468313" y="476250"/>
            <a:ext cx="8229600" cy="606425"/>
          </a:xfrm>
        </p:spPr>
        <p:txBody>
          <a:bodyPr/>
          <a:lstStyle/>
          <a:p>
            <a:r>
              <a:rPr lang="nl">
                <a:latin typeface="Tahoma" pitchFamily="34" charset="0"/>
              </a:rPr>
              <a:t>Planning lineair</a:t>
            </a:r>
          </a:p>
        </p:txBody>
      </p:sp>
      <p:grpSp>
        <p:nvGrpSpPr>
          <p:cNvPr id="498720" name="Group 32"/>
          <p:cNvGrpSpPr>
            <a:grpSpLocks/>
          </p:cNvGrpSpPr>
          <p:nvPr/>
        </p:nvGrpSpPr>
        <p:grpSpPr bwMode="auto">
          <a:xfrm>
            <a:off x="1116013" y="1341438"/>
            <a:ext cx="7197725" cy="4643437"/>
            <a:chOff x="960" y="1112"/>
            <a:chExt cx="4534" cy="2925"/>
          </a:xfrm>
        </p:grpSpPr>
        <p:sp>
          <p:nvSpPr>
            <p:cNvPr id="498691" name="Rectangle 3"/>
            <p:cNvSpPr>
              <a:spLocks noChangeArrowheads="1"/>
            </p:cNvSpPr>
            <p:nvPr/>
          </p:nvSpPr>
          <p:spPr bwMode="auto">
            <a:xfrm>
              <a:off x="960" y="1158"/>
              <a:ext cx="3506" cy="260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498692" name="Line 4"/>
            <p:cNvSpPr>
              <a:spLocks noChangeShapeType="1"/>
            </p:cNvSpPr>
            <p:nvPr/>
          </p:nvSpPr>
          <p:spPr bwMode="auto">
            <a:xfrm>
              <a:off x="1008" y="2736"/>
              <a:ext cx="448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498693" name="Line 5"/>
            <p:cNvSpPr>
              <a:spLocks noChangeShapeType="1"/>
            </p:cNvSpPr>
            <p:nvPr/>
          </p:nvSpPr>
          <p:spPr bwMode="auto">
            <a:xfrm flipH="1">
              <a:off x="2734" y="2640"/>
              <a:ext cx="2" cy="11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498694" name="Line 6"/>
            <p:cNvSpPr>
              <a:spLocks noChangeShapeType="1"/>
            </p:cNvSpPr>
            <p:nvPr/>
          </p:nvSpPr>
          <p:spPr bwMode="auto">
            <a:xfrm flipV="1">
              <a:off x="4492" y="1158"/>
              <a:ext cx="97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498695" name="Line 7"/>
            <p:cNvSpPr>
              <a:spLocks noChangeShapeType="1"/>
            </p:cNvSpPr>
            <p:nvPr/>
          </p:nvSpPr>
          <p:spPr bwMode="auto">
            <a:xfrm>
              <a:off x="5477" y="1149"/>
              <a:ext cx="0" cy="262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498696" name="Line 8"/>
            <p:cNvSpPr>
              <a:spLocks noChangeShapeType="1"/>
            </p:cNvSpPr>
            <p:nvPr/>
          </p:nvSpPr>
          <p:spPr bwMode="auto">
            <a:xfrm>
              <a:off x="4492" y="3763"/>
              <a:ext cx="98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498697" name="Text Box 9"/>
            <p:cNvSpPr txBox="1">
              <a:spLocks noChangeArrowheads="1"/>
            </p:cNvSpPr>
            <p:nvPr/>
          </p:nvSpPr>
          <p:spPr bwMode="auto">
            <a:xfrm>
              <a:off x="4503" y="1671"/>
              <a:ext cx="79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nl-NL">
                  <a:solidFill>
                    <a:schemeClr val="tx2"/>
                  </a:solidFill>
                  <a:latin typeface="Tahoma" pitchFamily="34" charset="0"/>
                </a:rPr>
                <a:t>conceptual</a:t>
              </a:r>
            </a:p>
          </p:txBody>
        </p:sp>
        <p:sp>
          <p:nvSpPr>
            <p:cNvPr id="498698" name="Text Box 10"/>
            <p:cNvSpPr txBox="1">
              <a:spLocks noChangeArrowheads="1"/>
            </p:cNvSpPr>
            <p:nvPr/>
          </p:nvSpPr>
          <p:spPr bwMode="auto">
            <a:xfrm>
              <a:off x="4634" y="2974"/>
              <a:ext cx="50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nl-NL">
                  <a:solidFill>
                    <a:schemeClr val="tx2"/>
                  </a:solidFill>
                  <a:latin typeface="Tahoma" pitchFamily="34" charset="0"/>
                </a:rPr>
                <a:t>reality</a:t>
              </a:r>
              <a:endParaRPr lang="nl-NL" sz="2800">
                <a:solidFill>
                  <a:schemeClr val="tx2"/>
                </a:solidFill>
                <a:latin typeface="Tahoma" pitchFamily="34" charset="0"/>
              </a:endParaRPr>
            </a:p>
          </p:txBody>
        </p:sp>
        <p:sp>
          <p:nvSpPr>
            <p:cNvPr id="498699" name="Line 11"/>
            <p:cNvSpPr>
              <a:spLocks noChangeShapeType="1"/>
            </p:cNvSpPr>
            <p:nvPr/>
          </p:nvSpPr>
          <p:spPr bwMode="auto">
            <a:xfrm>
              <a:off x="960" y="3754"/>
              <a:ext cx="0" cy="2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498700" name="Line 12"/>
            <p:cNvSpPr>
              <a:spLocks noChangeShapeType="1"/>
            </p:cNvSpPr>
            <p:nvPr/>
          </p:nvSpPr>
          <p:spPr bwMode="auto">
            <a:xfrm>
              <a:off x="960" y="4020"/>
              <a:ext cx="453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498701" name="Line 13"/>
            <p:cNvSpPr>
              <a:spLocks noChangeShapeType="1"/>
            </p:cNvSpPr>
            <p:nvPr/>
          </p:nvSpPr>
          <p:spPr bwMode="auto">
            <a:xfrm>
              <a:off x="5477" y="3763"/>
              <a:ext cx="0" cy="27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498702" name="Text Box 14"/>
            <p:cNvSpPr txBox="1">
              <a:spLocks noChangeArrowheads="1"/>
            </p:cNvSpPr>
            <p:nvPr/>
          </p:nvSpPr>
          <p:spPr bwMode="auto">
            <a:xfrm>
              <a:off x="1562" y="3746"/>
              <a:ext cx="59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nl-NL">
                  <a:solidFill>
                    <a:schemeClr val="tx2"/>
                  </a:solidFill>
                  <a:latin typeface="Tahoma" pitchFamily="34" charset="0"/>
                </a:rPr>
                <a:t>present</a:t>
              </a:r>
            </a:p>
          </p:txBody>
        </p:sp>
        <p:sp>
          <p:nvSpPr>
            <p:cNvPr id="498703" name="Text Box 15"/>
            <p:cNvSpPr txBox="1">
              <a:spLocks noChangeArrowheads="1"/>
            </p:cNvSpPr>
            <p:nvPr/>
          </p:nvSpPr>
          <p:spPr bwMode="auto">
            <a:xfrm>
              <a:off x="3261" y="3766"/>
              <a:ext cx="49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nl-NL">
                  <a:solidFill>
                    <a:schemeClr val="tx2"/>
                  </a:solidFill>
                  <a:latin typeface="Tahoma" pitchFamily="34" charset="0"/>
                </a:rPr>
                <a:t>future</a:t>
              </a:r>
            </a:p>
          </p:txBody>
        </p:sp>
        <p:sp>
          <p:nvSpPr>
            <p:cNvPr id="498704" name="Line 16"/>
            <p:cNvSpPr>
              <a:spLocks noChangeShapeType="1"/>
            </p:cNvSpPr>
            <p:nvPr/>
          </p:nvSpPr>
          <p:spPr bwMode="auto">
            <a:xfrm>
              <a:off x="4466" y="3763"/>
              <a:ext cx="0" cy="2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498705" name="Rectangle 17"/>
            <p:cNvSpPr>
              <a:spLocks noChangeArrowheads="1"/>
            </p:cNvSpPr>
            <p:nvPr/>
          </p:nvSpPr>
          <p:spPr bwMode="auto">
            <a:xfrm>
              <a:off x="2433" y="2016"/>
              <a:ext cx="625" cy="533"/>
            </a:xfrm>
            <a:prstGeom prst="rect">
              <a:avLst/>
            </a:prstGeom>
            <a:gradFill rotWithShape="0">
              <a:gsLst>
                <a:gs pos="0">
                  <a:srgbClr val="FFFFCC"/>
                </a:gs>
                <a:gs pos="100000">
                  <a:schemeClr val="accent2"/>
                </a:gs>
              </a:gsLst>
              <a:path path="shape">
                <a:fillToRect l="50000" t="50000" r="50000" b="50000"/>
              </a:path>
            </a:gradFill>
            <a:ln>
              <a:noFill/>
            </a:ln>
            <a:effectLst>
              <a:outerShdw dist="107763" dir="2700000" algn="ctr" rotWithShape="0">
                <a:srgbClr val="808080"/>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nl-NL"/>
            </a:p>
          </p:txBody>
        </p:sp>
        <p:sp>
          <p:nvSpPr>
            <p:cNvPr id="498706" name="Text Box 18"/>
            <p:cNvSpPr txBox="1">
              <a:spLocks noChangeArrowheads="1"/>
            </p:cNvSpPr>
            <p:nvPr/>
          </p:nvSpPr>
          <p:spPr bwMode="auto">
            <a:xfrm>
              <a:off x="2416" y="2115"/>
              <a:ext cx="65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nl-NL">
                  <a:solidFill>
                    <a:schemeClr val="tx2"/>
                  </a:solidFill>
                  <a:latin typeface="Tahoma" pitchFamily="34" charset="0"/>
                </a:rPr>
                <a:t>desired</a:t>
              </a:r>
            </a:p>
            <a:p>
              <a:pPr algn="ctr" eaLnBrk="0" hangingPunct="0"/>
              <a:r>
                <a:rPr lang="nl-NL">
                  <a:solidFill>
                    <a:schemeClr val="tx2"/>
                  </a:solidFill>
                  <a:latin typeface="Tahoma" pitchFamily="34" charset="0"/>
                </a:rPr>
                <a:t>situation</a:t>
              </a:r>
              <a:endParaRPr lang="nl-NL" sz="2000">
                <a:solidFill>
                  <a:schemeClr val="tx2"/>
                </a:solidFill>
                <a:latin typeface="Tahoma" pitchFamily="34" charset="0"/>
              </a:endParaRPr>
            </a:p>
          </p:txBody>
        </p:sp>
        <p:sp>
          <p:nvSpPr>
            <p:cNvPr id="498708" name="Rectangle 20"/>
            <p:cNvSpPr>
              <a:spLocks noChangeArrowheads="1"/>
            </p:cNvSpPr>
            <p:nvPr/>
          </p:nvSpPr>
          <p:spPr bwMode="auto">
            <a:xfrm>
              <a:off x="1207" y="2975"/>
              <a:ext cx="627" cy="529"/>
            </a:xfrm>
            <a:prstGeom prst="rect">
              <a:avLst/>
            </a:prstGeom>
            <a:gradFill rotWithShape="0">
              <a:gsLst>
                <a:gs pos="0">
                  <a:srgbClr val="FFFFCC"/>
                </a:gs>
                <a:gs pos="100000">
                  <a:schemeClr val="accent2"/>
                </a:gs>
              </a:gsLst>
              <a:path path="shape">
                <a:fillToRect l="50000" t="50000" r="50000" b="50000"/>
              </a:path>
            </a:gradFill>
            <a:ln>
              <a:noFill/>
            </a:ln>
            <a:effectLst>
              <a:outerShdw dist="107763" dir="2700000" algn="ctr" rotWithShape="0">
                <a:srgbClr val="808080"/>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hangingPunct="0"/>
              <a:r>
                <a:rPr lang="nl-NL">
                  <a:solidFill>
                    <a:schemeClr val="tx2"/>
                  </a:solidFill>
                  <a:latin typeface="Tahoma" pitchFamily="34" charset="0"/>
                </a:rPr>
                <a:t>present</a:t>
              </a:r>
            </a:p>
            <a:p>
              <a:pPr algn="ctr" eaLnBrk="0" hangingPunct="0"/>
              <a:r>
                <a:rPr lang="nl-NL">
                  <a:solidFill>
                    <a:schemeClr val="tx2"/>
                  </a:solidFill>
                  <a:latin typeface="Tahoma" pitchFamily="34" charset="0"/>
                </a:rPr>
                <a:t>situation</a:t>
              </a:r>
            </a:p>
          </p:txBody>
        </p:sp>
        <p:grpSp>
          <p:nvGrpSpPr>
            <p:cNvPr id="498709" name="Group 21"/>
            <p:cNvGrpSpPr>
              <a:grpSpLocks/>
            </p:cNvGrpSpPr>
            <p:nvPr/>
          </p:nvGrpSpPr>
          <p:grpSpPr bwMode="auto">
            <a:xfrm>
              <a:off x="2401" y="2887"/>
              <a:ext cx="653" cy="608"/>
              <a:chOff x="-403" y="1995"/>
              <a:chExt cx="932" cy="913"/>
            </a:xfrm>
          </p:grpSpPr>
          <p:sp>
            <p:nvSpPr>
              <p:cNvPr id="498710" name="AutoShape 22"/>
              <p:cNvSpPr>
                <a:spLocks noChangeArrowheads="1"/>
              </p:cNvSpPr>
              <p:nvPr/>
            </p:nvSpPr>
            <p:spPr bwMode="auto">
              <a:xfrm>
                <a:off x="-403" y="1995"/>
                <a:ext cx="913" cy="913"/>
              </a:xfrm>
              <a:prstGeom prst="octagon">
                <a:avLst>
                  <a:gd name="adj" fmla="val 29287"/>
                </a:avLst>
              </a:prstGeom>
              <a:gradFill rotWithShape="0">
                <a:gsLst>
                  <a:gs pos="0">
                    <a:srgbClr val="FFFF99"/>
                  </a:gs>
                  <a:gs pos="100000">
                    <a:schemeClr val="accent1"/>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498711" name="Text Box 23"/>
              <p:cNvSpPr txBox="1">
                <a:spLocks noChangeArrowheads="1"/>
              </p:cNvSpPr>
              <p:nvPr/>
            </p:nvSpPr>
            <p:spPr bwMode="auto">
              <a:xfrm>
                <a:off x="-387" y="2261"/>
                <a:ext cx="916" cy="549"/>
              </a:xfrm>
              <a:prstGeom prst="rect">
                <a:avLst/>
              </a:prstGeom>
              <a:noFill/>
              <a:ln>
                <a:noFill/>
              </a:ln>
              <a:effectLst/>
              <a:extLst>
                <a:ext uri="{909E8E84-426E-40DD-AFC4-6F175D3DCCD1}">
                  <a14:hiddenFill xmlns:a14="http://schemas.microsoft.com/office/drawing/2010/main">
                    <a:gradFill rotWithShape="0">
                      <a:gsLst>
                        <a:gs pos="0">
                          <a:srgbClr val="B2B2B2"/>
                        </a:gs>
                        <a:gs pos="100000">
                          <a:schemeClr val="accent1"/>
                        </a:gs>
                      </a:gsLst>
                      <a:path path="shape">
                        <a:fillToRect l="50000" t="50000" r="50000" b="50000"/>
                      </a:path>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nl-NL" sz="1600">
                    <a:solidFill>
                      <a:schemeClr val="tx2"/>
                    </a:solidFill>
                    <a:latin typeface="Tahoma" pitchFamily="34" charset="0"/>
                  </a:rPr>
                  <a:t>transition</a:t>
                </a:r>
              </a:p>
              <a:p>
                <a:pPr algn="ctr" eaLnBrk="0" hangingPunct="0"/>
                <a:r>
                  <a:rPr lang="nl-NL" sz="1600">
                    <a:solidFill>
                      <a:schemeClr val="tx2"/>
                    </a:solidFill>
                    <a:latin typeface="Tahoma" pitchFamily="34" charset="0"/>
                  </a:rPr>
                  <a:t>process</a:t>
                </a:r>
                <a:endParaRPr lang="nl-NL" sz="2000">
                  <a:solidFill>
                    <a:schemeClr val="tx2"/>
                  </a:solidFill>
                  <a:latin typeface="Tahoma" pitchFamily="34" charset="0"/>
                </a:endParaRPr>
              </a:p>
            </p:txBody>
          </p:sp>
        </p:grpSp>
        <p:sp>
          <p:nvSpPr>
            <p:cNvPr id="498712" name="AutoShape 24"/>
            <p:cNvSpPr>
              <a:spLocks noChangeArrowheads="1"/>
            </p:cNvSpPr>
            <p:nvPr/>
          </p:nvSpPr>
          <p:spPr bwMode="auto">
            <a:xfrm>
              <a:off x="1867" y="3187"/>
              <a:ext cx="534" cy="181"/>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808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498713" name="Rectangle 25"/>
            <p:cNvSpPr>
              <a:spLocks noChangeArrowheads="1"/>
            </p:cNvSpPr>
            <p:nvPr/>
          </p:nvSpPr>
          <p:spPr bwMode="auto">
            <a:xfrm>
              <a:off x="3645" y="2974"/>
              <a:ext cx="627" cy="529"/>
            </a:xfrm>
            <a:prstGeom prst="rect">
              <a:avLst/>
            </a:prstGeom>
            <a:gradFill rotWithShape="0">
              <a:gsLst>
                <a:gs pos="0">
                  <a:srgbClr val="FFFFCC"/>
                </a:gs>
                <a:gs pos="100000">
                  <a:schemeClr val="accent2"/>
                </a:gs>
              </a:gsLst>
              <a:path path="shape">
                <a:fillToRect l="50000" t="50000" r="50000" b="50000"/>
              </a:path>
            </a:gradFill>
            <a:ln>
              <a:noFill/>
            </a:ln>
            <a:effectLst>
              <a:outerShdw dist="107763" dir="2700000" algn="ctr" rotWithShape="0">
                <a:srgbClr val="808080"/>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hangingPunct="0"/>
              <a:r>
                <a:rPr lang="nl-NL">
                  <a:solidFill>
                    <a:schemeClr val="tx2"/>
                  </a:solidFill>
                  <a:latin typeface="Tahoma" pitchFamily="34" charset="0"/>
                </a:rPr>
                <a:t>new</a:t>
              </a:r>
            </a:p>
            <a:p>
              <a:pPr algn="ctr" eaLnBrk="0" hangingPunct="0"/>
              <a:r>
                <a:rPr lang="nl-NL">
                  <a:solidFill>
                    <a:schemeClr val="tx2"/>
                  </a:solidFill>
                  <a:latin typeface="Tahoma" pitchFamily="34" charset="0"/>
                </a:rPr>
                <a:t>situation</a:t>
              </a:r>
            </a:p>
          </p:txBody>
        </p:sp>
        <p:sp>
          <p:nvSpPr>
            <p:cNvPr id="498714" name="AutoShape 26"/>
            <p:cNvSpPr>
              <a:spLocks noChangeArrowheads="1"/>
            </p:cNvSpPr>
            <p:nvPr/>
          </p:nvSpPr>
          <p:spPr bwMode="auto">
            <a:xfrm>
              <a:off x="3130" y="3209"/>
              <a:ext cx="534" cy="181"/>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808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cxnSp>
          <p:nvCxnSpPr>
            <p:cNvPr id="498715" name="AutoShape 27"/>
            <p:cNvCxnSpPr>
              <a:cxnSpLocks noChangeShapeType="1"/>
              <a:stCxn id="498708" idx="0"/>
              <a:endCxn id="498706" idx="1"/>
            </p:cNvCxnSpPr>
            <p:nvPr/>
          </p:nvCxnSpPr>
          <p:spPr bwMode="auto">
            <a:xfrm rot="16200000">
              <a:off x="1640" y="2198"/>
              <a:ext cx="658" cy="895"/>
            </a:xfrm>
            <a:prstGeom prst="bentConnector2">
              <a:avLst/>
            </a:prstGeom>
            <a:noFill/>
            <a:ln w="76200">
              <a:solidFill>
                <a:srgbClr val="808080"/>
              </a:solidFill>
              <a:prstDash val="sysDot"/>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8716" name="AutoShape 28"/>
            <p:cNvCxnSpPr>
              <a:cxnSpLocks noChangeShapeType="1"/>
              <a:stCxn id="498706" idx="3"/>
              <a:endCxn id="498713" idx="0"/>
            </p:cNvCxnSpPr>
            <p:nvPr/>
          </p:nvCxnSpPr>
          <p:spPr bwMode="auto">
            <a:xfrm>
              <a:off x="3072" y="2317"/>
              <a:ext cx="887" cy="657"/>
            </a:xfrm>
            <a:prstGeom prst="bentConnector2">
              <a:avLst/>
            </a:prstGeom>
            <a:noFill/>
            <a:ln w="76200">
              <a:solidFill>
                <a:srgbClr val="808080"/>
              </a:solidFill>
              <a:prstDash val="sysDot"/>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8717" name="Rectangle 29"/>
            <p:cNvSpPr>
              <a:spLocks noChangeArrowheads="1"/>
            </p:cNvSpPr>
            <p:nvPr/>
          </p:nvSpPr>
          <p:spPr bwMode="auto">
            <a:xfrm>
              <a:off x="2432" y="1112"/>
              <a:ext cx="625" cy="533"/>
            </a:xfrm>
            <a:prstGeom prst="rect">
              <a:avLst/>
            </a:prstGeom>
            <a:gradFill rotWithShape="0">
              <a:gsLst>
                <a:gs pos="0">
                  <a:srgbClr val="FFFFCC"/>
                </a:gs>
                <a:gs pos="100000">
                  <a:schemeClr val="accent2"/>
                </a:gs>
              </a:gsLst>
              <a:path path="shape">
                <a:fillToRect l="50000" t="50000" r="50000" b="50000"/>
              </a:path>
            </a:gradFill>
            <a:ln>
              <a:noFill/>
            </a:ln>
            <a:effectLst>
              <a:outerShdw dist="107763" dir="2700000" algn="ctr" rotWithShape="0">
                <a:srgbClr val="808080"/>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nl-NL"/>
            </a:p>
          </p:txBody>
        </p:sp>
        <p:sp>
          <p:nvSpPr>
            <p:cNvPr id="498718" name="Text Box 30"/>
            <p:cNvSpPr txBox="1">
              <a:spLocks noChangeArrowheads="1"/>
            </p:cNvSpPr>
            <p:nvPr/>
          </p:nvSpPr>
          <p:spPr bwMode="auto">
            <a:xfrm>
              <a:off x="2400" y="1228"/>
              <a:ext cx="65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nl-NL">
                  <a:solidFill>
                    <a:schemeClr val="tx2"/>
                  </a:solidFill>
                  <a:latin typeface="Tahoma" pitchFamily="34" charset="0"/>
                </a:rPr>
                <a:t>ideal</a:t>
              </a:r>
            </a:p>
            <a:p>
              <a:pPr algn="ctr" eaLnBrk="0" hangingPunct="0"/>
              <a:r>
                <a:rPr lang="nl-NL">
                  <a:solidFill>
                    <a:schemeClr val="tx2"/>
                  </a:solidFill>
                  <a:latin typeface="Tahoma" pitchFamily="34" charset="0"/>
                </a:rPr>
                <a:t>situation</a:t>
              </a:r>
              <a:endParaRPr lang="nl-NL" sz="2000">
                <a:solidFill>
                  <a:schemeClr val="tx2"/>
                </a:solidFill>
                <a:latin typeface="Tahoma" pitchFamily="34" charset="0"/>
              </a:endParaRPr>
            </a:p>
          </p:txBody>
        </p:sp>
        <p:cxnSp>
          <p:nvCxnSpPr>
            <p:cNvPr id="498719" name="AutoShape 31"/>
            <p:cNvCxnSpPr>
              <a:cxnSpLocks noChangeShapeType="1"/>
              <a:stCxn id="498705" idx="0"/>
              <a:endCxn id="498717" idx="2"/>
            </p:cNvCxnSpPr>
            <p:nvPr/>
          </p:nvCxnSpPr>
          <p:spPr bwMode="auto">
            <a:xfrm flipH="1" flipV="1">
              <a:off x="2745" y="1645"/>
              <a:ext cx="1" cy="371"/>
            </a:xfrm>
            <a:prstGeom prst="straightConnector1">
              <a:avLst/>
            </a:prstGeom>
            <a:noFill/>
            <a:ln w="38100">
              <a:solidFill>
                <a:srgbClr val="808080"/>
              </a:solidFill>
              <a:prstDash val="sysDot"/>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39002135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jdelijke aanduiding voor datum 2"/>
          <p:cNvSpPr>
            <a:spLocks noGrp="1"/>
          </p:cNvSpPr>
          <p:nvPr>
            <p:ph type="dt" sz="half" idx="10"/>
          </p:nvPr>
        </p:nvSpPr>
        <p:spPr/>
        <p:txBody>
          <a:bodyPr/>
          <a:lstStyle/>
          <a:p>
            <a:r>
              <a:rPr lang="nl-NL" altLang="en-US" smtClean="0"/>
              <a:t>©akb</a:t>
            </a:r>
            <a:endParaRPr lang="nl-NL" altLang="en-US"/>
          </a:p>
        </p:txBody>
      </p:sp>
      <p:sp>
        <p:nvSpPr>
          <p:cNvPr id="48" name="Tijdelijke aanduiding voor voettekst 3"/>
          <p:cNvSpPr>
            <a:spLocks noGrp="1"/>
          </p:cNvSpPr>
          <p:nvPr>
            <p:ph type="ftr" sz="quarter" idx="11"/>
          </p:nvPr>
        </p:nvSpPr>
        <p:spPr/>
        <p:txBody>
          <a:bodyPr/>
          <a:lstStyle/>
          <a:p>
            <a:r>
              <a:rPr lang="nl-NL" altLang="en-US" smtClean="0"/>
              <a:t>CPBEB 2011</a:t>
            </a:r>
            <a:endParaRPr lang="nl-NL" altLang="en-US"/>
          </a:p>
        </p:txBody>
      </p:sp>
      <p:sp>
        <p:nvSpPr>
          <p:cNvPr id="49" name="Tijdelijke aanduiding voor dianummer 4"/>
          <p:cNvSpPr>
            <a:spLocks noGrp="1"/>
          </p:cNvSpPr>
          <p:nvPr>
            <p:ph type="sldNum" sz="quarter" idx="12"/>
          </p:nvPr>
        </p:nvSpPr>
        <p:spPr/>
        <p:txBody>
          <a:bodyPr/>
          <a:lstStyle/>
          <a:p>
            <a:fld id="{A858AECA-303E-46C3-A47F-D7A00395A507}" type="slidenum">
              <a:rPr lang="nl-NL" altLang="en-US"/>
              <a:pPr/>
              <a:t>13</a:t>
            </a:fld>
            <a:endParaRPr lang="nl-NL" altLang="en-US"/>
          </a:p>
        </p:txBody>
      </p:sp>
      <p:sp>
        <p:nvSpPr>
          <p:cNvPr id="765954" name="Rectangle 2"/>
          <p:cNvSpPr>
            <a:spLocks noGrp="1" noChangeArrowheads="1"/>
          </p:cNvSpPr>
          <p:nvPr>
            <p:ph type="title"/>
          </p:nvPr>
        </p:nvSpPr>
        <p:spPr/>
        <p:txBody>
          <a:bodyPr/>
          <a:lstStyle/>
          <a:p>
            <a:r>
              <a:rPr lang="en-GB" dirty="0">
                <a:latin typeface="Tahoma" pitchFamily="34" charset="0"/>
              </a:rPr>
              <a:t>Planning </a:t>
            </a:r>
            <a:r>
              <a:rPr lang="en-GB" dirty="0" err="1" smtClean="0">
                <a:latin typeface="Tahoma" pitchFamily="34" charset="0"/>
              </a:rPr>
              <a:t>iteratief</a:t>
            </a:r>
            <a:r>
              <a:rPr lang="en-GB" dirty="0" smtClean="0">
                <a:latin typeface="Tahoma" pitchFamily="34" charset="0"/>
              </a:rPr>
              <a:t/>
            </a:r>
            <a:br>
              <a:rPr lang="en-GB" dirty="0" smtClean="0">
                <a:latin typeface="Tahoma" pitchFamily="34" charset="0"/>
              </a:rPr>
            </a:br>
            <a:endParaRPr lang="nl-NL" dirty="0">
              <a:latin typeface="Tahoma" pitchFamily="34" charset="0"/>
            </a:endParaRPr>
          </a:p>
        </p:txBody>
      </p:sp>
      <p:grpSp>
        <p:nvGrpSpPr>
          <p:cNvPr id="765955" name="Group 3"/>
          <p:cNvGrpSpPr>
            <a:grpSpLocks/>
          </p:cNvGrpSpPr>
          <p:nvPr/>
        </p:nvGrpSpPr>
        <p:grpSpPr bwMode="auto">
          <a:xfrm>
            <a:off x="250825" y="2228875"/>
            <a:ext cx="3733800" cy="4008437"/>
            <a:chOff x="775" y="723"/>
            <a:chExt cx="3065" cy="2960"/>
          </a:xfrm>
        </p:grpSpPr>
        <p:sp>
          <p:nvSpPr>
            <p:cNvPr id="765956" name="Line 4"/>
            <p:cNvSpPr>
              <a:spLocks noChangeShapeType="1"/>
            </p:cNvSpPr>
            <p:nvPr/>
          </p:nvSpPr>
          <p:spPr bwMode="auto">
            <a:xfrm flipH="1">
              <a:off x="2302" y="2251"/>
              <a:ext cx="2" cy="11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765957" name="Text Box 5"/>
            <p:cNvSpPr txBox="1">
              <a:spLocks noChangeArrowheads="1"/>
            </p:cNvSpPr>
            <p:nvPr/>
          </p:nvSpPr>
          <p:spPr bwMode="auto">
            <a:xfrm>
              <a:off x="1129" y="3392"/>
              <a:ext cx="772" cy="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nl-NL">
                  <a:solidFill>
                    <a:schemeClr val="tx2"/>
                  </a:solidFill>
                  <a:latin typeface="Tahoma" pitchFamily="34" charset="0"/>
                </a:rPr>
                <a:t>present</a:t>
              </a:r>
            </a:p>
          </p:txBody>
        </p:sp>
        <p:sp>
          <p:nvSpPr>
            <p:cNvPr id="765958" name="Text Box 6"/>
            <p:cNvSpPr txBox="1">
              <a:spLocks noChangeArrowheads="1"/>
            </p:cNvSpPr>
            <p:nvPr/>
          </p:nvSpPr>
          <p:spPr bwMode="auto">
            <a:xfrm>
              <a:off x="2829" y="3412"/>
              <a:ext cx="649" cy="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nl-NL">
                  <a:solidFill>
                    <a:schemeClr val="tx2"/>
                  </a:solidFill>
                  <a:latin typeface="Tahoma" pitchFamily="34" charset="0"/>
                </a:rPr>
                <a:t>future</a:t>
              </a:r>
            </a:p>
          </p:txBody>
        </p:sp>
        <p:sp>
          <p:nvSpPr>
            <p:cNvPr id="765959" name="Rectangle 7"/>
            <p:cNvSpPr>
              <a:spLocks noChangeArrowheads="1"/>
            </p:cNvSpPr>
            <p:nvPr/>
          </p:nvSpPr>
          <p:spPr bwMode="auto">
            <a:xfrm>
              <a:off x="2001" y="1627"/>
              <a:ext cx="625" cy="533"/>
            </a:xfrm>
            <a:prstGeom prst="rect">
              <a:avLst/>
            </a:prstGeom>
            <a:gradFill rotWithShape="0">
              <a:gsLst>
                <a:gs pos="0">
                  <a:srgbClr val="FFFFCC"/>
                </a:gs>
                <a:gs pos="100000">
                  <a:schemeClr val="accent2"/>
                </a:gs>
              </a:gsLst>
              <a:path path="shape">
                <a:fillToRect l="50000" t="50000" r="50000" b="50000"/>
              </a:path>
            </a:gradFill>
            <a:ln>
              <a:noFill/>
            </a:ln>
            <a:effectLst>
              <a:outerShdw dist="107763" dir="2700000" algn="ctr" rotWithShape="0">
                <a:srgbClr val="808080"/>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nl-NL"/>
            </a:p>
          </p:txBody>
        </p:sp>
        <p:sp>
          <p:nvSpPr>
            <p:cNvPr id="765960" name="Text Box 8"/>
            <p:cNvSpPr txBox="1">
              <a:spLocks noChangeArrowheads="1"/>
            </p:cNvSpPr>
            <p:nvPr/>
          </p:nvSpPr>
          <p:spPr bwMode="auto">
            <a:xfrm>
              <a:off x="1961" y="1764"/>
              <a:ext cx="698" cy="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nl-NL" sz="1400">
                  <a:latin typeface="Tahoma" pitchFamily="34" charset="0"/>
                </a:rPr>
                <a:t>desired</a:t>
              </a:r>
            </a:p>
            <a:p>
              <a:pPr algn="ctr" eaLnBrk="0" hangingPunct="0"/>
              <a:r>
                <a:rPr lang="nl-NL" sz="1400">
                  <a:latin typeface="Tahoma" pitchFamily="34" charset="0"/>
                </a:rPr>
                <a:t>situation</a:t>
              </a:r>
              <a:endParaRPr lang="nl-NL" sz="1600">
                <a:latin typeface="Tahoma" pitchFamily="34" charset="0"/>
              </a:endParaRPr>
            </a:p>
          </p:txBody>
        </p:sp>
        <p:sp>
          <p:nvSpPr>
            <p:cNvPr id="765961" name="Rectangle 9"/>
            <p:cNvSpPr>
              <a:spLocks noChangeArrowheads="1"/>
            </p:cNvSpPr>
            <p:nvPr/>
          </p:nvSpPr>
          <p:spPr bwMode="auto">
            <a:xfrm>
              <a:off x="775" y="2586"/>
              <a:ext cx="627" cy="529"/>
            </a:xfrm>
            <a:prstGeom prst="rect">
              <a:avLst/>
            </a:prstGeom>
            <a:gradFill rotWithShape="0">
              <a:gsLst>
                <a:gs pos="0">
                  <a:srgbClr val="FFFFCC"/>
                </a:gs>
                <a:gs pos="100000">
                  <a:schemeClr val="accent2"/>
                </a:gs>
              </a:gsLst>
              <a:path path="shape">
                <a:fillToRect l="50000" t="50000" r="50000" b="50000"/>
              </a:path>
            </a:gradFill>
            <a:ln>
              <a:noFill/>
            </a:ln>
            <a:effectLst>
              <a:outerShdw dist="107763" dir="2700000" algn="ctr" rotWithShape="0">
                <a:srgbClr val="808080"/>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hangingPunct="0"/>
              <a:r>
                <a:rPr lang="nl-NL" sz="1400">
                  <a:latin typeface="Tahoma" pitchFamily="34" charset="0"/>
                </a:rPr>
                <a:t>present</a:t>
              </a:r>
            </a:p>
            <a:p>
              <a:pPr algn="ctr" eaLnBrk="0" hangingPunct="0"/>
              <a:r>
                <a:rPr lang="nl-NL" sz="1400">
                  <a:latin typeface="Tahoma" pitchFamily="34" charset="0"/>
                </a:rPr>
                <a:t>situation</a:t>
              </a:r>
            </a:p>
          </p:txBody>
        </p:sp>
        <p:grpSp>
          <p:nvGrpSpPr>
            <p:cNvPr id="765962" name="Group 10"/>
            <p:cNvGrpSpPr>
              <a:grpSpLocks/>
            </p:cNvGrpSpPr>
            <p:nvPr/>
          </p:nvGrpSpPr>
          <p:grpSpPr bwMode="auto">
            <a:xfrm>
              <a:off x="1970" y="2498"/>
              <a:ext cx="786" cy="608"/>
              <a:chOff x="-403" y="1995"/>
              <a:chExt cx="1125" cy="913"/>
            </a:xfrm>
          </p:grpSpPr>
          <p:sp>
            <p:nvSpPr>
              <p:cNvPr id="765963" name="AutoShape 11"/>
              <p:cNvSpPr>
                <a:spLocks noChangeArrowheads="1"/>
              </p:cNvSpPr>
              <p:nvPr/>
            </p:nvSpPr>
            <p:spPr bwMode="auto">
              <a:xfrm>
                <a:off x="-403" y="1995"/>
                <a:ext cx="913" cy="913"/>
              </a:xfrm>
              <a:prstGeom prst="octagon">
                <a:avLst>
                  <a:gd name="adj" fmla="val 29287"/>
                </a:avLst>
              </a:prstGeom>
              <a:gradFill rotWithShape="0">
                <a:gsLst>
                  <a:gs pos="0">
                    <a:srgbClr val="FFFF99"/>
                  </a:gs>
                  <a:gs pos="100000">
                    <a:schemeClr val="accent1"/>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765964" name="Text Box 12"/>
              <p:cNvSpPr txBox="1">
                <a:spLocks noChangeArrowheads="1"/>
              </p:cNvSpPr>
              <p:nvPr/>
            </p:nvSpPr>
            <p:spPr bwMode="auto">
              <a:xfrm>
                <a:off x="-352" y="2290"/>
                <a:ext cx="1074" cy="574"/>
              </a:xfrm>
              <a:prstGeom prst="rect">
                <a:avLst/>
              </a:prstGeom>
              <a:noFill/>
              <a:ln>
                <a:noFill/>
              </a:ln>
              <a:effectLst/>
              <a:extLst>
                <a:ext uri="{909E8E84-426E-40DD-AFC4-6F175D3DCCD1}">
                  <a14:hiddenFill xmlns:a14="http://schemas.microsoft.com/office/drawing/2010/main">
                    <a:gradFill rotWithShape="0">
                      <a:gsLst>
                        <a:gs pos="0">
                          <a:srgbClr val="B2B2B2"/>
                        </a:gs>
                        <a:gs pos="100000">
                          <a:schemeClr val="accent1"/>
                        </a:gs>
                      </a:gsLst>
                      <a:path path="shape">
                        <a:fillToRect l="50000" t="50000" r="50000" b="50000"/>
                      </a:path>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nl-NL" sz="1400">
                    <a:latin typeface="Tahoma" pitchFamily="34" charset="0"/>
                  </a:rPr>
                  <a:t>transition</a:t>
                </a:r>
              </a:p>
              <a:p>
                <a:pPr algn="ctr"/>
                <a:r>
                  <a:rPr lang="nl-NL" sz="1400">
                    <a:latin typeface="Tahoma" pitchFamily="34" charset="0"/>
                  </a:rPr>
                  <a:t>process</a:t>
                </a:r>
              </a:p>
            </p:txBody>
          </p:sp>
        </p:grpSp>
        <p:sp>
          <p:nvSpPr>
            <p:cNvPr id="765965" name="AutoShape 13"/>
            <p:cNvSpPr>
              <a:spLocks noChangeArrowheads="1"/>
            </p:cNvSpPr>
            <p:nvPr/>
          </p:nvSpPr>
          <p:spPr bwMode="auto">
            <a:xfrm>
              <a:off x="1435" y="2798"/>
              <a:ext cx="534" cy="181"/>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808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765966" name="Rectangle 14"/>
            <p:cNvSpPr>
              <a:spLocks noChangeArrowheads="1"/>
            </p:cNvSpPr>
            <p:nvPr/>
          </p:nvSpPr>
          <p:spPr bwMode="auto">
            <a:xfrm>
              <a:off x="3213" y="2585"/>
              <a:ext cx="627" cy="529"/>
            </a:xfrm>
            <a:prstGeom prst="rect">
              <a:avLst/>
            </a:prstGeom>
            <a:gradFill rotWithShape="0">
              <a:gsLst>
                <a:gs pos="0">
                  <a:srgbClr val="FFFFCC"/>
                </a:gs>
                <a:gs pos="100000">
                  <a:schemeClr val="accent2"/>
                </a:gs>
              </a:gsLst>
              <a:path path="shape">
                <a:fillToRect l="50000" t="50000" r="50000" b="50000"/>
              </a:path>
            </a:gradFill>
            <a:ln>
              <a:noFill/>
            </a:ln>
            <a:effectLst>
              <a:outerShdw dist="107763" dir="2700000" algn="ctr" rotWithShape="0">
                <a:srgbClr val="808080"/>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hangingPunct="0"/>
              <a:r>
                <a:rPr lang="nl-NL" sz="1400">
                  <a:latin typeface="Tahoma" pitchFamily="34" charset="0"/>
                </a:rPr>
                <a:t>new</a:t>
              </a:r>
            </a:p>
            <a:p>
              <a:pPr algn="ctr" eaLnBrk="0" hangingPunct="0"/>
              <a:r>
                <a:rPr lang="nl-NL" sz="1400">
                  <a:latin typeface="Tahoma" pitchFamily="34" charset="0"/>
                </a:rPr>
                <a:t>situation</a:t>
              </a:r>
            </a:p>
          </p:txBody>
        </p:sp>
        <p:sp>
          <p:nvSpPr>
            <p:cNvPr id="765967" name="AutoShape 15"/>
            <p:cNvSpPr>
              <a:spLocks noChangeArrowheads="1"/>
            </p:cNvSpPr>
            <p:nvPr/>
          </p:nvSpPr>
          <p:spPr bwMode="auto">
            <a:xfrm>
              <a:off x="2698" y="2820"/>
              <a:ext cx="534" cy="181"/>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808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cxnSp>
          <p:nvCxnSpPr>
            <p:cNvPr id="765968" name="AutoShape 16"/>
            <p:cNvCxnSpPr>
              <a:cxnSpLocks noChangeShapeType="1"/>
              <a:stCxn id="765961" idx="0"/>
              <a:endCxn id="765960" idx="1"/>
            </p:cNvCxnSpPr>
            <p:nvPr/>
          </p:nvCxnSpPr>
          <p:spPr bwMode="auto">
            <a:xfrm rot="16200000">
              <a:off x="1191" y="1826"/>
              <a:ext cx="658" cy="862"/>
            </a:xfrm>
            <a:prstGeom prst="bentConnector2">
              <a:avLst/>
            </a:prstGeom>
            <a:noFill/>
            <a:ln w="76200">
              <a:solidFill>
                <a:srgbClr val="808080"/>
              </a:solidFill>
              <a:prstDash val="sysDot"/>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5969" name="AutoShape 17"/>
            <p:cNvCxnSpPr>
              <a:cxnSpLocks noChangeShapeType="1"/>
              <a:stCxn id="765960" idx="3"/>
              <a:endCxn id="765966" idx="0"/>
            </p:cNvCxnSpPr>
            <p:nvPr/>
          </p:nvCxnSpPr>
          <p:spPr bwMode="auto">
            <a:xfrm>
              <a:off x="2674" y="1928"/>
              <a:ext cx="853" cy="657"/>
            </a:xfrm>
            <a:prstGeom prst="bentConnector2">
              <a:avLst/>
            </a:prstGeom>
            <a:noFill/>
            <a:ln w="76200">
              <a:solidFill>
                <a:srgbClr val="808080"/>
              </a:solidFill>
              <a:prstDash val="sysDot"/>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5970" name="Rectangle 18"/>
            <p:cNvSpPr>
              <a:spLocks noChangeArrowheads="1"/>
            </p:cNvSpPr>
            <p:nvPr/>
          </p:nvSpPr>
          <p:spPr bwMode="auto">
            <a:xfrm>
              <a:off x="2000" y="723"/>
              <a:ext cx="625" cy="533"/>
            </a:xfrm>
            <a:prstGeom prst="rect">
              <a:avLst/>
            </a:prstGeom>
            <a:gradFill rotWithShape="0">
              <a:gsLst>
                <a:gs pos="0">
                  <a:srgbClr val="FFFFCC"/>
                </a:gs>
                <a:gs pos="100000">
                  <a:schemeClr val="accent2"/>
                </a:gs>
              </a:gsLst>
              <a:path path="shape">
                <a:fillToRect l="50000" t="50000" r="50000" b="50000"/>
              </a:path>
            </a:gradFill>
            <a:ln>
              <a:noFill/>
            </a:ln>
            <a:effectLst>
              <a:outerShdw dist="107763" dir="2700000" algn="ctr" rotWithShape="0">
                <a:srgbClr val="808080"/>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nl-NL"/>
            </a:p>
          </p:txBody>
        </p:sp>
        <p:sp>
          <p:nvSpPr>
            <p:cNvPr id="765971" name="Text Box 19"/>
            <p:cNvSpPr txBox="1">
              <a:spLocks noChangeArrowheads="1"/>
            </p:cNvSpPr>
            <p:nvPr/>
          </p:nvSpPr>
          <p:spPr bwMode="auto">
            <a:xfrm>
              <a:off x="1947" y="877"/>
              <a:ext cx="698" cy="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nl-NL" sz="1400">
                  <a:latin typeface="Tahoma" pitchFamily="34" charset="0"/>
                </a:rPr>
                <a:t>ideal</a:t>
              </a:r>
            </a:p>
            <a:p>
              <a:pPr algn="ctr" eaLnBrk="0" hangingPunct="0"/>
              <a:r>
                <a:rPr lang="nl-NL" sz="1400">
                  <a:latin typeface="Tahoma" pitchFamily="34" charset="0"/>
                </a:rPr>
                <a:t>situation</a:t>
              </a:r>
              <a:endParaRPr lang="nl-NL" sz="1600">
                <a:latin typeface="Tahoma" pitchFamily="34" charset="0"/>
              </a:endParaRPr>
            </a:p>
          </p:txBody>
        </p:sp>
        <p:cxnSp>
          <p:nvCxnSpPr>
            <p:cNvPr id="765972" name="AutoShape 20"/>
            <p:cNvCxnSpPr>
              <a:cxnSpLocks noChangeShapeType="1"/>
              <a:stCxn id="765959" idx="0"/>
              <a:endCxn id="765970" idx="2"/>
            </p:cNvCxnSpPr>
            <p:nvPr/>
          </p:nvCxnSpPr>
          <p:spPr bwMode="auto">
            <a:xfrm flipH="1" flipV="1">
              <a:off x="2313" y="1256"/>
              <a:ext cx="1" cy="371"/>
            </a:xfrm>
            <a:prstGeom prst="straightConnector1">
              <a:avLst/>
            </a:prstGeom>
            <a:noFill/>
            <a:ln w="38100">
              <a:solidFill>
                <a:srgbClr val="808080"/>
              </a:solidFill>
              <a:prstDash val="sysDot"/>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765979" name="Line 27"/>
          <p:cNvSpPr>
            <a:spLocks noChangeShapeType="1"/>
          </p:cNvSpPr>
          <p:nvPr/>
        </p:nvSpPr>
        <p:spPr bwMode="auto">
          <a:xfrm flipV="1">
            <a:off x="2666999" y="1039889"/>
            <a:ext cx="2751171" cy="1169911"/>
          </a:xfrm>
          <a:prstGeom prst="line">
            <a:avLst/>
          </a:prstGeom>
          <a:noFill/>
          <a:ln w="25400">
            <a:solidFill>
              <a:schemeClr val="tx1"/>
            </a:solidFill>
            <a:miter lim="800000"/>
            <a:headEnd type="none" w="sm" len="sm"/>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nl-NL"/>
          </a:p>
        </p:txBody>
      </p:sp>
      <p:grpSp>
        <p:nvGrpSpPr>
          <p:cNvPr id="765980" name="Group 28"/>
          <p:cNvGrpSpPr>
            <a:grpSpLocks/>
          </p:cNvGrpSpPr>
          <p:nvPr/>
        </p:nvGrpSpPr>
        <p:grpSpPr bwMode="auto">
          <a:xfrm>
            <a:off x="4510608" y="572690"/>
            <a:ext cx="3733800" cy="4008438"/>
            <a:chOff x="775" y="723"/>
            <a:chExt cx="3065" cy="2960"/>
          </a:xfrm>
        </p:grpSpPr>
        <p:sp>
          <p:nvSpPr>
            <p:cNvPr id="765981" name="Line 29"/>
            <p:cNvSpPr>
              <a:spLocks noChangeShapeType="1"/>
            </p:cNvSpPr>
            <p:nvPr/>
          </p:nvSpPr>
          <p:spPr bwMode="auto">
            <a:xfrm flipH="1">
              <a:off x="2302" y="2251"/>
              <a:ext cx="2" cy="11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765982" name="Text Box 30"/>
            <p:cNvSpPr txBox="1">
              <a:spLocks noChangeArrowheads="1"/>
            </p:cNvSpPr>
            <p:nvPr/>
          </p:nvSpPr>
          <p:spPr bwMode="auto">
            <a:xfrm>
              <a:off x="1129" y="3392"/>
              <a:ext cx="772" cy="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nl-NL">
                  <a:solidFill>
                    <a:schemeClr val="tx2"/>
                  </a:solidFill>
                  <a:latin typeface="Tahoma" pitchFamily="34" charset="0"/>
                </a:rPr>
                <a:t>present</a:t>
              </a:r>
            </a:p>
          </p:txBody>
        </p:sp>
        <p:sp>
          <p:nvSpPr>
            <p:cNvPr id="765983" name="Text Box 31"/>
            <p:cNvSpPr txBox="1">
              <a:spLocks noChangeArrowheads="1"/>
            </p:cNvSpPr>
            <p:nvPr/>
          </p:nvSpPr>
          <p:spPr bwMode="auto">
            <a:xfrm>
              <a:off x="2829" y="3412"/>
              <a:ext cx="649" cy="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nl-NL">
                  <a:solidFill>
                    <a:schemeClr val="tx2"/>
                  </a:solidFill>
                  <a:latin typeface="Tahoma" pitchFamily="34" charset="0"/>
                </a:rPr>
                <a:t>future</a:t>
              </a:r>
            </a:p>
          </p:txBody>
        </p:sp>
        <p:sp>
          <p:nvSpPr>
            <p:cNvPr id="765984" name="Rectangle 32"/>
            <p:cNvSpPr>
              <a:spLocks noChangeArrowheads="1"/>
            </p:cNvSpPr>
            <p:nvPr/>
          </p:nvSpPr>
          <p:spPr bwMode="auto">
            <a:xfrm>
              <a:off x="2001" y="1627"/>
              <a:ext cx="625" cy="533"/>
            </a:xfrm>
            <a:prstGeom prst="rect">
              <a:avLst/>
            </a:prstGeom>
            <a:gradFill rotWithShape="0">
              <a:gsLst>
                <a:gs pos="0">
                  <a:srgbClr val="FFFFCC"/>
                </a:gs>
                <a:gs pos="100000">
                  <a:schemeClr val="accent2"/>
                </a:gs>
              </a:gsLst>
              <a:path path="shape">
                <a:fillToRect l="50000" t="50000" r="50000" b="50000"/>
              </a:path>
            </a:gradFill>
            <a:ln>
              <a:noFill/>
            </a:ln>
            <a:effectLst>
              <a:outerShdw dist="107763" dir="2700000" algn="ctr" rotWithShape="0">
                <a:srgbClr val="808080"/>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nl-NL"/>
            </a:p>
          </p:txBody>
        </p:sp>
        <p:sp>
          <p:nvSpPr>
            <p:cNvPr id="765985" name="Text Box 33"/>
            <p:cNvSpPr txBox="1">
              <a:spLocks noChangeArrowheads="1"/>
            </p:cNvSpPr>
            <p:nvPr/>
          </p:nvSpPr>
          <p:spPr bwMode="auto">
            <a:xfrm>
              <a:off x="1928" y="1764"/>
              <a:ext cx="699" cy="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nl-NL" sz="1400">
                  <a:latin typeface="Tahoma" pitchFamily="34" charset="0"/>
                </a:rPr>
                <a:t>desired</a:t>
              </a:r>
            </a:p>
            <a:p>
              <a:pPr algn="ctr"/>
              <a:r>
                <a:rPr lang="nl-NL" sz="1400">
                  <a:latin typeface="Tahoma" pitchFamily="34" charset="0"/>
                </a:rPr>
                <a:t>situation</a:t>
              </a:r>
            </a:p>
          </p:txBody>
        </p:sp>
        <p:sp>
          <p:nvSpPr>
            <p:cNvPr id="765986" name="Rectangle 34"/>
            <p:cNvSpPr>
              <a:spLocks noChangeArrowheads="1"/>
            </p:cNvSpPr>
            <p:nvPr/>
          </p:nvSpPr>
          <p:spPr bwMode="auto">
            <a:xfrm>
              <a:off x="775" y="2586"/>
              <a:ext cx="627" cy="529"/>
            </a:xfrm>
            <a:prstGeom prst="rect">
              <a:avLst/>
            </a:prstGeom>
            <a:gradFill rotWithShape="0">
              <a:gsLst>
                <a:gs pos="0">
                  <a:srgbClr val="FFFFCC"/>
                </a:gs>
                <a:gs pos="100000">
                  <a:schemeClr val="accent2"/>
                </a:gs>
              </a:gsLst>
              <a:path path="shape">
                <a:fillToRect l="50000" t="50000" r="50000" b="50000"/>
              </a:path>
            </a:gradFill>
            <a:ln>
              <a:noFill/>
            </a:ln>
            <a:effectLst>
              <a:outerShdw dist="107763" dir="2700000" algn="ctr" rotWithShape="0">
                <a:srgbClr val="808080"/>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nl-NL" sz="1400">
                  <a:latin typeface="Tahoma" pitchFamily="34" charset="0"/>
                </a:rPr>
                <a:t>present</a:t>
              </a:r>
            </a:p>
            <a:p>
              <a:pPr algn="ctr"/>
              <a:r>
                <a:rPr lang="nl-NL" sz="1400">
                  <a:latin typeface="Tahoma" pitchFamily="34" charset="0"/>
                </a:rPr>
                <a:t>situation</a:t>
              </a:r>
            </a:p>
          </p:txBody>
        </p:sp>
        <p:grpSp>
          <p:nvGrpSpPr>
            <p:cNvPr id="765987" name="Group 35"/>
            <p:cNvGrpSpPr>
              <a:grpSpLocks/>
            </p:cNvGrpSpPr>
            <p:nvPr/>
          </p:nvGrpSpPr>
          <p:grpSpPr bwMode="auto">
            <a:xfrm>
              <a:off x="1970" y="2498"/>
              <a:ext cx="786" cy="608"/>
              <a:chOff x="-403" y="1995"/>
              <a:chExt cx="1125" cy="913"/>
            </a:xfrm>
          </p:grpSpPr>
          <p:sp>
            <p:nvSpPr>
              <p:cNvPr id="765988" name="AutoShape 36"/>
              <p:cNvSpPr>
                <a:spLocks noChangeArrowheads="1"/>
              </p:cNvSpPr>
              <p:nvPr/>
            </p:nvSpPr>
            <p:spPr bwMode="auto">
              <a:xfrm>
                <a:off x="-403" y="1995"/>
                <a:ext cx="913" cy="913"/>
              </a:xfrm>
              <a:prstGeom prst="octagon">
                <a:avLst>
                  <a:gd name="adj" fmla="val 29287"/>
                </a:avLst>
              </a:prstGeom>
              <a:gradFill rotWithShape="0">
                <a:gsLst>
                  <a:gs pos="0">
                    <a:srgbClr val="FFFF99"/>
                  </a:gs>
                  <a:gs pos="100000">
                    <a:schemeClr val="accent1"/>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765989" name="Text Box 37"/>
              <p:cNvSpPr txBox="1">
                <a:spLocks noChangeArrowheads="1"/>
              </p:cNvSpPr>
              <p:nvPr/>
            </p:nvSpPr>
            <p:spPr bwMode="auto">
              <a:xfrm>
                <a:off x="-352" y="2290"/>
                <a:ext cx="1074" cy="574"/>
              </a:xfrm>
              <a:prstGeom prst="rect">
                <a:avLst/>
              </a:prstGeom>
              <a:noFill/>
              <a:ln>
                <a:noFill/>
              </a:ln>
              <a:effectLst/>
              <a:extLst>
                <a:ext uri="{909E8E84-426E-40DD-AFC4-6F175D3DCCD1}">
                  <a14:hiddenFill xmlns:a14="http://schemas.microsoft.com/office/drawing/2010/main">
                    <a:gradFill rotWithShape="0">
                      <a:gsLst>
                        <a:gs pos="0">
                          <a:srgbClr val="B2B2B2"/>
                        </a:gs>
                        <a:gs pos="100000">
                          <a:schemeClr val="accent1"/>
                        </a:gs>
                      </a:gsLst>
                      <a:path path="shape">
                        <a:fillToRect l="50000" t="50000" r="50000" b="50000"/>
                      </a:path>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nl-NL" sz="1400">
                    <a:latin typeface="Tahoma" pitchFamily="34" charset="0"/>
                  </a:rPr>
                  <a:t>transition</a:t>
                </a:r>
              </a:p>
              <a:p>
                <a:pPr algn="ctr"/>
                <a:r>
                  <a:rPr lang="nl-NL" sz="1400">
                    <a:latin typeface="Tahoma" pitchFamily="34" charset="0"/>
                  </a:rPr>
                  <a:t>process</a:t>
                </a:r>
              </a:p>
            </p:txBody>
          </p:sp>
        </p:grpSp>
        <p:sp>
          <p:nvSpPr>
            <p:cNvPr id="765990" name="AutoShape 38"/>
            <p:cNvSpPr>
              <a:spLocks noChangeArrowheads="1"/>
            </p:cNvSpPr>
            <p:nvPr/>
          </p:nvSpPr>
          <p:spPr bwMode="auto">
            <a:xfrm>
              <a:off x="1435" y="2798"/>
              <a:ext cx="534" cy="181"/>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808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765991" name="Rectangle 39"/>
            <p:cNvSpPr>
              <a:spLocks noChangeArrowheads="1"/>
            </p:cNvSpPr>
            <p:nvPr/>
          </p:nvSpPr>
          <p:spPr bwMode="auto">
            <a:xfrm>
              <a:off x="3213" y="2585"/>
              <a:ext cx="627" cy="529"/>
            </a:xfrm>
            <a:prstGeom prst="rect">
              <a:avLst/>
            </a:prstGeom>
            <a:gradFill rotWithShape="0">
              <a:gsLst>
                <a:gs pos="0">
                  <a:srgbClr val="FFFFCC"/>
                </a:gs>
                <a:gs pos="100000">
                  <a:schemeClr val="accent2"/>
                </a:gs>
              </a:gsLst>
              <a:path path="shape">
                <a:fillToRect l="50000" t="50000" r="50000" b="50000"/>
              </a:path>
            </a:gradFill>
            <a:ln>
              <a:noFill/>
            </a:ln>
            <a:effectLst>
              <a:outerShdw dist="107763" dir="2700000" algn="ctr" rotWithShape="0">
                <a:srgbClr val="808080"/>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eaLnBrk="0" hangingPunct="0"/>
              <a:r>
                <a:rPr lang="nl-NL" sz="1400">
                  <a:latin typeface="Tahoma" pitchFamily="34" charset="0"/>
                </a:rPr>
                <a:t>new</a:t>
              </a:r>
            </a:p>
            <a:p>
              <a:pPr algn="ctr" eaLnBrk="0" hangingPunct="0"/>
              <a:r>
                <a:rPr lang="nl-NL" sz="1400">
                  <a:latin typeface="Tahoma" pitchFamily="34" charset="0"/>
                </a:rPr>
                <a:t>situation</a:t>
              </a:r>
            </a:p>
          </p:txBody>
        </p:sp>
        <p:sp>
          <p:nvSpPr>
            <p:cNvPr id="765992" name="AutoShape 40"/>
            <p:cNvSpPr>
              <a:spLocks noChangeArrowheads="1"/>
            </p:cNvSpPr>
            <p:nvPr/>
          </p:nvSpPr>
          <p:spPr bwMode="auto">
            <a:xfrm>
              <a:off x="2698" y="2820"/>
              <a:ext cx="534" cy="181"/>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808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cxnSp>
          <p:nvCxnSpPr>
            <p:cNvPr id="765993" name="AutoShape 41"/>
            <p:cNvCxnSpPr>
              <a:cxnSpLocks noChangeShapeType="1"/>
              <a:stCxn id="765986" idx="0"/>
              <a:endCxn id="765985" idx="1"/>
            </p:cNvCxnSpPr>
            <p:nvPr/>
          </p:nvCxnSpPr>
          <p:spPr bwMode="auto">
            <a:xfrm rot="16200000">
              <a:off x="1191" y="1826"/>
              <a:ext cx="658" cy="862"/>
            </a:xfrm>
            <a:prstGeom prst="bentConnector2">
              <a:avLst/>
            </a:prstGeom>
            <a:noFill/>
            <a:ln w="76200">
              <a:solidFill>
                <a:srgbClr val="808080"/>
              </a:solidFill>
              <a:prstDash val="sysDot"/>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5994" name="AutoShape 42"/>
            <p:cNvCxnSpPr>
              <a:cxnSpLocks noChangeShapeType="1"/>
              <a:stCxn id="765985" idx="3"/>
              <a:endCxn id="765991" idx="0"/>
            </p:cNvCxnSpPr>
            <p:nvPr/>
          </p:nvCxnSpPr>
          <p:spPr bwMode="auto">
            <a:xfrm>
              <a:off x="2674" y="1928"/>
              <a:ext cx="853" cy="657"/>
            </a:xfrm>
            <a:prstGeom prst="bentConnector2">
              <a:avLst/>
            </a:prstGeom>
            <a:noFill/>
            <a:ln w="76200">
              <a:solidFill>
                <a:srgbClr val="808080"/>
              </a:solidFill>
              <a:prstDash val="sysDot"/>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5995" name="Rectangle 43"/>
            <p:cNvSpPr>
              <a:spLocks noChangeArrowheads="1"/>
            </p:cNvSpPr>
            <p:nvPr/>
          </p:nvSpPr>
          <p:spPr bwMode="auto">
            <a:xfrm>
              <a:off x="2000" y="723"/>
              <a:ext cx="625" cy="533"/>
            </a:xfrm>
            <a:prstGeom prst="rect">
              <a:avLst/>
            </a:prstGeom>
            <a:gradFill rotWithShape="0">
              <a:gsLst>
                <a:gs pos="0">
                  <a:srgbClr val="FFFFCC"/>
                </a:gs>
                <a:gs pos="100000">
                  <a:schemeClr val="accent2"/>
                </a:gs>
              </a:gsLst>
              <a:path path="shape">
                <a:fillToRect l="50000" t="50000" r="50000" b="50000"/>
              </a:path>
            </a:gradFill>
            <a:ln>
              <a:noFill/>
            </a:ln>
            <a:effectLst>
              <a:outerShdw dist="107763" dir="2700000" algn="ctr" rotWithShape="0">
                <a:srgbClr val="808080"/>
              </a:outer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nl-NL"/>
            </a:p>
          </p:txBody>
        </p:sp>
        <p:sp>
          <p:nvSpPr>
            <p:cNvPr id="765996" name="Text Box 44"/>
            <p:cNvSpPr txBox="1">
              <a:spLocks noChangeArrowheads="1"/>
            </p:cNvSpPr>
            <p:nvPr/>
          </p:nvSpPr>
          <p:spPr bwMode="auto">
            <a:xfrm>
              <a:off x="1988" y="877"/>
              <a:ext cx="699" cy="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nl-NL" sz="1400" dirty="0" err="1">
                  <a:latin typeface="Tahoma" pitchFamily="34" charset="0"/>
                </a:rPr>
                <a:t>ideal</a:t>
              </a:r>
              <a:endParaRPr lang="nl-NL" sz="1400" dirty="0">
                <a:latin typeface="Tahoma" pitchFamily="34" charset="0"/>
              </a:endParaRPr>
            </a:p>
            <a:p>
              <a:pPr algn="ctr"/>
              <a:r>
                <a:rPr lang="nl-NL" sz="1400" dirty="0" err="1">
                  <a:latin typeface="Tahoma" pitchFamily="34" charset="0"/>
                </a:rPr>
                <a:t>situation</a:t>
              </a:r>
              <a:endParaRPr lang="nl-NL" sz="1400" dirty="0">
                <a:latin typeface="Tahoma" pitchFamily="34" charset="0"/>
              </a:endParaRPr>
            </a:p>
          </p:txBody>
        </p:sp>
        <p:cxnSp>
          <p:nvCxnSpPr>
            <p:cNvPr id="765997" name="AutoShape 45"/>
            <p:cNvCxnSpPr>
              <a:cxnSpLocks noChangeShapeType="1"/>
              <a:stCxn id="765984" idx="0"/>
              <a:endCxn id="765995" idx="2"/>
            </p:cNvCxnSpPr>
            <p:nvPr/>
          </p:nvCxnSpPr>
          <p:spPr bwMode="auto">
            <a:xfrm flipH="1" flipV="1">
              <a:off x="2313" y="1256"/>
              <a:ext cx="1" cy="371"/>
            </a:xfrm>
            <a:prstGeom prst="straightConnector1">
              <a:avLst/>
            </a:prstGeom>
            <a:noFill/>
            <a:ln w="38100">
              <a:solidFill>
                <a:srgbClr val="808080"/>
              </a:solidFill>
              <a:prstDash val="sysDot"/>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13754016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lstStyle/>
          <a:p>
            <a:pPr eaLnBrk="1" hangingPunct="1"/>
            <a:r>
              <a:rPr lang="tr-TR" smtClean="0"/>
              <a:t>Getting started</a:t>
            </a:r>
          </a:p>
        </p:txBody>
      </p:sp>
      <p:sp>
        <p:nvSpPr>
          <p:cNvPr id="5126" name="Rectangle 3"/>
          <p:cNvSpPr>
            <a:spLocks noGrp="1" noChangeArrowheads="1"/>
          </p:cNvSpPr>
          <p:nvPr>
            <p:ph idx="1"/>
          </p:nvPr>
        </p:nvSpPr>
        <p:spPr>
          <a:xfrm>
            <a:off x="539750" y="1917700"/>
            <a:ext cx="7853363" cy="4022725"/>
          </a:xfrm>
        </p:spPr>
        <p:txBody>
          <a:bodyPr/>
          <a:lstStyle/>
          <a:p>
            <a:pPr eaLnBrk="1" hangingPunct="1"/>
            <a:endParaRPr lang="tr-TR" sz="1900" dirty="0" smtClean="0">
              <a:cs typeface="Times New Roman" pitchFamily="18" charset="0"/>
            </a:endParaRPr>
          </a:p>
          <a:p>
            <a:pPr eaLnBrk="1" hangingPunct="1"/>
            <a:r>
              <a:rPr lang="tr-TR" sz="1900" dirty="0" smtClean="0">
                <a:cs typeface="Times New Roman" pitchFamily="18" charset="0"/>
              </a:rPr>
              <a:t>Don’t reinvent the wheel:</a:t>
            </a:r>
          </a:p>
          <a:p>
            <a:pPr lvl="1" eaLnBrk="1" hangingPunct="1"/>
            <a:r>
              <a:rPr lang="en-US" sz="1700" dirty="0" smtClean="0">
                <a:cs typeface="Times New Roman" pitchFamily="18" charset="0"/>
              </a:rPr>
              <a:t>Identify the </a:t>
            </a:r>
            <a:r>
              <a:rPr lang="tr-TR" sz="1700" dirty="0" smtClean="0">
                <a:cs typeface="Times New Roman" pitchFamily="18" charset="0"/>
              </a:rPr>
              <a:t>IL model</a:t>
            </a:r>
            <a:r>
              <a:rPr lang="en-US" sz="1700" dirty="0" smtClean="0">
                <a:cs typeface="Times New Roman" pitchFamily="18" charset="0"/>
              </a:rPr>
              <a:t> that works best for</a:t>
            </a:r>
            <a:r>
              <a:rPr lang="tr-TR" sz="1700" dirty="0" smtClean="0">
                <a:cs typeface="Times New Roman" pitchFamily="18" charset="0"/>
              </a:rPr>
              <a:t> </a:t>
            </a:r>
            <a:r>
              <a:rPr lang="en-US" sz="1700" dirty="0" smtClean="0">
                <a:cs typeface="Times New Roman" pitchFamily="18" charset="0"/>
              </a:rPr>
              <a:t>your institution</a:t>
            </a:r>
            <a:endParaRPr lang="tr-TR" sz="1700" dirty="0" smtClean="0">
              <a:cs typeface="Times New Roman" pitchFamily="18" charset="0"/>
            </a:endParaRPr>
          </a:p>
          <a:p>
            <a:pPr lvl="1" eaLnBrk="1" hangingPunct="1"/>
            <a:r>
              <a:rPr lang="es-ES" sz="1700" dirty="0" smtClean="0">
                <a:cs typeface="Times New Roman" pitchFamily="18" charset="0"/>
              </a:rPr>
              <a:t>Adapt</a:t>
            </a:r>
            <a:r>
              <a:rPr lang="tr-TR" sz="1700" dirty="0" smtClean="0">
                <a:cs typeface="Times New Roman" pitchFamily="18" charset="0"/>
              </a:rPr>
              <a:t> </a:t>
            </a:r>
            <a:r>
              <a:rPr lang="nl-NL" sz="1700" dirty="0" err="1" smtClean="0">
                <a:cs typeface="Times New Roman" pitchFamily="18" charset="0"/>
              </a:rPr>
              <a:t>existing</a:t>
            </a:r>
            <a:r>
              <a:rPr lang="nl-NL" sz="1700" dirty="0" smtClean="0">
                <a:cs typeface="Times New Roman" pitchFamily="18" charset="0"/>
              </a:rPr>
              <a:t> </a:t>
            </a:r>
            <a:r>
              <a:rPr lang="es-ES" sz="1700" dirty="0" smtClean="0">
                <a:cs typeface="Times New Roman" pitchFamily="18" charset="0"/>
              </a:rPr>
              <a:t>information literacy standards and practices</a:t>
            </a:r>
            <a:endParaRPr lang="tr-TR" sz="1700" dirty="0" smtClean="0">
              <a:cs typeface="Times New Roman" pitchFamily="18" charset="0"/>
            </a:endParaRPr>
          </a:p>
          <a:p>
            <a:pPr eaLnBrk="1" hangingPunct="1"/>
            <a:r>
              <a:rPr lang="tr-TR" sz="1900" dirty="0" smtClean="0">
                <a:cs typeface="Times New Roman" pitchFamily="18" charset="0"/>
              </a:rPr>
              <a:t>D</a:t>
            </a:r>
            <a:r>
              <a:rPr lang="en-US" sz="1900" dirty="0" err="1" smtClean="0">
                <a:cs typeface="Times New Roman" pitchFamily="18" charset="0"/>
              </a:rPr>
              <a:t>esign</a:t>
            </a:r>
            <a:r>
              <a:rPr lang="en-US" sz="1900" dirty="0" smtClean="0">
                <a:cs typeface="Times New Roman" pitchFamily="18" charset="0"/>
              </a:rPr>
              <a:t> a program based on </a:t>
            </a:r>
            <a:r>
              <a:rPr lang="tr-TR" sz="1900" dirty="0" smtClean="0">
                <a:cs typeface="Times New Roman" pitchFamily="18" charset="0"/>
              </a:rPr>
              <a:t>the</a:t>
            </a:r>
            <a:r>
              <a:rPr lang="en-US" sz="1900" dirty="0" smtClean="0">
                <a:cs typeface="Times New Roman" pitchFamily="18" charset="0"/>
              </a:rPr>
              <a:t> </a:t>
            </a:r>
            <a:r>
              <a:rPr lang="tr-TR" sz="1900" dirty="0" smtClean="0">
                <a:cs typeface="Times New Roman" pitchFamily="18" charset="0"/>
              </a:rPr>
              <a:t>standards and </a:t>
            </a:r>
            <a:r>
              <a:rPr lang="en-US" sz="1900" dirty="0" smtClean="0">
                <a:cs typeface="Times New Roman" pitchFamily="18" charset="0"/>
              </a:rPr>
              <a:t>experiences</a:t>
            </a:r>
            <a:endParaRPr lang="tr-TR" sz="1900" dirty="0" smtClean="0">
              <a:cs typeface="Times New Roman" pitchFamily="18" charset="0"/>
            </a:endParaRPr>
          </a:p>
          <a:p>
            <a:pPr eaLnBrk="1" hangingPunct="1"/>
            <a:r>
              <a:rPr lang="en-US" sz="1900" dirty="0" smtClean="0">
                <a:cs typeface="Times New Roman" pitchFamily="18" charset="0"/>
              </a:rPr>
              <a:t>Work on a strategic plan</a:t>
            </a:r>
            <a:endParaRPr lang="tr-TR" sz="1900" dirty="0" smtClean="0">
              <a:cs typeface="Times New Roman" pitchFamily="18" charset="0"/>
            </a:endParaRPr>
          </a:p>
          <a:p>
            <a:pPr eaLnBrk="1" hangingPunct="1"/>
            <a:r>
              <a:rPr lang="tr-TR" sz="1900" dirty="0" smtClean="0"/>
              <a:t>Identify and focus on library responsibilities toward IL and develop library instruction programs accordingly</a:t>
            </a:r>
          </a:p>
          <a:p>
            <a:pPr eaLnBrk="1" hangingPunct="1"/>
            <a:r>
              <a:rPr lang="tr-TR" sz="1900" dirty="0" smtClean="0"/>
              <a:t>Ensure to teach the research process and its concepts, and do more than introducing electronic tools and technology</a:t>
            </a:r>
          </a:p>
          <a:p>
            <a:pPr eaLnBrk="1" hangingPunct="1"/>
            <a:r>
              <a:rPr lang="en-US" sz="1900" dirty="0" smtClean="0"/>
              <a:t>Be prepared for challenges</a:t>
            </a:r>
            <a:r>
              <a:rPr lang="tr-TR" sz="1900" dirty="0" smtClean="0"/>
              <a:t> &amp; be aware of planning pitfalls</a:t>
            </a:r>
            <a:endParaRPr lang="tr-TR" sz="1900" dirty="0" smtClean="0">
              <a:cs typeface="Times New Roman" pitchFamily="18" charset="0"/>
            </a:endParaRPr>
          </a:p>
          <a:p>
            <a:pPr eaLnBrk="1" hangingPunct="1"/>
            <a:endParaRPr lang="tr-TR" sz="1900" dirty="0" smtClean="0"/>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FC580907-50A1-4311-9D7A-A9E96B2193AC}" type="slidenum">
              <a:rPr lang="nl-NL"/>
              <a:pPr>
                <a:defRPr/>
              </a:pPr>
              <a:t>14</a:t>
            </a:fld>
            <a:endParaRPr lang="nl-NL"/>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p:txBody>
          <a:bodyPr/>
          <a:lstStyle/>
          <a:p>
            <a:pPr eaLnBrk="1" hangingPunct="1"/>
            <a:r>
              <a:rPr lang="en-US" smtClean="0"/>
              <a:t>Key planning issues</a:t>
            </a:r>
          </a:p>
        </p:txBody>
      </p:sp>
      <p:sp>
        <p:nvSpPr>
          <p:cNvPr id="7174" name="Rectangle 3"/>
          <p:cNvSpPr>
            <a:spLocks noGrp="1" noChangeArrowheads="1"/>
          </p:cNvSpPr>
          <p:nvPr>
            <p:ph idx="1"/>
          </p:nvPr>
        </p:nvSpPr>
        <p:spPr/>
        <p:txBody>
          <a:bodyPr/>
          <a:lstStyle/>
          <a:p>
            <a:pPr eaLnBrk="1" hangingPunct="1">
              <a:lnSpc>
                <a:spcPct val="90000"/>
              </a:lnSpc>
            </a:pPr>
            <a:endParaRPr lang="tr-TR" sz="1900" smtClean="0"/>
          </a:p>
          <a:p>
            <a:pPr eaLnBrk="1" hangingPunct="1">
              <a:lnSpc>
                <a:spcPct val="90000"/>
              </a:lnSpc>
            </a:pPr>
            <a:endParaRPr lang="tr-TR" sz="1900" smtClean="0"/>
          </a:p>
          <a:p>
            <a:pPr eaLnBrk="1" hangingPunct="1">
              <a:lnSpc>
                <a:spcPct val="90000"/>
              </a:lnSpc>
            </a:pPr>
            <a:r>
              <a:rPr lang="tr-TR" sz="1900" smtClean="0"/>
              <a:t>Plan your Information literacy program in concert with overall strategic library planning</a:t>
            </a:r>
          </a:p>
          <a:p>
            <a:pPr eaLnBrk="1" hangingPunct="1">
              <a:lnSpc>
                <a:spcPct val="90000"/>
              </a:lnSpc>
            </a:pPr>
            <a:r>
              <a:rPr lang="tr-TR" sz="1900" smtClean="0"/>
              <a:t>Make sure that your plan is tied to library and institutional development plans </a:t>
            </a:r>
          </a:p>
          <a:p>
            <a:pPr eaLnBrk="1" hangingPunct="1">
              <a:lnSpc>
                <a:spcPct val="90000"/>
              </a:lnSpc>
            </a:pPr>
            <a:r>
              <a:rPr lang="en-US" sz="1900" smtClean="0"/>
              <a:t>Review past performance</a:t>
            </a:r>
            <a:r>
              <a:rPr lang="tr-TR" sz="1900" smtClean="0"/>
              <a:t> and try to </a:t>
            </a:r>
            <a:r>
              <a:rPr lang="en-US" sz="1900" smtClean="0"/>
              <a:t>understand reasons for past failures</a:t>
            </a:r>
          </a:p>
          <a:p>
            <a:pPr eaLnBrk="1" hangingPunct="1">
              <a:lnSpc>
                <a:spcPct val="90000"/>
              </a:lnSpc>
            </a:pPr>
            <a:r>
              <a:rPr lang="en-US" sz="1900" smtClean="0"/>
              <a:t>Identify opportunities</a:t>
            </a:r>
          </a:p>
          <a:p>
            <a:pPr eaLnBrk="1" hangingPunct="1">
              <a:lnSpc>
                <a:spcPct val="90000"/>
              </a:lnSpc>
            </a:pPr>
            <a:r>
              <a:rPr lang="en-US" sz="1900" smtClean="0"/>
              <a:t>Determine learner</a:t>
            </a:r>
            <a:r>
              <a:rPr lang="tr-TR" sz="1900" smtClean="0"/>
              <a:t>s’ needs and</a:t>
            </a:r>
            <a:r>
              <a:rPr lang="en-US" sz="1900" smtClean="0"/>
              <a:t> preferences</a:t>
            </a:r>
          </a:p>
          <a:p>
            <a:pPr eaLnBrk="1" hangingPunct="1">
              <a:lnSpc>
                <a:spcPct val="90000"/>
              </a:lnSpc>
            </a:pPr>
            <a:r>
              <a:rPr lang="en-US" sz="1900" smtClean="0"/>
              <a:t>Understand the impact of IL training on existing operations and staff function</a:t>
            </a:r>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79737469-9645-42F2-B26D-938EFF887A58}" type="slidenum">
              <a:rPr lang="nl-NL"/>
              <a:pPr>
                <a:defRPr/>
              </a:pPr>
              <a:t>15</a:t>
            </a:fld>
            <a:endParaRPr lang="nl-NL"/>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pPr eaLnBrk="1" hangingPunct="1"/>
            <a:r>
              <a:rPr lang="en-US" smtClean="0"/>
              <a:t>Potential </a:t>
            </a:r>
            <a:r>
              <a:rPr lang="tr-TR" smtClean="0"/>
              <a:t>challenges &amp; </a:t>
            </a:r>
            <a:br>
              <a:rPr lang="tr-TR" smtClean="0"/>
            </a:br>
            <a:r>
              <a:rPr lang="en-US" smtClean="0"/>
              <a:t>planning pitfalls</a:t>
            </a:r>
          </a:p>
        </p:txBody>
      </p:sp>
      <p:sp>
        <p:nvSpPr>
          <p:cNvPr id="8198" name="Rectangle 3"/>
          <p:cNvSpPr>
            <a:spLocks noGrp="1" noChangeArrowheads="1"/>
          </p:cNvSpPr>
          <p:nvPr>
            <p:ph idx="1"/>
          </p:nvPr>
        </p:nvSpPr>
        <p:spPr>
          <a:xfrm>
            <a:off x="539750" y="1826096"/>
            <a:ext cx="8604250" cy="4267200"/>
          </a:xfrm>
        </p:spPr>
        <p:txBody>
          <a:bodyPr/>
          <a:lstStyle/>
          <a:p>
            <a:pPr eaLnBrk="1" hangingPunct="1">
              <a:lnSpc>
                <a:spcPct val="90000"/>
              </a:lnSpc>
            </a:pPr>
            <a:r>
              <a:rPr lang="tr-TR" sz="2100" dirty="0" smtClean="0">
                <a:cs typeface="Times New Roman" pitchFamily="18" charset="0"/>
              </a:rPr>
              <a:t>O</a:t>
            </a:r>
            <a:r>
              <a:rPr lang="en-US" sz="2100" dirty="0" err="1" smtClean="0">
                <a:cs typeface="Times New Roman" pitchFamily="18" charset="0"/>
              </a:rPr>
              <a:t>bstacles</a:t>
            </a:r>
            <a:r>
              <a:rPr lang="en-US" sz="2100" dirty="0" smtClean="0">
                <a:cs typeface="Times New Roman" pitchFamily="18" charset="0"/>
              </a:rPr>
              <a:t> such as limited facilities</a:t>
            </a:r>
            <a:r>
              <a:rPr lang="tr-TR" sz="2100" dirty="0" smtClean="0">
                <a:cs typeface="Times New Roman" pitchFamily="18" charset="0"/>
              </a:rPr>
              <a:t>, financial and</a:t>
            </a:r>
            <a:r>
              <a:rPr lang="en-US" sz="2100" dirty="0" smtClean="0">
                <a:cs typeface="Times New Roman" pitchFamily="18" charset="0"/>
              </a:rPr>
              <a:t> human resources</a:t>
            </a:r>
            <a:endParaRPr lang="tr-TR" sz="2100" dirty="0" smtClean="0">
              <a:cs typeface="Times New Roman" pitchFamily="18" charset="0"/>
            </a:endParaRPr>
          </a:p>
          <a:p>
            <a:pPr eaLnBrk="1" hangingPunct="1">
              <a:lnSpc>
                <a:spcPct val="90000"/>
              </a:lnSpc>
            </a:pPr>
            <a:r>
              <a:rPr lang="en-US" sz="2100" dirty="0" smtClean="0"/>
              <a:t>Inability to get management and/or </a:t>
            </a:r>
            <a:r>
              <a:rPr lang="tr-TR" sz="2100" dirty="0" smtClean="0"/>
              <a:t>faculty </a:t>
            </a:r>
            <a:r>
              <a:rPr lang="en-US" sz="2100" dirty="0" smtClean="0"/>
              <a:t>involved</a:t>
            </a:r>
            <a:endParaRPr lang="tr-TR" sz="2100" dirty="0" smtClean="0"/>
          </a:p>
          <a:p>
            <a:pPr eaLnBrk="1" hangingPunct="1">
              <a:lnSpc>
                <a:spcPct val="90000"/>
              </a:lnSpc>
            </a:pPr>
            <a:r>
              <a:rPr lang="en-US" sz="2100" dirty="0" smtClean="0"/>
              <a:t>Lack of clear objectives</a:t>
            </a:r>
            <a:endParaRPr lang="tr-TR" sz="2100" dirty="0" smtClean="0"/>
          </a:p>
          <a:p>
            <a:pPr eaLnBrk="1" hangingPunct="1">
              <a:lnSpc>
                <a:spcPct val="90000"/>
              </a:lnSpc>
            </a:pPr>
            <a:r>
              <a:rPr lang="tr-TR" sz="2100" dirty="0" smtClean="0"/>
              <a:t>A</a:t>
            </a:r>
            <a:r>
              <a:rPr lang="en-US" sz="2100" dirty="0" err="1" smtClean="0"/>
              <a:t>ssumptions</a:t>
            </a:r>
            <a:endParaRPr lang="tr-TR" sz="2100" dirty="0" smtClean="0">
              <a:cs typeface="Times New Roman" pitchFamily="18" charset="0"/>
            </a:endParaRPr>
          </a:p>
          <a:p>
            <a:pPr eaLnBrk="1" hangingPunct="1">
              <a:lnSpc>
                <a:spcPct val="90000"/>
              </a:lnSpc>
            </a:pPr>
            <a:r>
              <a:rPr lang="tr-TR" sz="2100" dirty="0" smtClean="0"/>
              <a:t>The status problems </a:t>
            </a:r>
          </a:p>
          <a:p>
            <a:pPr eaLnBrk="1" hangingPunct="1">
              <a:lnSpc>
                <a:spcPct val="90000"/>
              </a:lnSpc>
            </a:pPr>
            <a:r>
              <a:rPr lang="tr-TR" sz="2100" dirty="0" smtClean="0">
                <a:cs typeface="Times New Roman" pitchFamily="18" charset="0"/>
              </a:rPr>
              <a:t>Resistance towards change </a:t>
            </a:r>
          </a:p>
          <a:p>
            <a:pPr eaLnBrk="1" hangingPunct="1">
              <a:lnSpc>
                <a:spcPct val="90000"/>
              </a:lnSpc>
            </a:pPr>
            <a:r>
              <a:rPr lang="tr-TR" sz="2100" dirty="0" smtClean="0"/>
              <a:t>Obstacles in communication (different vocabularies)</a:t>
            </a:r>
          </a:p>
          <a:p>
            <a:pPr eaLnBrk="1" hangingPunct="1">
              <a:lnSpc>
                <a:spcPct val="90000"/>
              </a:lnSpc>
            </a:pPr>
            <a:r>
              <a:rPr lang="tr-TR" sz="2100" dirty="0" smtClean="0"/>
              <a:t>Student motivation (students don’t want to do anything extra)</a:t>
            </a:r>
          </a:p>
          <a:p>
            <a:pPr eaLnBrk="1" hangingPunct="1">
              <a:lnSpc>
                <a:spcPct val="90000"/>
              </a:lnSpc>
            </a:pPr>
            <a:r>
              <a:rPr lang="tr-TR" sz="2100" dirty="0" smtClean="0"/>
              <a:t>Perfectionism </a:t>
            </a:r>
          </a:p>
          <a:p>
            <a:pPr eaLnBrk="1" hangingPunct="1">
              <a:lnSpc>
                <a:spcPct val="90000"/>
              </a:lnSpc>
            </a:pPr>
            <a:endParaRPr lang="en-US" sz="2100" dirty="0" smtClean="0"/>
          </a:p>
          <a:p>
            <a:pPr eaLnBrk="1" hangingPunct="1">
              <a:lnSpc>
                <a:spcPct val="90000"/>
              </a:lnSpc>
            </a:pPr>
            <a:endParaRPr lang="en-US" sz="3400" dirty="0" smtClean="0"/>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A18D6FD5-D351-43C7-9BCB-73FB929E3213}" type="slidenum">
              <a:rPr lang="nl-NL"/>
              <a:pPr>
                <a:defRPr/>
              </a:pPr>
              <a:t>16</a:t>
            </a:fld>
            <a:endParaRPr lang="nl-NL"/>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p:txBody>
          <a:bodyPr/>
          <a:lstStyle/>
          <a:p>
            <a:pPr eaLnBrk="1" hangingPunct="1"/>
            <a:r>
              <a:rPr lang="nl-NL" dirty="0" smtClean="0"/>
              <a:t>Present </a:t>
            </a:r>
            <a:r>
              <a:rPr lang="nl-NL" dirty="0" err="1" smtClean="0"/>
              <a:t>situation</a:t>
            </a:r>
            <a:endParaRPr lang="nl-NL" dirty="0" smtClean="0"/>
          </a:p>
        </p:txBody>
      </p:sp>
      <p:sp>
        <p:nvSpPr>
          <p:cNvPr id="6150" name="Rectangle 3"/>
          <p:cNvSpPr>
            <a:spLocks noGrp="1" noChangeArrowheads="1"/>
          </p:cNvSpPr>
          <p:nvPr>
            <p:ph idx="1"/>
          </p:nvPr>
        </p:nvSpPr>
        <p:spPr/>
        <p:txBody>
          <a:bodyPr/>
          <a:lstStyle/>
          <a:p>
            <a:pPr eaLnBrk="1" hangingPunct="1"/>
            <a:r>
              <a:rPr lang="en-GB" dirty="0" smtClean="0"/>
              <a:t>Vision</a:t>
            </a:r>
            <a:r>
              <a:rPr lang="en-GB" dirty="0"/>
              <a:t>, Mission, Values </a:t>
            </a:r>
            <a:r>
              <a:rPr lang="en-GB" dirty="0" smtClean="0"/>
              <a:t>Statement?</a:t>
            </a:r>
          </a:p>
          <a:p>
            <a:pPr eaLnBrk="1" hangingPunct="1"/>
            <a:r>
              <a:rPr lang="en-GB" dirty="0" smtClean="0"/>
              <a:t>Staff</a:t>
            </a:r>
          </a:p>
          <a:p>
            <a:pPr eaLnBrk="1" hangingPunct="1"/>
            <a:r>
              <a:rPr lang="en-GB" dirty="0" smtClean="0"/>
              <a:t>Equipment</a:t>
            </a:r>
          </a:p>
          <a:p>
            <a:pPr eaLnBrk="1" hangingPunct="1"/>
            <a:r>
              <a:rPr lang="en-GB" dirty="0" smtClean="0"/>
              <a:t>Facilities</a:t>
            </a:r>
          </a:p>
          <a:p>
            <a:pPr eaLnBrk="1" hangingPunct="1"/>
            <a:r>
              <a:rPr lang="en-GB" dirty="0" smtClean="0"/>
              <a:t>Instruction</a:t>
            </a:r>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095F24A7-25AA-4C12-ABBF-7D5D3C05185F}" type="slidenum">
              <a:rPr lang="nl-NL"/>
              <a:pPr>
                <a:defRPr/>
              </a:pPr>
              <a:t>17</a:t>
            </a:fld>
            <a:endParaRPr lang="nl-NL"/>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a:r>
            <a:br>
              <a:rPr lang="nl-NL" dirty="0" smtClean="0"/>
            </a:br>
            <a:r>
              <a:rPr lang="nl-NL" dirty="0" smtClean="0"/>
              <a:t>IFLA/UNESCO:</a:t>
            </a:r>
            <a:endParaRPr lang="nl-NL" dirty="0"/>
          </a:p>
        </p:txBody>
      </p:sp>
      <p:sp>
        <p:nvSpPr>
          <p:cNvPr id="3" name="Tijdelijke aanduiding voor inhoud 2"/>
          <p:cNvSpPr>
            <a:spLocks noGrp="1"/>
          </p:cNvSpPr>
          <p:nvPr>
            <p:ph idx="1"/>
          </p:nvPr>
        </p:nvSpPr>
        <p:spPr/>
        <p:txBody>
          <a:bodyPr/>
          <a:lstStyle/>
          <a:p>
            <a:pPr marL="0" indent="0">
              <a:buNone/>
            </a:pPr>
            <a:r>
              <a:rPr lang="nl-NL" dirty="0" smtClean="0"/>
              <a:t>SCHOOL LIBRAY GUIDELINES</a:t>
            </a:r>
            <a:endParaRPr lang="nl-NL" dirty="0" smtClean="0">
              <a:hlinkClick r:id="rId3"/>
            </a:endParaRPr>
          </a:p>
          <a:p>
            <a:endParaRPr lang="nl-NL" dirty="0" smtClean="0">
              <a:hlinkClick r:id="rId3"/>
            </a:endParaRPr>
          </a:p>
          <a:p>
            <a:endParaRPr lang="nl-NL" dirty="0" smtClean="0">
              <a:hlinkClick r:id="rId3"/>
            </a:endParaRPr>
          </a:p>
          <a:p>
            <a:pPr marL="0" indent="0">
              <a:buNone/>
            </a:pPr>
            <a:r>
              <a:rPr lang="nl-NL" dirty="0" smtClean="0">
                <a:hlinkClick r:id="rId3"/>
              </a:rPr>
              <a:t>http</a:t>
            </a:r>
            <a:r>
              <a:rPr lang="nl-NL" dirty="0">
                <a:hlinkClick r:id="rId3"/>
              </a:rPr>
              <a:t>://</a:t>
            </a:r>
            <a:r>
              <a:rPr lang="nl-NL" dirty="0" smtClean="0">
                <a:hlinkClick r:id="rId3"/>
              </a:rPr>
              <a:t>archive.ifla.org/VII/s11/pubs/sguide02.pdf</a:t>
            </a:r>
            <a:endParaRPr lang="nl-NL" dirty="0" smtClean="0"/>
          </a:p>
          <a:p>
            <a:endParaRPr lang="nl-NL" dirty="0"/>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842EB2F5-DAD9-49F3-9A92-89059F6E5D42}" type="slidenum">
              <a:rPr lang="nl-NL" smtClean="0"/>
              <a:pPr>
                <a:defRPr/>
              </a:pPr>
              <a:t>18</a:t>
            </a:fld>
            <a:endParaRPr lang="nl-NL"/>
          </a:p>
        </p:txBody>
      </p:sp>
    </p:spTree>
    <p:extLst>
      <p:ext uri="{BB962C8B-B14F-4D97-AF65-F5344CB8AC3E}">
        <p14:creationId xmlns:p14="http://schemas.microsoft.com/office/powerpoint/2010/main" val="15773297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74675" y="304800"/>
            <a:ext cx="8001000" cy="1900064"/>
          </a:xfrm>
        </p:spPr>
        <p:txBody>
          <a:bodyPr/>
          <a:lstStyle/>
          <a:p>
            <a:r>
              <a:rPr lang="nl-NL" b="1" dirty="0" smtClean="0"/>
              <a:t/>
            </a:r>
            <a:br>
              <a:rPr lang="nl-NL" b="1" dirty="0" smtClean="0"/>
            </a:br>
            <a:r>
              <a:rPr lang="nl-NL" dirty="0" smtClean="0"/>
              <a:t>IFLA 1.1</a:t>
            </a:r>
            <a:r>
              <a:rPr lang="nl-NL" dirty="0"/>
              <a:t>. Mission</a:t>
            </a:r>
            <a:r>
              <a:rPr lang="nl-NL" b="1" dirty="0"/>
              <a:t/>
            </a:r>
            <a:br>
              <a:rPr lang="nl-NL" b="1" dirty="0"/>
            </a:br>
            <a:endParaRPr lang="nl-NL" dirty="0"/>
          </a:p>
        </p:txBody>
      </p:sp>
      <p:sp>
        <p:nvSpPr>
          <p:cNvPr id="3" name="Tijdelijke aanduiding voor inhoud 2"/>
          <p:cNvSpPr>
            <a:spLocks noGrp="1"/>
          </p:cNvSpPr>
          <p:nvPr>
            <p:ph idx="1"/>
          </p:nvPr>
        </p:nvSpPr>
        <p:spPr/>
        <p:txBody>
          <a:bodyPr/>
          <a:lstStyle/>
          <a:p>
            <a:pPr marL="0" indent="0">
              <a:buNone/>
            </a:pPr>
            <a:r>
              <a:rPr lang="en-US" sz="2800" dirty="0" smtClean="0"/>
              <a:t>The </a:t>
            </a:r>
            <a:r>
              <a:rPr lang="en-US" sz="2800" dirty="0"/>
              <a:t>school library provides information and ideas that are fundamental to </a:t>
            </a:r>
            <a:r>
              <a:rPr lang="en-US" sz="2800" dirty="0" smtClean="0"/>
              <a:t>functioning successfully </a:t>
            </a:r>
            <a:r>
              <a:rPr lang="en-US" sz="2800" dirty="0"/>
              <a:t>in our increasingly information- and knowledge-based present day society. </a:t>
            </a:r>
            <a:r>
              <a:rPr lang="en-US" sz="2800" dirty="0" smtClean="0"/>
              <a:t>The school </a:t>
            </a:r>
            <a:r>
              <a:rPr lang="en-US" sz="2800" dirty="0"/>
              <a:t>library equips students with lifelong learning skills and develops their imagination</a:t>
            </a:r>
            <a:r>
              <a:rPr lang="en-US" sz="2800" dirty="0" smtClean="0"/>
              <a:t>, thereby </a:t>
            </a:r>
            <a:r>
              <a:rPr lang="en-US" sz="2800" dirty="0"/>
              <a:t>enabling them to live as responsible citizens.</a:t>
            </a:r>
            <a:endParaRPr lang="nl-NL" sz="2800" dirty="0"/>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842EB2F5-DAD9-49F3-9A92-89059F6E5D42}" type="slidenum">
              <a:rPr lang="nl-NL" smtClean="0"/>
              <a:pPr>
                <a:defRPr/>
              </a:pPr>
              <a:t>19</a:t>
            </a:fld>
            <a:endParaRPr lang="nl-NL"/>
          </a:p>
        </p:txBody>
      </p:sp>
    </p:spTree>
    <p:extLst>
      <p:ext uri="{BB962C8B-B14F-4D97-AF65-F5344CB8AC3E}">
        <p14:creationId xmlns:p14="http://schemas.microsoft.com/office/powerpoint/2010/main" val="2317956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79388" y="2130425"/>
            <a:ext cx="8507412" cy="2593975"/>
          </a:xfrm>
        </p:spPr>
        <p:txBody>
          <a:bodyPr/>
          <a:lstStyle/>
          <a:p>
            <a:pPr algn="r" eaLnBrk="1" hangingPunct="1"/>
            <a:r>
              <a:rPr lang="tr-TR" sz="2100" i="1" smtClean="0"/>
              <a:t>Our plans miscarry because they have no aim. </a:t>
            </a:r>
            <a:br>
              <a:rPr lang="tr-TR" sz="2100" i="1" smtClean="0"/>
            </a:br>
            <a:r>
              <a:rPr lang="tr-TR" sz="2100" i="1" smtClean="0"/>
              <a:t>When a man does not know what harbour he is making</a:t>
            </a:r>
            <a:r>
              <a:rPr lang="nl-NL" sz="2100" i="1" smtClean="0"/>
              <a:t> for,</a:t>
            </a:r>
            <a:r>
              <a:rPr lang="tr-TR" sz="2100" i="1" smtClean="0"/>
              <a:t>  </a:t>
            </a:r>
            <a:br>
              <a:rPr lang="tr-TR" sz="2100" i="1" smtClean="0"/>
            </a:br>
            <a:r>
              <a:rPr lang="tr-TR" sz="2100" i="1" smtClean="0"/>
              <a:t>no wind is the right wind</a:t>
            </a:r>
            <a:br>
              <a:rPr lang="tr-TR" sz="2100" i="1" smtClean="0"/>
            </a:br>
            <a:r>
              <a:rPr lang="tr-TR" sz="2100" i="1" smtClean="0"/>
              <a:t/>
            </a:r>
            <a:br>
              <a:rPr lang="tr-TR" sz="2100" i="1" smtClean="0"/>
            </a:br>
            <a:r>
              <a:rPr lang="tr-TR" sz="2100" i="1" smtClean="0"/>
              <a:t>Seneca</a:t>
            </a:r>
            <a:endParaRPr lang="en-US" sz="2100" i="1" smtClean="0"/>
          </a:p>
        </p:txBody>
      </p:sp>
      <p:sp>
        <p:nvSpPr>
          <p:cNvPr id="4099" name="Rectangle 3"/>
          <p:cNvSpPr>
            <a:spLocks noGrp="1" noChangeArrowheads="1"/>
          </p:cNvSpPr>
          <p:nvPr>
            <p:ph type="subTitle" idx="1"/>
          </p:nvPr>
        </p:nvSpPr>
        <p:spPr>
          <a:xfrm>
            <a:off x="1331913" y="3733800"/>
            <a:ext cx="7278687" cy="1981200"/>
          </a:xfrm>
        </p:spPr>
        <p:txBody>
          <a:bodyPr/>
          <a:lstStyle/>
          <a:p>
            <a:pPr algn="r" eaLnBrk="1" hangingPunct="1"/>
            <a:endParaRPr lang="tr-TR" sz="2800" smtClean="0"/>
          </a:p>
          <a:p>
            <a:pPr algn="r" eaLnBrk="1" hangingPunct="1"/>
            <a:endParaRPr lang="en-US" sz="2800" smtClean="0"/>
          </a:p>
          <a:p>
            <a:pPr eaLnBrk="1" hangingPunct="1"/>
            <a:endParaRPr lang="tr-TR" sz="28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IFLA 1.2 Policy</a:t>
            </a:r>
            <a:endParaRPr lang="nl-NL" dirty="0"/>
          </a:p>
        </p:txBody>
      </p:sp>
      <p:sp>
        <p:nvSpPr>
          <p:cNvPr id="3" name="Tijdelijke aanduiding voor inhoud 2"/>
          <p:cNvSpPr>
            <a:spLocks noGrp="1"/>
          </p:cNvSpPr>
          <p:nvPr>
            <p:ph idx="1"/>
          </p:nvPr>
        </p:nvSpPr>
        <p:spPr/>
        <p:txBody>
          <a:bodyPr/>
          <a:lstStyle/>
          <a:p>
            <a:pPr marL="0" indent="0">
              <a:buNone/>
            </a:pPr>
            <a:r>
              <a:rPr lang="en-US" dirty="0" smtClean="0"/>
              <a:t>The </a:t>
            </a:r>
            <a:r>
              <a:rPr lang="en-US" dirty="0"/>
              <a:t>school library should be managed within a clearly structured policy framework. </a:t>
            </a:r>
            <a:r>
              <a:rPr lang="en-US" dirty="0" smtClean="0"/>
              <a:t>The library </a:t>
            </a:r>
            <a:r>
              <a:rPr lang="en-US" dirty="0"/>
              <a:t>policy should be devised bearing in mind the overarching policies and needs of </a:t>
            </a:r>
            <a:r>
              <a:rPr lang="en-US" dirty="0" smtClean="0"/>
              <a:t>the school </a:t>
            </a:r>
            <a:r>
              <a:rPr lang="en-US" dirty="0"/>
              <a:t>and should reflect its ethos, aims and objectives as well as its reality.</a:t>
            </a:r>
            <a:endParaRPr lang="nl-NL" dirty="0"/>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842EB2F5-DAD9-49F3-9A92-89059F6E5D42}" type="slidenum">
              <a:rPr lang="nl-NL" smtClean="0"/>
              <a:pPr>
                <a:defRPr/>
              </a:pPr>
              <a:t>20</a:t>
            </a:fld>
            <a:endParaRPr lang="nl-NL"/>
          </a:p>
        </p:txBody>
      </p:sp>
    </p:spTree>
    <p:extLst>
      <p:ext uri="{BB962C8B-B14F-4D97-AF65-F5344CB8AC3E}">
        <p14:creationId xmlns:p14="http://schemas.microsoft.com/office/powerpoint/2010/main" val="28319382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64203" y="1268760"/>
            <a:ext cx="8001000" cy="1216025"/>
          </a:xfrm>
        </p:spPr>
        <p:txBody>
          <a:bodyPr/>
          <a:lstStyle/>
          <a:p>
            <a:r>
              <a:rPr lang="nl-NL" sz="3200" dirty="0">
                <a:hlinkClick r:id="rId3"/>
              </a:rPr>
              <a:t>http://</a:t>
            </a:r>
            <a:r>
              <a:rPr lang="nl-NL" sz="3200" dirty="0" smtClean="0">
                <a:hlinkClick r:id="rId3"/>
              </a:rPr>
              <a:t>www.lib.uchicago.edu/e/about/mvv.html</a:t>
            </a:r>
            <a:r>
              <a:rPr lang="nl-NL" dirty="0" smtClean="0"/>
              <a:t/>
            </a:r>
            <a:br>
              <a:rPr lang="nl-NL" dirty="0" smtClean="0"/>
            </a:br>
            <a:r>
              <a:rPr lang="nl-NL" dirty="0" smtClean="0"/>
              <a:t/>
            </a:r>
            <a:br>
              <a:rPr lang="nl-NL" dirty="0" smtClean="0"/>
            </a:br>
            <a:endParaRPr lang="nl-NL" dirty="0"/>
          </a:p>
        </p:txBody>
      </p:sp>
      <p:sp>
        <p:nvSpPr>
          <p:cNvPr id="3" name="Tijdelijke aanduiding voor inhoud 2"/>
          <p:cNvSpPr>
            <a:spLocks noGrp="1"/>
          </p:cNvSpPr>
          <p:nvPr>
            <p:ph idx="1"/>
          </p:nvPr>
        </p:nvSpPr>
        <p:spPr/>
        <p:txBody>
          <a:bodyPr/>
          <a:lstStyle/>
          <a:p>
            <a:endParaRPr lang="nl-NL" dirty="0"/>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842EB2F5-DAD9-49F3-9A92-89059F6E5D42}" type="slidenum">
              <a:rPr lang="nl-NL" smtClean="0"/>
              <a:pPr>
                <a:defRPr/>
              </a:pPr>
              <a:t>21</a:t>
            </a:fld>
            <a:endParaRPr lang="nl-NL"/>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107" y="1988840"/>
            <a:ext cx="9231620" cy="38564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64697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3200" dirty="0" smtClean="0"/>
              <a:t>Library Mission Statement</a:t>
            </a:r>
            <a:endParaRPr lang="nl-NL" sz="3200" dirty="0"/>
          </a:p>
        </p:txBody>
      </p:sp>
      <p:sp>
        <p:nvSpPr>
          <p:cNvPr id="3" name="Tijdelijke aanduiding voor inhoud 2"/>
          <p:cNvSpPr>
            <a:spLocks noGrp="1"/>
          </p:cNvSpPr>
          <p:nvPr>
            <p:ph idx="1"/>
          </p:nvPr>
        </p:nvSpPr>
        <p:spPr>
          <a:xfrm>
            <a:off x="611560" y="1772816"/>
            <a:ext cx="8532440" cy="4267200"/>
          </a:xfrm>
        </p:spPr>
        <p:txBody>
          <a:bodyPr/>
          <a:lstStyle/>
          <a:p>
            <a:pPr marL="0" indent="0">
              <a:buNone/>
            </a:pPr>
            <a:r>
              <a:rPr lang="en-US" sz="1600" i="1" dirty="0" err="1" smtClean="0"/>
              <a:t>Crescat</a:t>
            </a:r>
            <a:r>
              <a:rPr lang="en-US" sz="1600" i="1" dirty="0" smtClean="0"/>
              <a:t> </a:t>
            </a:r>
            <a:r>
              <a:rPr lang="en-US" sz="1600" i="1" dirty="0" err="1"/>
              <a:t>scientia</a:t>
            </a:r>
            <a:r>
              <a:rPr lang="en-US" sz="1600" i="1" dirty="0"/>
              <a:t>, vita </a:t>
            </a:r>
            <a:r>
              <a:rPr lang="en-US" sz="1600" i="1" dirty="0" err="1"/>
              <a:t>excolatur</a:t>
            </a:r>
            <a:r>
              <a:rPr lang="en-US" sz="1600" i="1" dirty="0"/>
              <a:t/>
            </a:r>
            <a:br>
              <a:rPr lang="en-US" sz="1600" i="1" dirty="0"/>
            </a:br>
            <a:r>
              <a:rPr lang="en-US" sz="1600" i="1" dirty="0"/>
              <a:t>Let knowledge grow from more to more; and so be human life enriched</a:t>
            </a:r>
            <a:endParaRPr lang="en-US" sz="1600" dirty="0"/>
          </a:p>
          <a:p>
            <a:r>
              <a:rPr lang="en-US" sz="2000" dirty="0"/>
              <a:t>The Library's mission is to provide comprehensive resources and services in support of the research, teaching, and learning needs of the University community. To fulfill this mission, the Library commits to:</a:t>
            </a:r>
          </a:p>
          <a:p>
            <a:pPr lvl="1"/>
            <a:r>
              <a:rPr lang="en-US" sz="1200" dirty="0"/>
              <a:t>Understand the research, teaching, and learning needs of its users;</a:t>
            </a:r>
          </a:p>
          <a:p>
            <a:pPr lvl="1"/>
            <a:r>
              <a:rPr lang="en-US" sz="1200" dirty="0"/>
              <a:t>Build collections and create tools to support research, teaching, and learning;</a:t>
            </a:r>
          </a:p>
          <a:p>
            <a:pPr lvl="1"/>
            <a:r>
              <a:rPr lang="en-US" sz="1200" dirty="0"/>
              <a:t>Provide access to and promote the discovery and use of local and external information resources;</a:t>
            </a:r>
          </a:p>
          <a:p>
            <a:pPr lvl="1"/>
            <a:r>
              <a:rPr lang="en-US" sz="1200" dirty="0"/>
              <a:t>Ensure the preservation and long-lasting availability of Library collections and resources;</a:t>
            </a:r>
          </a:p>
          <a:p>
            <a:pPr lvl="1"/>
            <a:r>
              <a:rPr lang="en-US" sz="1200" dirty="0"/>
              <a:t>Create hospitable physical and virtual environments for study, teaching, and research;</a:t>
            </a:r>
          </a:p>
          <a:p>
            <a:pPr lvl="1"/>
            <a:r>
              <a:rPr lang="en-US" sz="1200" dirty="0"/>
              <a:t>Collaborate with other members of the University to enrich the research and learning community;</a:t>
            </a:r>
          </a:p>
          <a:p>
            <a:pPr lvl="1"/>
            <a:r>
              <a:rPr lang="en-US" sz="1200" dirty="0"/>
              <a:t>Advance local, national, and international library and information initiatives;</a:t>
            </a:r>
          </a:p>
          <a:p>
            <a:pPr lvl="1"/>
            <a:r>
              <a:rPr lang="en-US" sz="1200" dirty="0"/>
              <a:t>Develop, encourage, and sustain expertise, skill, commitment and an innovative spirit in its staff.</a:t>
            </a:r>
          </a:p>
          <a:p>
            <a:endParaRPr lang="nl-NL" dirty="0"/>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842EB2F5-DAD9-49F3-9A92-89059F6E5D42}" type="slidenum">
              <a:rPr lang="nl-NL" smtClean="0"/>
              <a:pPr>
                <a:defRPr/>
              </a:pPr>
              <a:t>22</a:t>
            </a:fld>
            <a:endParaRPr lang="nl-NL"/>
          </a:p>
        </p:txBody>
      </p:sp>
    </p:spTree>
    <p:extLst>
      <p:ext uri="{BB962C8B-B14F-4D97-AF65-F5344CB8AC3E}">
        <p14:creationId xmlns:p14="http://schemas.microsoft.com/office/powerpoint/2010/main" val="42092138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2"/>
          <p:cNvSpPr>
            <a:spLocks noGrp="1" noChangeArrowheads="1"/>
          </p:cNvSpPr>
          <p:nvPr>
            <p:ph type="title"/>
          </p:nvPr>
        </p:nvSpPr>
        <p:spPr>
          <a:xfrm>
            <a:off x="574675" y="315913"/>
            <a:ext cx="6667500" cy="1004887"/>
          </a:xfrm>
        </p:spPr>
        <p:txBody>
          <a:bodyPr/>
          <a:lstStyle/>
          <a:p>
            <a:pPr eaLnBrk="1" hangingPunct="1"/>
            <a:r>
              <a:rPr lang="tr-TR" smtClean="0"/>
              <a:t>Internal &amp; external factors</a:t>
            </a:r>
          </a:p>
        </p:txBody>
      </p:sp>
      <p:sp>
        <p:nvSpPr>
          <p:cNvPr id="14342" name="Rectangle 3"/>
          <p:cNvSpPr>
            <a:spLocks noGrp="1" noChangeArrowheads="1"/>
          </p:cNvSpPr>
          <p:nvPr>
            <p:ph idx="1"/>
          </p:nvPr>
        </p:nvSpPr>
        <p:spPr>
          <a:xfrm>
            <a:off x="381000" y="1600200"/>
            <a:ext cx="8153400" cy="4419600"/>
          </a:xfrm>
        </p:spPr>
        <p:txBody>
          <a:bodyPr/>
          <a:lstStyle/>
          <a:p>
            <a:pPr eaLnBrk="1" hangingPunct="1"/>
            <a:endParaRPr lang="tr-TR" sz="1900" smtClean="0"/>
          </a:p>
          <a:p>
            <a:pPr eaLnBrk="1" hangingPunct="1"/>
            <a:r>
              <a:rPr lang="tr-TR" sz="2100" b="1" smtClean="0"/>
              <a:t>I</a:t>
            </a:r>
            <a:r>
              <a:rPr lang="en-US" sz="2100" b="1" smtClean="0"/>
              <a:t>nternal = Strengths </a:t>
            </a:r>
            <a:r>
              <a:rPr lang="tr-TR" sz="2100" b="1" smtClean="0"/>
              <a:t>and</a:t>
            </a:r>
            <a:r>
              <a:rPr lang="en-US" sz="2100" b="1" smtClean="0"/>
              <a:t> Weaknesses</a:t>
            </a:r>
            <a:endParaRPr lang="tr-TR" sz="2100" b="1" smtClean="0"/>
          </a:p>
          <a:p>
            <a:pPr lvl="1" eaLnBrk="1" hangingPunct="1"/>
            <a:r>
              <a:rPr lang="en-US" sz="2000" smtClean="0">
                <a:cs typeface="Times New Roman" pitchFamily="18" charset="0"/>
              </a:rPr>
              <a:t>Evaluate </a:t>
            </a:r>
            <a:r>
              <a:rPr lang="tr-TR" sz="2000" smtClean="0">
                <a:cs typeface="Times New Roman" pitchFamily="18" charset="0"/>
              </a:rPr>
              <a:t>the</a:t>
            </a:r>
            <a:r>
              <a:rPr lang="en-US" sz="2000" smtClean="0">
                <a:cs typeface="Times New Roman" pitchFamily="18" charset="0"/>
              </a:rPr>
              <a:t> weaknesses </a:t>
            </a:r>
            <a:r>
              <a:rPr lang="tr-TR" sz="2000" smtClean="0">
                <a:cs typeface="Times New Roman" pitchFamily="18" charset="0"/>
              </a:rPr>
              <a:t>and strenghts </a:t>
            </a:r>
            <a:r>
              <a:rPr lang="en-US" sz="2000" smtClean="0">
                <a:cs typeface="Times New Roman" pitchFamily="18" charset="0"/>
              </a:rPr>
              <a:t>in terms of human, economic and physical resources available in the library for the IL program</a:t>
            </a:r>
            <a:endParaRPr lang="tr-TR" sz="2000" smtClean="0">
              <a:cs typeface="Times New Roman" pitchFamily="18" charset="0"/>
            </a:endParaRPr>
          </a:p>
          <a:p>
            <a:pPr lvl="1" eaLnBrk="1" hangingPunct="1"/>
            <a:endParaRPr lang="en-US" sz="2000" smtClean="0"/>
          </a:p>
          <a:p>
            <a:pPr eaLnBrk="1" hangingPunct="1"/>
            <a:r>
              <a:rPr lang="en-US" sz="2100" b="1" smtClean="0"/>
              <a:t>External = Opportunities </a:t>
            </a:r>
            <a:r>
              <a:rPr lang="tr-TR" sz="2100" b="1" smtClean="0"/>
              <a:t>and</a:t>
            </a:r>
            <a:r>
              <a:rPr lang="en-US" sz="2100" b="1" smtClean="0"/>
              <a:t> Threats</a:t>
            </a:r>
          </a:p>
          <a:p>
            <a:pPr lvl="1" eaLnBrk="1" hangingPunct="1"/>
            <a:r>
              <a:rPr lang="tr-TR" sz="2000" smtClean="0"/>
              <a:t>Anticipate and address current and future opportunities and challenges</a:t>
            </a:r>
            <a:endParaRPr lang="tr-TR" sz="2000" smtClean="0">
              <a:solidFill>
                <a:schemeClr val="bg2"/>
              </a:solidFill>
            </a:endParaRPr>
          </a:p>
          <a:p>
            <a:pPr lvl="1" eaLnBrk="1" hangingPunct="1">
              <a:buFontTx/>
              <a:buChar char="-"/>
            </a:pPr>
            <a:endParaRPr lang="en-US" sz="2000" smtClean="0"/>
          </a:p>
          <a:p>
            <a:pPr eaLnBrk="1" hangingPunct="1">
              <a:buFontTx/>
              <a:buChar char="-"/>
            </a:pPr>
            <a:endParaRPr lang="en-US" smtClean="0"/>
          </a:p>
          <a:p>
            <a:pPr eaLnBrk="1" hangingPunct="1"/>
            <a:endParaRPr lang="en-US" smtClean="0"/>
          </a:p>
          <a:p>
            <a:pPr lvl="1" eaLnBrk="1" hangingPunct="1"/>
            <a:endParaRPr lang="tr-TR" sz="2000" smtClean="0">
              <a:solidFill>
                <a:schemeClr val="bg2"/>
              </a:solidFill>
            </a:endParaRPr>
          </a:p>
          <a:p>
            <a:pPr eaLnBrk="1" hangingPunct="1"/>
            <a:endParaRPr lang="tr-TR" sz="1900" smtClean="0">
              <a:solidFill>
                <a:schemeClr val="bg2"/>
              </a:solidFill>
              <a:cs typeface="Times New Roman" pitchFamily="18" charset="0"/>
            </a:endParaRPr>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3086569E-A9F8-4B9C-916F-E003BA2E0AA2}" type="slidenum">
              <a:rPr lang="nl-NL"/>
              <a:pPr>
                <a:defRPr/>
              </a:pPr>
              <a:t>23</a:t>
            </a:fld>
            <a:endParaRPr lang="nl-NL"/>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p:txBody>
          <a:bodyPr/>
          <a:lstStyle/>
          <a:p>
            <a:pPr eaLnBrk="1" hangingPunct="1"/>
            <a:r>
              <a:rPr lang="en-US" smtClean="0"/>
              <a:t>SWOT Analysis</a:t>
            </a:r>
          </a:p>
        </p:txBody>
      </p:sp>
      <p:graphicFrame>
        <p:nvGraphicFramePr>
          <p:cNvPr id="155651" name="Group 3"/>
          <p:cNvGraphicFramePr>
            <a:graphicFrameLocks noGrp="1"/>
          </p:cNvGraphicFramePr>
          <p:nvPr>
            <p:ph type="tbl" idx="1"/>
          </p:nvPr>
        </p:nvGraphicFramePr>
        <p:xfrm>
          <a:off x="1576388" y="2060575"/>
          <a:ext cx="5630862" cy="3808413"/>
        </p:xfrm>
        <a:graphic>
          <a:graphicData uri="http://schemas.openxmlformats.org/drawingml/2006/table">
            <a:tbl>
              <a:tblPr/>
              <a:tblGrid>
                <a:gridCol w="2816225"/>
                <a:gridCol w="2814637"/>
              </a:tblGrid>
              <a:tr h="1868488">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Strengths</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0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Weaknesses</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Char char="o"/>
                        <a:tabLst/>
                      </a:pPr>
                      <a:endParaRPr kumimoji="0" lang="en-US" sz="2000" b="0" i="0" u="none" strike="noStrike" cap="none" normalizeH="0" baseline="0" smtClean="0">
                        <a:ln>
                          <a:noFill/>
                        </a:ln>
                        <a:solidFill>
                          <a:schemeClr val="tx1"/>
                        </a:solidFill>
                        <a:effectLst/>
                        <a:latin typeface="Verdana" pitchFamily="34" charset="0"/>
                        <a:cs typeface="Arial" charset="0"/>
                      </a:endParaRP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0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39925">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Opportunities</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Char char="o"/>
                        <a:tabLst/>
                      </a:pPr>
                      <a:endParaRPr kumimoji="0" lang="en-US" sz="20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Threats</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0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 name="Tijdelijke aanduiding voor datum 3"/>
          <p:cNvSpPr>
            <a:spLocks noGrp="1"/>
          </p:cNvSpPr>
          <p:nvPr>
            <p:ph type="dt" sz="half" idx="10"/>
          </p:nvPr>
        </p:nvSpPr>
        <p:spPr/>
        <p:txBody>
          <a:bodyPr/>
          <a:lstStyle/>
          <a:p>
            <a:pPr>
              <a:defRPr/>
            </a:pPr>
            <a:r>
              <a:rPr lang="nl-NL" smtClean="0"/>
              <a:t>©akb</a:t>
            </a:r>
            <a:endParaRPr lang="nl-NL"/>
          </a:p>
        </p:txBody>
      </p:sp>
      <p:sp>
        <p:nvSpPr>
          <p:cNvPr id="1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16" name="Tijdelijke aanduiding voor dianummer 5"/>
          <p:cNvSpPr>
            <a:spLocks noGrp="1"/>
          </p:cNvSpPr>
          <p:nvPr>
            <p:ph type="sldNum" sz="quarter" idx="12"/>
          </p:nvPr>
        </p:nvSpPr>
        <p:spPr/>
        <p:txBody>
          <a:bodyPr/>
          <a:lstStyle/>
          <a:p>
            <a:pPr>
              <a:defRPr/>
            </a:pPr>
            <a:fld id="{CD74BDDE-AB76-49AB-A35D-18C28BB4843B}" type="slidenum">
              <a:rPr lang="nl-NL"/>
              <a:pPr>
                <a:defRPr/>
              </a:pPr>
              <a:t>24</a:t>
            </a:fld>
            <a:endParaRPr lang="nl-NL"/>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pPr eaLnBrk="1" hangingPunct="1"/>
            <a:r>
              <a:rPr lang="tr-TR" smtClean="0"/>
              <a:t>Resources </a:t>
            </a:r>
          </a:p>
        </p:txBody>
      </p:sp>
      <p:sp>
        <p:nvSpPr>
          <p:cNvPr id="17414" name="Rectangle 3"/>
          <p:cNvSpPr>
            <a:spLocks noGrp="1" noChangeArrowheads="1"/>
          </p:cNvSpPr>
          <p:nvPr>
            <p:ph idx="1"/>
          </p:nvPr>
        </p:nvSpPr>
        <p:spPr>
          <a:xfrm>
            <a:off x="539750" y="2060575"/>
            <a:ext cx="7853363" cy="3879850"/>
          </a:xfrm>
        </p:spPr>
        <p:txBody>
          <a:bodyPr/>
          <a:lstStyle/>
          <a:p>
            <a:pPr eaLnBrk="1" hangingPunct="1">
              <a:lnSpc>
                <a:spcPct val="80000"/>
              </a:lnSpc>
            </a:pPr>
            <a:r>
              <a:rPr lang="en-US" sz="2600" smtClean="0">
                <a:cs typeface="Times New Roman" pitchFamily="18" charset="0"/>
              </a:rPr>
              <a:t>Identify what is required to implement the program</a:t>
            </a:r>
            <a:r>
              <a:rPr lang="tr-TR" sz="2600" smtClean="0">
                <a:cs typeface="Times New Roman" pitchFamily="18" charset="0"/>
              </a:rPr>
              <a:t>;</a:t>
            </a:r>
          </a:p>
          <a:p>
            <a:pPr eaLnBrk="1" hangingPunct="1">
              <a:lnSpc>
                <a:spcPct val="80000"/>
              </a:lnSpc>
            </a:pPr>
            <a:r>
              <a:rPr lang="tr-TR" sz="2600" smtClean="0">
                <a:cs typeface="Times New Roman" pitchFamily="18" charset="0"/>
              </a:rPr>
              <a:t>Describe the human resources required for each action;</a:t>
            </a:r>
          </a:p>
          <a:p>
            <a:pPr eaLnBrk="1" hangingPunct="1">
              <a:lnSpc>
                <a:spcPct val="80000"/>
              </a:lnSpc>
            </a:pPr>
            <a:r>
              <a:rPr lang="tr-TR" sz="2600" smtClean="0">
                <a:cs typeface="Times New Roman" pitchFamily="18" charset="0"/>
              </a:rPr>
              <a:t>Describe the </a:t>
            </a:r>
            <a:r>
              <a:rPr lang="en-US" sz="2600" smtClean="0">
                <a:cs typeface="Times New Roman" pitchFamily="18" charset="0"/>
              </a:rPr>
              <a:t>physical requirements </a:t>
            </a:r>
            <a:r>
              <a:rPr lang="tr-TR" sz="2600" smtClean="0">
                <a:cs typeface="Times New Roman" pitchFamily="18" charset="0"/>
              </a:rPr>
              <a:t>for each action (e.g. </a:t>
            </a:r>
            <a:r>
              <a:rPr lang="en-US" sz="2600" smtClean="0">
                <a:cs typeface="Times New Roman" pitchFamily="18" charset="0"/>
              </a:rPr>
              <a:t>classroom, office space, furniture, equipment</a:t>
            </a:r>
            <a:r>
              <a:rPr lang="tr-TR" sz="2600" smtClean="0">
                <a:cs typeface="Times New Roman" pitchFamily="18" charset="0"/>
              </a:rPr>
              <a:t>, etc.);</a:t>
            </a:r>
          </a:p>
          <a:p>
            <a:pPr eaLnBrk="1" hangingPunct="1">
              <a:lnSpc>
                <a:spcPct val="80000"/>
              </a:lnSpc>
            </a:pPr>
            <a:r>
              <a:rPr lang="tr-TR" sz="2600" smtClean="0"/>
              <a:t>Address, with clear priorities, human, technological and financial resources, current and projected </a:t>
            </a:r>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25BA851E-163E-4C2F-AFD3-B8FCD977E1A1}" type="slidenum">
              <a:rPr lang="nl-NL"/>
              <a:pPr>
                <a:defRPr/>
              </a:pPr>
              <a:t>25</a:t>
            </a:fld>
            <a:endParaRPr lang="nl-NL"/>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457200" y="44624"/>
            <a:ext cx="8362950" cy="1527175"/>
          </a:xfrm>
        </p:spPr>
        <p:txBody>
          <a:bodyPr/>
          <a:lstStyle/>
          <a:p>
            <a:pPr eaLnBrk="1" hangingPunct="1"/>
            <a:r>
              <a:rPr lang="nl-NL" dirty="0" smtClean="0"/>
              <a:t>I</a:t>
            </a:r>
            <a:r>
              <a:rPr lang="tr-TR" dirty="0" smtClean="0"/>
              <a:t>ntegration into the curriculum</a:t>
            </a:r>
            <a:endParaRPr lang="tr-TR" sz="3000" dirty="0" smtClean="0">
              <a:solidFill>
                <a:srgbClr val="FF6600"/>
              </a:solidFill>
            </a:endParaRPr>
          </a:p>
        </p:txBody>
      </p:sp>
      <p:sp>
        <p:nvSpPr>
          <p:cNvPr id="23558" name="Rectangle 3"/>
          <p:cNvSpPr>
            <a:spLocks noGrp="1" noChangeArrowheads="1"/>
          </p:cNvSpPr>
          <p:nvPr>
            <p:ph idx="1"/>
          </p:nvPr>
        </p:nvSpPr>
        <p:spPr>
          <a:xfrm>
            <a:off x="381000" y="1447800"/>
            <a:ext cx="8223250" cy="4572000"/>
          </a:xfrm>
        </p:spPr>
        <p:txBody>
          <a:bodyPr/>
          <a:lstStyle/>
          <a:p>
            <a:pPr eaLnBrk="1" hangingPunct="1">
              <a:lnSpc>
                <a:spcPct val="90000"/>
              </a:lnSpc>
              <a:buFont typeface="Wingdings" pitchFamily="2" charset="2"/>
              <a:buNone/>
            </a:pPr>
            <a:r>
              <a:rPr lang="tr-TR" sz="2100" dirty="0" smtClean="0"/>
              <a:t> </a:t>
            </a:r>
          </a:p>
          <a:p>
            <a:pPr eaLnBrk="1" hangingPunct="1">
              <a:lnSpc>
                <a:spcPct val="90000"/>
              </a:lnSpc>
            </a:pPr>
            <a:r>
              <a:rPr lang="tr-TR" sz="2100" dirty="0" smtClean="0">
                <a:cs typeface="Times New Roman" pitchFamily="18" charset="0"/>
              </a:rPr>
              <a:t>E</a:t>
            </a:r>
            <a:r>
              <a:rPr lang="en-US" sz="2100" dirty="0" err="1" smtClean="0">
                <a:cs typeface="Times New Roman" pitchFamily="18" charset="0"/>
              </a:rPr>
              <a:t>nsure</a:t>
            </a:r>
            <a:r>
              <a:rPr lang="en-US" sz="2100" dirty="0" smtClean="0">
                <a:cs typeface="Times New Roman" pitchFamily="18" charset="0"/>
              </a:rPr>
              <a:t> </a:t>
            </a:r>
            <a:r>
              <a:rPr lang="tr-TR" sz="2100" dirty="0" smtClean="0">
                <a:cs typeface="Times New Roman" pitchFamily="18" charset="0"/>
              </a:rPr>
              <a:t>that IL</a:t>
            </a:r>
            <a:r>
              <a:rPr lang="en-US" sz="2100" dirty="0" smtClean="0">
                <a:cs typeface="Times New Roman" pitchFamily="18" charset="0"/>
              </a:rPr>
              <a:t> is incorporated into the curriculum</a:t>
            </a:r>
            <a:r>
              <a:rPr lang="tr-TR" sz="2100" dirty="0" smtClean="0">
                <a:cs typeface="Times New Roman" pitchFamily="18" charset="0"/>
              </a:rPr>
              <a:t>;</a:t>
            </a:r>
            <a:r>
              <a:rPr lang="tr-TR" sz="2100" dirty="0" smtClean="0"/>
              <a:t> </a:t>
            </a:r>
          </a:p>
          <a:p>
            <a:pPr eaLnBrk="1" hangingPunct="1">
              <a:lnSpc>
                <a:spcPct val="90000"/>
              </a:lnSpc>
            </a:pPr>
            <a:r>
              <a:rPr lang="tr-TR" sz="2100" dirty="0" smtClean="0"/>
              <a:t>Use institutional decision making mechanisms to ensure institution-wide integration into academic programs;</a:t>
            </a:r>
          </a:p>
          <a:p>
            <a:pPr eaLnBrk="1" hangingPunct="1">
              <a:lnSpc>
                <a:spcPct val="90000"/>
              </a:lnSpc>
            </a:pPr>
            <a:r>
              <a:rPr lang="tr-TR" sz="2100" dirty="0" smtClean="0"/>
              <a:t>Identify the scope (i.e., depth and complexity) of competencies to be acquired on a disciplinary level as well as at the course level;</a:t>
            </a:r>
          </a:p>
          <a:p>
            <a:pPr eaLnBrk="1" hangingPunct="1">
              <a:lnSpc>
                <a:spcPct val="90000"/>
              </a:lnSpc>
            </a:pPr>
            <a:r>
              <a:rPr lang="tr-TR" sz="2100" dirty="0" smtClean="0"/>
              <a:t>Sequence and integrate competencies throughout a student’s academic career, progressing in sophistication; </a:t>
            </a:r>
          </a:p>
          <a:p>
            <a:pPr eaLnBrk="1" hangingPunct="1">
              <a:lnSpc>
                <a:spcPct val="90000"/>
              </a:lnSpc>
            </a:pPr>
            <a:r>
              <a:rPr lang="tr-TR" sz="2100" dirty="0" smtClean="0"/>
              <a:t>Specify programs and courses charged with implementation;</a:t>
            </a:r>
          </a:p>
          <a:p>
            <a:pPr eaLnBrk="1" hangingPunct="1">
              <a:lnSpc>
                <a:spcPct val="90000"/>
              </a:lnSpc>
            </a:pPr>
            <a:r>
              <a:rPr lang="tr-TR" sz="2100" dirty="0" smtClean="0"/>
              <a:t>M</a:t>
            </a:r>
            <a:r>
              <a:rPr lang="en-US" sz="2100" dirty="0" err="1" smtClean="0"/>
              <a:t>erge</a:t>
            </a:r>
            <a:r>
              <a:rPr lang="en-US" sz="2100" dirty="0" smtClean="0"/>
              <a:t> the </a:t>
            </a:r>
            <a:r>
              <a:rPr lang="tr-TR" sz="2100" dirty="0" smtClean="0"/>
              <a:t>IL</a:t>
            </a:r>
            <a:r>
              <a:rPr lang="en-US" sz="2100" dirty="0" smtClean="0"/>
              <a:t> concepts with the </a:t>
            </a:r>
            <a:r>
              <a:rPr lang="tr-TR" sz="2100" dirty="0" smtClean="0"/>
              <a:t>course </a:t>
            </a:r>
            <a:r>
              <a:rPr lang="en-US" sz="2100" dirty="0" smtClean="0"/>
              <a:t>contents</a:t>
            </a:r>
            <a:endParaRPr lang="tr-TR" sz="2100" dirty="0" smtClean="0"/>
          </a:p>
          <a:p>
            <a:pPr eaLnBrk="1" hangingPunct="1">
              <a:lnSpc>
                <a:spcPct val="90000"/>
              </a:lnSpc>
            </a:pPr>
            <a:endParaRPr lang="tr-TR" sz="2100" dirty="0" smtClean="0"/>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0E265C79-7823-49AF-A531-CF7A0B80A906}" type="slidenum">
              <a:rPr lang="nl-NL"/>
              <a:pPr>
                <a:defRPr/>
              </a:pPr>
              <a:t>26</a:t>
            </a:fld>
            <a:endParaRPr lang="nl-NL"/>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p:txBody>
          <a:bodyPr/>
          <a:lstStyle/>
          <a:p>
            <a:pPr eaLnBrk="1" hangingPunct="1"/>
            <a:r>
              <a:rPr lang="tr-TR" sz="3400" b="1" dirty="0" smtClean="0"/>
              <a:t/>
            </a:r>
            <a:br>
              <a:rPr lang="tr-TR" sz="3400" b="1" dirty="0" smtClean="0"/>
            </a:br>
            <a:r>
              <a:rPr lang="tr-TR" dirty="0" smtClean="0"/>
              <a:t>Collaboration &amp; partnership</a:t>
            </a:r>
            <a:endParaRPr lang="tr-TR" sz="3000" dirty="0" smtClean="0">
              <a:solidFill>
                <a:srgbClr val="FF6600"/>
              </a:solidFill>
            </a:endParaRPr>
          </a:p>
        </p:txBody>
      </p:sp>
      <p:sp>
        <p:nvSpPr>
          <p:cNvPr id="24582" name="Rectangle 3"/>
          <p:cNvSpPr>
            <a:spLocks noGrp="1" noChangeArrowheads="1"/>
          </p:cNvSpPr>
          <p:nvPr>
            <p:ph idx="1"/>
          </p:nvPr>
        </p:nvSpPr>
        <p:spPr>
          <a:xfrm>
            <a:off x="539750" y="1773238"/>
            <a:ext cx="7853363" cy="4167187"/>
          </a:xfrm>
        </p:spPr>
        <p:txBody>
          <a:bodyPr/>
          <a:lstStyle/>
          <a:p>
            <a:pPr eaLnBrk="1" hangingPunct="1">
              <a:lnSpc>
                <a:spcPct val="80000"/>
              </a:lnSpc>
            </a:pPr>
            <a:endParaRPr lang="nl-NL" sz="2000" dirty="0" smtClean="0"/>
          </a:p>
          <a:p>
            <a:pPr eaLnBrk="1" hangingPunct="1">
              <a:lnSpc>
                <a:spcPct val="80000"/>
              </a:lnSpc>
            </a:pPr>
            <a:r>
              <a:rPr lang="tr-TR" sz="2400" dirty="0" smtClean="0"/>
              <a:t>Collaborate with faculty, librarians, other program staff and administrators;</a:t>
            </a:r>
          </a:p>
          <a:p>
            <a:pPr eaLnBrk="1" hangingPunct="1">
              <a:lnSpc>
                <a:spcPct val="80000"/>
              </a:lnSpc>
            </a:pPr>
            <a:r>
              <a:rPr lang="tr-TR" sz="2400" dirty="0" smtClean="0"/>
              <a:t>Establish formal and informal mechanisms for communication and ongoing dialogue across the institutional community;</a:t>
            </a:r>
          </a:p>
          <a:p>
            <a:pPr eaLnBrk="1" hangingPunct="1">
              <a:lnSpc>
                <a:spcPct val="80000"/>
              </a:lnSpc>
            </a:pPr>
            <a:r>
              <a:rPr lang="tr-TR" sz="2400" dirty="0" smtClean="0"/>
              <a:t>Collaborate at all stages (planning, implementation, assessment of student learning, and evaluation and refinement of the program);</a:t>
            </a:r>
          </a:p>
          <a:p>
            <a:pPr eaLnBrk="1" hangingPunct="1">
              <a:lnSpc>
                <a:spcPct val="80000"/>
              </a:lnSpc>
            </a:pPr>
            <a:endParaRPr lang="tr-TR" sz="1800" dirty="0" smtClean="0"/>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8585BA4F-D0B4-4D41-95FD-28A7B21A0B89}" type="slidenum">
              <a:rPr lang="nl-NL"/>
              <a:pPr>
                <a:defRPr/>
              </a:pPr>
              <a:t>27</a:t>
            </a:fld>
            <a:endParaRPr lang="nl-NL"/>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p:txBody>
          <a:bodyPr/>
          <a:lstStyle/>
          <a:p>
            <a:pPr eaLnBrk="1" hangingPunct="1"/>
            <a:r>
              <a:rPr lang="tr-TR" sz="3400" smtClean="0"/>
              <a:t/>
            </a:r>
            <a:br>
              <a:rPr lang="tr-TR" sz="3400" smtClean="0"/>
            </a:br>
            <a:r>
              <a:rPr lang="tr-TR" smtClean="0"/>
              <a:t>Identifying the partners</a:t>
            </a:r>
            <a:endParaRPr lang="tr-TR" sz="3100" smtClean="0">
              <a:solidFill>
                <a:schemeClr val="tx1"/>
              </a:solidFill>
            </a:endParaRPr>
          </a:p>
        </p:txBody>
      </p:sp>
      <p:sp>
        <p:nvSpPr>
          <p:cNvPr id="26630" name="Rectangle 3"/>
          <p:cNvSpPr>
            <a:spLocks noGrp="1" noChangeArrowheads="1"/>
          </p:cNvSpPr>
          <p:nvPr>
            <p:ph idx="1"/>
          </p:nvPr>
        </p:nvSpPr>
        <p:spPr>
          <a:xfrm>
            <a:off x="539750" y="2060575"/>
            <a:ext cx="7853363" cy="3879850"/>
          </a:xfrm>
        </p:spPr>
        <p:txBody>
          <a:bodyPr/>
          <a:lstStyle/>
          <a:p>
            <a:pPr eaLnBrk="1" hangingPunct="1">
              <a:lnSpc>
                <a:spcPct val="80000"/>
              </a:lnSpc>
              <a:buFont typeface="Wingdings" pitchFamily="2" charset="2"/>
              <a:buNone/>
            </a:pPr>
            <a:r>
              <a:rPr lang="tr-TR" sz="2100" dirty="0" smtClean="0"/>
              <a:t>Determine the partners on the target</a:t>
            </a:r>
          </a:p>
          <a:p>
            <a:pPr eaLnBrk="1" hangingPunct="1">
              <a:lnSpc>
                <a:spcPct val="80000"/>
              </a:lnSpc>
              <a:buFont typeface="Wingdings" pitchFamily="2" charset="2"/>
              <a:buNone/>
            </a:pPr>
            <a:endParaRPr lang="tr-TR" sz="2100" dirty="0" smtClean="0"/>
          </a:p>
          <a:p>
            <a:pPr lvl="1" eaLnBrk="1" hangingPunct="1">
              <a:lnSpc>
                <a:spcPct val="80000"/>
              </a:lnSpc>
            </a:pPr>
            <a:r>
              <a:rPr lang="nl-NL" sz="2400" dirty="0" smtClean="0"/>
              <a:t>School Board / </a:t>
            </a:r>
            <a:r>
              <a:rPr lang="tr-TR" sz="2400" dirty="0" smtClean="0"/>
              <a:t>Academic senate</a:t>
            </a:r>
          </a:p>
          <a:p>
            <a:pPr lvl="1" eaLnBrk="1" hangingPunct="1">
              <a:lnSpc>
                <a:spcPct val="80000"/>
              </a:lnSpc>
            </a:pPr>
            <a:r>
              <a:rPr lang="tr-TR" sz="2400" dirty="0" smtClean="0"/>
              <a:t>Faculty engaged with center on teaching and learning</a:t>
            </a:r>
          </a:p>
          <a:p>
            <a:pPr lvl="1" eaLnBrk="1" hangingPunct="1">
              <a:lnSpc>
                <a:spcPct val="80000"/>
              </a:lnSpc>
            </a:pPr>
            <a:r>
              <a:rPr lang="tr-TR" sz="2400" dirty="0" smtClean="0"/>
              <a:t>Part-time faculty members</a:t>
            </a:r>
          </a:p>
          <a:p>
            <a:pPr lvl="1" eaLnBrk="1" hangingPunct="1">
              <a:lnSpc>
                <a:spcPct val="80000"/>
              </a:lnSpc>
            </a:pPr>
            <a:r>
              <a:rPr lang="tr-TR" sz="2400" dirty="0" smtClean="0"/>
              <a:t>Academic administrators</a:t>
            </a:r>
          </a:p>
          <a:p>
            <a:pPr lvl="1" eaLnBrk="1" hangingPunct="1">
              <a:lnSpc>
                <a:spcPct val="80000"/>
              </a:lnSpc>
            </a:pPr>
            <a:r>
              <a:rPr lang="tr-TR" sz="2400" dirty="0" smtClean="0"/>
              <a:t>Department chairs</a:t>
            </a:r>
          </a:p>
          <a:p>
            <a:pPr lvl="1" eaLnBrk="1" hangingPunct="1">
              <a:lnSpc>
                <a:spcPct val="80000"/>
              </a:lnSpc>
            </a:pPr>
            <a:r>
              <a:rPr lang="tr-TR" sz="2400" dirty="0" smtClean="0"/>
              <a:t>Individual </a:t>
            </a:r>
            <a:r>
              <a:rPr lang="nl-NL" sz="2400" dirty="0" err="1" smtClean="0"/>
              <a:t>teachers</a:t>
            </a:r>
            <a:r>
              <a:rPr lang="nl-NL" sz="2400" dirty="0" smtClean="0"/>
              <a:t>/</a:t>
            </a:r>
            <a:r>
              <a:rPr lang="tr-TR" sz="2400" dirty="0" smtClean="0"/>
              <a:t>professors who may be doing work that would benefit from an IL program</a:t>
            </a:r>
          </a:p>
          <a:p>
            <a:pPr eaLnBrk="1" hangingPunct="1">
              <a:lnSpc>
                <a:spcPct val="80000"/>
              </a:lnSpc>
              <a:buFont typeface="Wingdings" pitchFamily="2" charset="2"/>
              <a:buNone/>
            </a:pPr>
            <a:endParaRPr lang="tr-TR" sz="2100" dirty="0" smtClean="0"/>
          </a:p>
          <a:p>
            <a:pPr eaLnBrk="1" hangingPunct="1">
              <a:lnSpc>
                <a:spcPct val="80000"/>
              </a:lnSpc>
            </a:pPr>
            <a:endParaRPr lang="tr-TR" sz="2500" dirty="0" smtClean="0"/>
          </a:p>
          <a:p>
            <a:pPr eaLnBrk="1" hangingPunct="1">
              <a:lnSpc>
                <a:spcPct val="80000"/>
              </a:lnSpc>
              <a:buFont typeface="Wingdings" pitchFamily="2" charset="2"/>
              <a:buNone/>
            </a:pPr>
            <a:endParaRPr lang="tr-TR" sz="2500" dirty="0" smtClean="0"/>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538C6CA3-CA0B-4A0C-9834-0985B0045818}" type="slidenum">
              <a:rPr lang="nl-NL"/>
              <a:pPr>
                <a:defRPr/>
              </a:pPr>
              <a:t>28</a:t>
            </a:fld>
            <a:endParaRPr lang="nl-NL"/>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p:txBody>
          <a:bodyPr/>
          <a:lstStyle/>
          <a:p>
            <a:pPr eaLnBrk="1" hangingPunct="1"/>
            <a:r>
              <a:rPr lang="tr-TR" smtClean="0"/>
              <a:t>Modes of instruction</a:t>
            </a:r>
          </a:p>
        </p:txBody>
      </p:sp>
      <p:sp>
        <p:nvSpPr>
          <p:cNvPr id="36870" name="Rectangle 3"/>
          <p:cNvSpPr>
            <a:spLocks noGrp="1" noChangeArrowheads="1"/>
          </p:cNvSpPr>
          <p:nvPr>
            <p:ph idx="1"/>
          </p:nvPr>
        </p:nvSpPr>
        <p:spPr/>
        <p:txBody>
          <a:bodyPr/>
          <a:lstStyle/>
          <a:p>
            <a:pPr eaLnBrk="1" hangingPunct="1">
              <a:lnSpc>
                <a:spcPct val="90000"/>
              </a:lnSpc>
              <a:buFont typeface="Wingdings" pitchFamily="2" charset="2"/>
              <a:buNone/>
            </a:pPr>
            <a:r>
              <a:rPr lang="tr-TR" sz="2100" smtClean="0"/>
              <a:t>Instruction takes place in many ways, these may include, but are not limited to, providing:</a:t>
            </a:r>
          </a:p>
          <a:p>
            <a:pPr eaLnBrk="1" hangingPunct="1">
              <a:lnSpc>
                <a:spcPct val="90000"/>
              </a:lnSpc>
            </a:pPr>
            <a:r>
              <a:rPr lang="tr-TR" sz="2100" smtClean="0"/>
              <a:t>Course-integrated instruction </a:t>
            </a:r>
          </a:p>
          <a:p>
            <a:pPr eaLnBrk="1" hangingPunct="1">
              <a:lnSpc>
                <a:spcPct val="90000"/>
              </a:lnSpc>
            </a:pPr>
            <a:r>
              <a:rPr lang="tr-TR" sz="2100" smtClean="0"/>
              <a:t>Drop-in workshops </a:t>
            </a:r>
          </a:p>
          <a:p>
            <a:pPr eaLnBrk="1" hangingPunct="1">
              <a:lnSpc>
                <a:spcPct val="90000"/>
              </a:lnSpc>
            </a:pPr>
            <a:r>
              <a:rPr lang="tr-TR" sz="2100" smtClean="0"/>
              <a:t>Handouts and guides (print &amp; electronic)</a:t>
            </a:r>
          </a:p>
          <a:p>
            <a:pPr eaLnBrk="1" hangingPunct="1">
              <a:lnSpc>
                <a:spcPct val="90000"/>
              </a:lnSpc>
            </a:pPr>
            <a:r>
              <a:rPr lang="tr-TR" sz="2100" smtClean="0"/>
              <a:t>Web based instruction </a:t>
            </a:r>
          </a:p>
          <a:p>
            <a:pPr eaLnBrk="1" hangingPunct="1">
              <a:lnSpc>
                <a:spcPct val="90000"/>
              </a:lnSpc>
            </a:pPr>
            <a:r>
              <a:rPr lang="tr-TR" sz="2100" smtClean="0"/>
              <a:t>Stand alone courses </a:t>
            </a:r>
          </a:p>
          <a:p>
            <a:pPr lvl="1" eaLnBrk="1" hangingPunct="1">
              <a:lnSpc>
                <a:spcPct val="90000"/>
              </a:lnSpc>
            </a:pPr>
            <a:r>
              <a:rPr lang="tr-TR" sz="2000" smtClean="0"/>
              <a:t>Credit / non-credit</a:t>
            </a:r>
          </a:p>
          <a:p>
            <a:pPr lvl="1" eaLnBrk="1" hangingPunct="1">
              <a:lnSpc>
                <a:spcPct val="90000"/>
              </a:lnSpc>
            </a:pPr>
            <a:r>
              <a:rPr lang="tr-TR" sz="2000" smtClean="0"/>
              <a:t>Requested / elective</a:t>
            </a:r>
          </a:p>
          <a:p>
            <a:pPr eaLnBrk="1" hangingPunct="1">
              <a:lnSpc>
                <a:spcPct val="90000"/>
              </a:lnSpc>
            </a:pPr>
            <a:r>
              <a:rPr lang="tr-TR" sz="2100" smtClean="0"/>
              <a:t>Subject specific instruction </a:t>
            </a:r>
          </a:p>
          <a:p>
            <a:pPr eaLnBrk="1" hangingPunct="1">
              <a:lnSpc>
                <a:spcPct val="90000"/>
              </a:lnSpc>
            </a:pPr>
            <a:r>
              <a:rPr lang="tr-TR" sz="2100" smtClean="0"/>
              <a:t>Tours </a:t>
            </a:r>
          </a:p>
          <a:p>
            <a:pPr eaLnBrk="1" hangingPunct="1">
              <a:lnSpc>
                <a:spcPct val="90000"/>
              </a:lnSpc>
            </a:pPr>
            <a:r>
              <a:rPr lang="tr-TR" sz="2100" smtClean="0"/>
              <a:t>Video presentations</a:t>
            </a:r>
            <a:r>
              <a:rPr lang="tr-TR" sz="1900" smtClean="0"/>
              <a:t> </a:t>
            </a:r>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3A10E879-A2A3-4150-BD9E-363A13CA1686}" type="slidenum">
              <a:rPr lang="nl-NL"/>
              <a:pPr>
                <a:defRPr/>
              </a:pPr>
              <a:t>29</a:t>
            </a:fld>
            <a:endParaRPr lang="nl-NL"/>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r>
              <a:rPr lang="nl-NL" altLang="en-US" smtClean="0"/>
              <a:t>©akb</a:t>
            </a:r>
            <a:endParaRPr lang="nl-NL" altLang="en-US"/>
          </a:p>
        </p:txBody>
      </p:sp>
      <p:sp>
        <p:nvSpPr>
          <p:cNvPr id="5" name="Tijdelijke aanduiding voor voettekst 4"/>
          <p:cNvSpPr>
            <a:spLocks noGrp="1"/>
          </p:cNvSpPr>
          <p:nvPr>
            <p:ph type="ftr" sz="quarter" idx="11"/>
          </p:nvPr>
        </p:nvSpPr>
        <p:spPr/>
        <p:txBody>
          <a:bodyPr/>
          <a:lstStyle/>
          <a:p>
            <a:r>
              <a:rPr lang="nl-NL" altLang="en-US" dirty="0" smtClean="0"/>
              <a:t>CPBEB 2011</a:t>
            </a:r>
            <a:endParaRPr lang="nl-NL" altLang="en-US" dirty="0"/>
          </a:p>
        </p:txBody>
      </p:sp>
      <p:sp>
        <p:nvSpPr>
          <p:cNvPr id="6" name="Tijdelijke aanduiding voor dianummer 5"/>
          <p:cNvSpPr>
            <a:spLocks noGrp="1"/>
          </p:cNvSpPr>
          <p:nvPr>
            <p:ph type="sldNum" sz="quarter" idx="12"/>
          </p:nvPr>
        </p:nvSpPr>
        <p:spPr/>
        <p:txBody>
          <a:bodyPr/>
          <a:lstStyle/>
          <a:p>
            <a:fld id="{EDF5B21E-2ECF-41C1-B2CA-2C977D285016}" type="slidenum">
              <a:rPr lang="nl-NL" altLang="en-US"/>
              <a:pPr/>
              <a:t>3</a:t>
            </a:fld>
            <a:endParaRPr lang="nl-NL" altLang="en-US"/>
          </a:p>
        </p:txBody>
      </p:sp>
      <p:sp>
        <p:nvSpPr>
          <p:cNvPr id="590850" name="Rectangle 2"/>
          <p:cNvSpPr>
            <a:spLocks noGrp="1" noChangeArrowheads="1"/>
          </p:cNvSpPr>
          <p:nvPr>
            <p:ph type="title"/>
          </p:nvPr>
        </p:nvSpPr>
        <p:spPr>
          <a:xfrm>
            <a:off x="457200" y="811213"/>
            <a:ext cx="8229600" cy="606425"/>
          </a:xfrm>
        </p:spPr>
        <p:txBody>
          <a:bodyPr/>
          <a:lstStyle/>
          <a:p>
            <a:r>
              <a:rPr lang="en-GB" dirty="0" smtClean="0"/>
              <a:t>In our minds … we know</a:t>
            </a:r>
            <a:endParaRPr lang="en-GB" dirty="0"/>
          </a:p>
        </p:txBody>
      </p:sp>
      <p:sp>
        <p:nvSpPr>
          <p:cNvPr id="590851" name="Rectangle 3"/>
          <p:cNvSpPr>
            <a:spLocks noGrp="1" noChangeArrowheads="1"/>
          </p:cNvSpPr>
          <p:nvPr>
            <p:ph type="body" idx="1"/>
          </p:nvPr>
        </p:nvSpPr>
        <p:spPr>
          <a:xfrm>
            <a:off x="539750" y="1773238"/>
            <a:ext cx="8424738" cy="4267200"/>
          </a:xfrm>
        </p:spPr>
        <p:txBody>
          <a:bodyPr/>
          <a:lstStyle/>
          <a:p>
            <a:pPr marL="514350" indent="-514350">
              <a:buFont typeface="+mj-lt"/>
              <a:buAutoNum type="arabicPeriod"/>
            </a:pPr>
            <a:r>
              <a:rPr lang="en-GB" dirty="0" smtClean="0"/>
              <a:t>Present situation </a:t>
            </a:r>
            <a:r>
              <a:rPr lang="en-GB" dirty="0" smtClean="0">
                <a:sym typeface="Wingdings" pitchFamily="2" charset="2"/>
              </a:rPr>
              <a:t> A</a:t>
            </a:r>
            <a:endParaRPr lang="en-GB" dirty="0" smtClean="0"/>
          </a:p>
          <a:p>
            <a:pPr marL="514350" indent="-514350">
              <a:buFont typeface="+mj-lt"/>
              <a:buAutoNum type="arabicPeriod"/>
            </a:pPr>
            <a:r>
              <a:rPr lang="en-GB" dirty="0" smtClean="0"/>
              <a:t>Desired situation </a:t>
            </a:r>
            <a:r>
              <a:rPr lang="en-GB" dirty="0" smtClean="0">
                <a:sym typeface="Wingdings" pitchFamily="2" charset="2"/>
              </a:rPr>
              <a:t> B</a:t>
            </a:r>
            <a:endParaRPr lang="en-GB" dirty="0" smtClean="0"/>
          </a:p>
          <a:p>
            <a:pPr marL="514350" indent="-514350">
              <a:buFont typeface="+mj-lt"/>
              <a:buAutoNum type="arabicPeriod"/>
            </a:pPr>
            <a:r>
              <a:rPr lang="en-GB" dirty="0" smtClean="0"/>
              <a:t>Wonder how to come from </a:t>
            </a:r>
            <a:r>
              <a:rPr lang="en-GB" dirty="0"/>
              <a:t>A to </a:t>
            </a:r>
            <a:r>
              <a:rPr lang="en-GB" dirty="0" smtClean="0"/>
              <a:t>B</a:t>
            </a:r>
          </a:p>
          <a:p>
            <a:pPr marL="514350" indent="-514350">
              <a:buFont typeface="+mj-lt"/>
              <a:buAutoNum type="arabicPeriod"/>
            </a:pPr>
            <a:r>
              <a:rPr lang="en-GB" dirty="0" smtClean="0"/>
              <a:t>So we need a strategy for an IL policy</a:t>
            </a:r>
          </a:p>
          <a:p>
            <a:pPr marL="514350" indent="-514350">
              <a:buFont typeface="+mj-lt"/>
              <a:buAutoNum type="alphaUcPeriod"/>
            </a:pPr>
            <a:endParaRPr lang="en-GB" dirty="0"/>
          </a:p>
          <a:p>
            <a:endParaRPr lang="en-GB" dirty="0"/>
          </a:p>
        </p:txBody>
      </p:sp>
    </p:spTree>
    <p:extLst>
      <p:ext uri="{BB962C8B-B14F-4D97-AF65-F5344CB8AC3E}">
        <p14:creationId xmlns:p14="http://schemas.microsoft.com/office/powerpoint/2010/main" val="77160756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08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908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08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908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a:xfrm>
            <a:off x="381000" y="304800"/>
            <a:ext cx="6858000" cy="1143000"/>
          </a:xfrm>
        </p:spPr>
        <p:txBody>
          <a:bodyPr/>
          <a:lstStyle/>
          <a:p>
            <a:pPr eaLnBrk="1" hangingPunct="1"/>
            <a:r>
              <a:rPr lang="tr-TR" smtClean="0"/>
              <a:t>Identification of modes of instruction</a:t>
            </a:r>
            <a:endParaRPr lang="tr-TR" sz="2700" b="1" smtClean="0"/>
          </a:p>
        </p:txBody>
      </p:sp>
      <p:sp>
        <p:nvSpPr>
          <p:cNvPr id="37894" name="Rectangle 3"/>
          <p:cNvSpPr>
            <a:spLocks noGrp="1" noChangeArrowheads="1"/>
          </p:cNvSpPr>
          <p:nvPr>
            <p:ph idx="1"/>
          </p:nvPr>
        </p:nvSpPr>
        <p:spPr>
          <a:xfrm>
            <a:off x="304800" y="1600200"/>
            <a:ext cx="8382000" cy="4525963"/>
          </a:xfrm>
        </p:spPr>
        <p:txBody>
          <a:bodyPr/>
          <a:lstStyle/>
          <a:p>
            <a:pPr eaLnBrk="1" hangingPunct="1">
              <a:lnSpc>
                <a:spcPct val="80000"/>
              </a:lnSpc>
            </a:pPr>
            <a:endParaRPr lang="tr-TR" sz="1300" smtClean="0"/>
          </a:p>
          <a:p>
            <a:pPr eaLnBrk="1" hangingPunct="1">
              <a:lnSpc>
                <a:spcPct val="80000"/>
              </a:lnSpc>
            </a:pPr>
            <a:r>
              <a:rPr lang="tr-TR" sz="2100" smtClean="0"/>
              <a:t>The modes selected should be consistent with the content and goals of IL instruction </a:t>
            </a:r>
          </a:p>
          <a:p>
            <a:pPr eaLnBrk="1" hangingPunct="1">
              <a:lnSpc>
                <a:spcPct val="80000"/>
              </a:lnSpc>
            </a:pPr>
            <a:r>
              <a:rPr lang="tr-TR" sz="2100" smtClean="0"/>
              <a:t>Where appropriate, more than one mode of instruction should be used based on knowledge of the wide variety of learning styles of individuals and groups</a:t>
            </a:r>
          </a:p>
          <a:p>
            <a:pPr eaLnBrk="1" hangingPunct="1">
              <a:lnSpc>
                <a:spcPct val="80000"/>
              </a:lnSpc>
            </a:pPr>
            <a:r>
              <a:rPr lang="tr-TR" sz="2100" smtClean="0"/>
              <a:t>When possible, instruction should employ active learning strategies and techniques that require learners to develop critical thinking skills in concert with IL skills</a:t>
            </a:r>
          </a:p>
          <a:p>
            <a:pPr eaLnBrk="1" hangingPunct="1">
              <a:lnSpc>
                <a:spcPct val="80000"/>
              </a:lnSpc>
            </a:pPr>
            <a:endParaRPr lang="tr-TR" sz="2100" smtClean="0"/>
          </a:p>
          <a:p>
            <a:pPr eaLnBrk="1" hangingPunct="1">
              <a:lnSpc>
                <a:spcPct val="80000"/>
              </a:lnSpc>
              <a:buFont typeface="Wingdings" pitchFamily="2" charset="2"/>
              <a:buNone/>
            </a:pPr>
            <a:endParaRPr lang="tr-TR" sz="2100" smtClean="0"/>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E925F2BC-D18E-42DA-8464-F2381822A11F}" type="slidenum">
              <a:rPr lang="nl-NL"/>
              <a:pPr>
                <a:defRPr/>
              </a:pPr>
              <a:t>30</a:t>
            </a:fld>
            <a:endParaRPr lang="nl-NL"/>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1" name="Rectangle 2"/>
          <p:cNvSpPr>
            <a:spLocks noGrp="1" noChangeArrowheads="1"/>
          </p:cNvSpPr>
          <p:nvPr>
            <p:ph type="title"/>
          </p:nvPr>
        </p:nvSpPr>
        <p:spPr/>
        <p:txBody>
          <a:bodyPr/>
          <a:lstStyle/>
          <a:p>
            <a:pPr eaLnBrk="1" hangingPunct="1"/>
            <a:r>
              <a:rPr lang="nl-NL" smtClean="0"/>
              <a:t>Team</a:t>
            </a:r>
          </a:p>
        </p:txBody>
      </p:sp>
      <p:sp>
        <p:nvSpPr>
          <p:cNvPr id="39942" name="Rectangle 3"/>
          <p:cNvSpPr>
            <a:spLocks noGrp="1" noChangeArrowheads="1"/>
          </p:cNvSpPr>
          <p:nvPr>
            <p:ph idx="1"/>
          </p:nvPr>
        </p:nvSpPr>
        <p:spPr>
          <a:xfrm>
            <a:off x="539750" y="1773238"/>
            <a:ext cx="8604250" cy="4267200"/>
          </a:xfrm>
        </p:spPr>
        <p:txBody>
          <a:bodyPr/>
          <a:lstStyle/>
          <a:p>
            <a:pPr eaLnBrk="1" hangingPunct="1"/>
            <a:r>
              <a:rPr lang="nl-NL" dirty="0" smtClean="0"/>
              <a:t>Stakeholders</a:t>
            </a:r>
          </a:p>
          <a:p>
            <a:pPr lvl="1" eaLnBrk="1" hangingPunct="1"/>
            <a:r>
              <a:rPr lang="en-GB" dirty="0" smtClean="0"/>
              <a:t>Management institute/school</a:t>
            </a:r>
          </a:p>
          <a:p>
            <a:pPr lvl="1" eaLnBrk="1" hangingPunct="1"/>
            <a:r>
              <a:rPr lang="en-GB" dirty="0" smtClean="0"/>
              <a:t>Teachers</a:t>
            </a:r>
          </a:p>
          <a:p>
            <a:pPr lvl="1" eaLnBrk="1" hangingPunct="1"/>
            <a:r>
              <a:rPr lang="en-GB" dirty="0" smtClean="0"/>
              <a:t>‘Librarians’</a:t>
            </a:r>
          </a:p>
          <a:p>
            <a:pPr lvl="1" eaLnBrk="1" hangingPunct="1"/>
            <a:r>
              <a:rPr lang="en-GB" dirty="0" smtClean="0"/>
              <a:t>ICT staff</a:t>
            </a:r>
          </a:p>
          <a:p>
            <a:pPr lvl="1" eaLnBrk="1" hangingPunct="1"/>
            <a:r>
              <a:rPr lang="en-GB" dirty="0" smtClean="0"/>
              <a:t>Students</a:t>
            </a:r>
          </a:p>
          <a:p>
            <a:pPr lvl="1" eaLnBrk="1" hangingPunct="1"/>
            <a:r>
              <a:rPr lang="en-GB" dirty="0" smtClean="0"/>
              <a:t>….</a:t>
            </a:r>
          </a:p>
          <a:p>
            <a:pPr eaLnBrk="1" hangingPunct="1"/>
            <a:r>
              <a:rPr lang="en-GB" dirty="0" smtClean="0"/>
              <a:t>Start with small team of ‘</a:t>
            </a:r>
            <a:r>
              <a:rPr lang="en-GB" dirty="0" err="1" smtClean="0"/>
              <a:t>sympathetics</a:t>
            </a:r>
            <a:r>
              <a:rPr lang="en-GB" dirty="0" smtClean="0"/>
              <a:t>’</a:t>
            </a:r>
          </a:p>
          <a:p>
            <a:pPr eaLnBrk="1" hangingPunct="1"/>
            <a:endParaRPr lang="nl-NL" dirty="0" smtClean="0"/>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88BD8086-9590-425F-85C2-D5AAE8FA6723}" type="slidenum">
              <a:rPr lang="nl-NL"/>
              <a:pPr>
                <a:defRPr/>
              </a:pPr>
              <a:t>31</a:t>
            </a:fld>
            <a:endParaRPr lang="nl-NL"/>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jdelijke aanduiding voor voettekst 36"/>
          <p:cNvSpPr>
            <a:spLocks noGrp="1"/>
          </p:cNvSpPr>
          <p:nvPr>
            <p:ph type="ftr" sz="quarter" idx="11"/>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nl-NL" altLang="en-US" smtClean="0"/>
              <a:t>CPBEB 2011</a:t>
            </a:r>
            <a:endParaRPr lang="nl-NL" altLang="en-US" smtClean="0"/>
          </a:p>
        </p:txBody>
      </p:sp>
      <p:sp>
        <p:nvSpPr>
          <p:cNvPr id="33795" name="Tijdelijke aanduiding voor dianummer 37"/>
          <p:cNvSpPr>
            <a:spLocks noGrp="1"/>
          </p:cNvSpPr>
          <p:nvPr>
            <p:ph type="sldNum" sz="quarter" idx="12"/>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10E4550-24C3-4D49-B677-E3D52CAFE8ED}" type="slidenum">
              <a:rPr lang="nl-NL" altLang="en-US" smtClean="0"/>
              <a:pPr/>
              <a:t>32</a:t>
            </a:fld>
            <a:endParaRPr lang="nl-NL" altLang="en-US" smtClean="0"/>
          </a:p>
        </p:txBody>
      </p:sp>
      <p:sp>
        <p:nvSpPr>
          <p:cNvPr id="33796" name="Rectangle 2"/>
          <p:cNvSpPr>
            <a:spLocks noGrp="1" noChangeArrowheads="1"/>
          </p:cNvSpPr>
          <p:nvPr>
            <p:ph type="title"/>
          </p:nvPr>
        </p:nvSpPr>
        <p:spPr/>
        <p:txBody>
          <a:bodyPr/>
          <a:lstStyle/>
          <a:p>
            <a:r>
              <a:rPr lang="nl-NL" dirty="0" smtClean="0"/>
              <a:t>Matrix: IL in subjects</a:t>
            </a:r>
          </a:p>
        </p:txBody>
      </p:sp>
      <p:sp>
        <p:nvSpPr>
          <p:cNvPr id="33797" name="Rectangle 4"/>
          <p:cNvSpPr>
            <a:spLocks noGrp="1" noChangeArrowheads="1"/>
          </p:cNvSpPr>
          <p:nvPr>
            <p:ph type="body" sz="half" idx="1"/>
          </p:nvPr>
        </p:nvSpPr>
        <p:spPr/>
        <p:txBody>
          <a:bodyPr/>
          <a:lstStyle/>
          <a:p>
            <a:r>
              <a:rPr lang="nl-NL" sz="2600" dirty="0" smtClean="0"/>
              <a:t>Standard</a:t>
            </a:r>
          </a:p>
          <a:p>
            <a:r>
              <a:rPr lang="nl-NL" sz="2600" dirty="0" smtClean="0"/>
              <a:t>Actors</a:t>
            </a:r>
          </a:p>
          <a:p>
            <a:r>
              <a:rPr lang="nl-NL" sz="2600" dirty="0" err="1" smtClean="0"/>
              <a:t>Priorities</a:t>
            </a:r>
            <a:endParaRPr lang="nl-NL" sz="2600" dirty="0" smtClean="0"/>
          </a:p>
        </p:txBody>
      </p:sp>
      <p:graphicFrame>
        <p:nvGraphicFramePr>
          <p:cNvPr id="351277" name="Group 45"/>
          <p:cNvGraphicFramePr>
            <a:graphicFrameLocks noGrp="1"/>
          </p:cNvGraphicFramePr>
          <p:nvPr>
            <p:ph sz="half" idx="2"/>
            <p:extLst>
              <p:ext uri="{D42A27DB-BD31-4B8C-83A1-F6EECF244321}">
                <p14:modId xmlns:p14="http://schemas.microsoft.com/office/powerpoint/2010/main" val="3834745652"/>
              </p:ext>
            </p:extLst>
          </p:nvPr>
        </p:nvGraphicFramePr>
        <p:xfrm>
          <a:off x="2590800" y="1600200"/>
          <a:ext cx="6096000" cy="4530727"/>
        </p:xfrm>
        <a:graphic>
          <a:graphicData uri="http://schemas.openxmlformats.org/drawingml/2006/table">
            <a:tbl>
              <a:tblPr/>
              <a:tblGrid>
                <a:gridCol w="1828800"/>
                <a:gridCol w="1676400"/>
                <a:gridCol w="1066800"/>
                <a:gridCol w="1524000"/>
              </a:tblGrid>
              <a:tr h="90646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nl-NL" sz="2000" b="0" i="0" u="none" strike="noStrike" cap="none" normalizeH="0" baseline="0" dirty="0" smtClean="0">
                          <a:ln>
                            <a:noFill/>
                          </a:ln>
                          <a:solidFill>
                            <a:schemeClr val="tx1"/>
                          </a:solidFill>
                          <a:effectLst/>
                          <a:latin typeface="Arial" charset="0"/>
                        </a:rPr>
                        <a:t>Subject</a:t>
                      </a: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28575"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nl-NL" sz="2400" b="0" i="0" u="none" strike="noStrike" cap="none" normalizeH="0" baseline="0" dirty="0" smtClean="0">
                          <a:ln>
                            <a:noFill/>
                          </a:ln>
                          <a:solidFill>
                            <a:schemeClr val="tx1"/>
                          </a:solidFill>
                          <a:effectLst/>
                          <a:latin typeface="Arial" charset="0"/>
                        </a:rPr>
                        <a:t>X</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28575"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nl-NL" sz="2400" b="0" i="0" u="none" strike="noStrike" cap="none" normalizeH="0" baseline="0" dirty="0" smtClean="0">
                          <a:ln>
                            <a:noFill/>
                          </a:ln>
                          <a:solidFill>
                            <a:schemeClr val="tx1"/>
                          </a:solidFill>
                          <a:effectLst/>
                          <a:latin typeface="Arial" charset="0"/>
                        </a:rPr>
                        <a:t>XX</a:t>
                      </a: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28575"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nl-NL" sz="2400" b="0" i="0" u="none" strike="noStrike" cap="none" normalizeH="0" baseline="0" dirty="0" smtClean="0">
                          <a:ln>
                            <a:noFill/>
                          </a:ln>
                          <a:solidFill>
                            <a:schemeClr val="tx1"/>
                          </a:solidFill>
                          <a:effectLst/>
                          <a:latin typeface="Arial" charset="0"/>
                        </a:rPr>
                        <a:t>XXX</a:t>
                      </a: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28575"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r>
              <a:tr h="90646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nl-NL" sz="2000" b="0" i="0" u="none" strike="noStrike" cap="none" normalizeH="0" baseline="0" smtClean="0">
                          <a:ln>
                            <a:noFill/>
                          </a:ln>
                          <a:solidFill>
                            <a:schemeClr val="tx1"/>
                          </a:solidFill>
                          <a:effectLst/>
                          <a:latin typeface="Arial" charset="0"/>
                        </a:rPr>
                        <a:t>Formuleren</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nl-NL" sz="2000" b="0" i="0" u="none" strike="noStrike" cap="none" normalizeH="0" baseline="0" smtClean="0">
                          <a:ln>
                            <a:noFill/>
                          </a:ln>
                          <a:solidFill>
                            <a:schemeClr val="tx1"/>
                          </a:solidFill>
                          <a:effectLst/>
                          <a:latin typeface="Arial" charset="0"/>
                        </a:rPr>
                        <a:t>vraag</a:t>
                      </a: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nl-NL"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nl-NL"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nl-NL"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r>
              <a:tr h="90487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nl-NL"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nl-NL"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nl-NL"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nl-NL"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r>
              <a:tr h="90646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nl-NL"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nl-NL"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nl-NL"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nl-NL"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r>
              <a:tr h="90646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nl-NL"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28575"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nl-NL"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28575"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nl-NL"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28575"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nl-NL" sz="2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miter lim="800000"/>
                      <a:headEnd type="none" w="sm" len="sm"/>
                      <a:tailEnd type="none" w="sm" len="sm"/>
                    </a:lnL>
                    <a:lnR w="28575"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28575" cap="flat" cmpd="sng" algn="ctr">
                      <a:solidFill>
                        <a:schemeClr val="tx1"/>
                      </a:solidFill>
                      <a:prstDash val="solid"/>
                      <a:miter lim="800000"/>
                      <a:headEnd type="none" w="sm" len="sm"/>
                      <a:tailEnd type="none" w="sm" len="sm"/>
                    </a:lnB>
                    <a:lnTlToBr>
                      <a:noFill/>
                    </a:lnTlToBr>
                    <a:lnBlToTr>
                      <a:noFill/>
                    </a:lnBlToTr>
                    <a:noFill/>
                  </a:tcPr>
                </a:tc>
              </a:tr>
            </a:tbl>
          </a:graphicData>
        </a:graphic>
      </p:graphicFrame>
      <p:sp>
        <p:nvSpPr>
          <p:cNvPr id="2" name="Tijdelijke aanduiding voor datum 1"/>
          <p:cNvSpPr>
            <a:spLocks noGrp="1"/>
          </p:cNvSpPr>
          <p:nvPr>
            <p:ph type="dt" sz="half" idx="10"/>
          </p:nvPr>
        </p:nvSpPr>
        <p:spPr/>
        <p:txBody>
          <a:bodyPr/>
          <a:lstStyle/>
          <a:p>
            <a:pPr>
              <a:defRPr/>
            </a:pPr>
            <a:r>
              <a:rPr lang="nl-NL" altLang="en-US" smtClean="0"/>
              <a:t>©akb</a:t>
            </a:r>
            <a:endParaRPr lang="nl-NL" altLang="en-US"/>
          </a:p>
        </p:txBody>
      </p:sp>
    </p:spTree>
    <p:extLst>
      <p:ext uri="{BB962C8B-B14F-4D97-AF65-F5344CB8AC3E}">
        <p14:creationId xmlns:p14="http://schemas.microsoft.com/office/powerpoint/2010/main" val="36686571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531" y="2060849"/>
            <a:ext cx="9116469" cy="269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el 1"/>
          <p:cNvSpPr>
            <a:spLocks noGrp="1"/>
          </p:cNvSpPr>
          <p:nvPr>
            <p:ph type="title"/>
          </p:nvPr>
        </p:nvSpPr>
        <p:spPr/>
        <p:txBody>
          <a:bodyPr/>
          <a:lstStyle/>
          <a:p>
            <a:r>
              <a:rPr lang="nl-NL" dirty="0" smtClean="0"/>
              <a:t>Assessment tool</a:t>
            </a:r>
            <a:endParaRPr lang="nl-NL" dirty="0"/>
          </a:p>
        </p:txBody>
      </p:sp>
      <p:sp>
        <p:nvSpPr>
          <p:cNvPr id="3" name="Tijdelijke aanduiding voor datum 2"/>
          <p:cNvSpPr>
            <a:spLocks noGrp="1"/>
          </p:cNvSpPr>
          <p:nvPr>
            <p:ph type="dt" sz="half" idx="10"/>
          </p:nvPr>
        </p:nvSpPr>
        <p:spPr/>
        <p:txBody>
          <a:bodyPr/>
          <a:lstStyle/>
          <a:p>
            <a:pPr>
              <a:defRPr/>
            </a:pPr>
            <a:r>
              <a:rPr lang="nl-NL" smtClean="0"/>
              <a:t>©akb</a:t>
            </a:r>
            <a:endParaRPr lang="nl-NL"/>
          </a:p>
        </p:txBody>
      </p:sp>
      <p:sp>
        <p:nvSpPr>
          <p:cNvPr id="4" name="Tijdelijke aanduiding voor voettekst 3"/>
          <p:cNvSpPr>
            <a:spLocks noGrp="1"/>
          </p:cNvSpPr>
          <p:nvPr>
            <p:ph type="ftr" sz="quarter" idx="11"/>
          </p:nvPr>
        </p:nvSpPr>
        <p:spPr/>
        <p:txBody>
          <a:bodyPr/>
          <a:lstStyle/>
          <a:p>
            <a:pPr>
              <a:defRPr/>
            </a:pPr>
            <a:r>
              <a:rPr lang="nl-NL" smtClean="0"/>
              <a:t>CPBEB 2011</a:t>
            </a:r>
            <a:endParaRPr lang="nl-NL" dirty="0"/>
          </a:p>
        </p:txBody>
      </p:sp>
      <p:sp>
        <p:nvSpPr>
          <p:cNvPr id="5" name="Tijdelijke aanduiding voor dianummer 4"/>
          <p:cNvSpPr>
            <a:spLocks noGrp="1"/>
          </p:cNvSpPr>
          <p:nvPr>
            <p:ph type="sldNum" sz="quarter" idx="12"/>
          </p:nvPr>
        </p:nvSpPr>
        <p:spPr/>
        <p:txBody>
          <a:bodyPr/>
          <a:lstStyle/>
          <a:p>
            <a:pPr>
              <a:defRPr/>
            </a:pPr>
            <a:fld id="{FB6D1B9B-3CE7-4E33-B7A5-6CBB839A3A2F}" type="slidenum">
              <a:rPr lang="nl-NL" smtClean="0"/>
              <a:pPr>
                <a:defRPr/>
              </a:pPr>
              <a:t>33</a:t>
            </a:fld>
            <a:endParaRPr lang="nl-NL"/>
          </a:p>
        </p:txBody>
      </p:sp>
    </p:spTree>
    <p:extLst>
      <p:ext uri="{BB962C8B-B14F-4D97-AF65-F5344CB8AC3E}">
        <p14:creationId xmlns:p14="http://schemas.microsoft.com/office/powerpoint/2010/main" val="28442793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147619"/>
            <a:ext cx="9144000" cy="4715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jdelijke aanduiding voor datum 1"/>
          <p:cNvSpPr>
            <a:spLocks noGrp="1"/>
          </p:cNvSpPr>
          <p:nvPr>
            <p:ph type="dt" sz="half" idx="10"/>
          </p:nvPr>
        </p:nvSpPr>
        <p:spPr/>
        <p:txBody>
          <a:bodyPr/>
          <a:lstStyle/>
          <a:p>
            <a:r>
              <a:rPr lang="nl-NL" smtClean="0">
                <a:solidFill>
                  <a:prstClr val="black">
                    <a:tint val="75000"/>
                  </a:prstClr>
                </a:solidFill>
              </a:rPr>
              <a:t>©akb</a:t>
            </a:r>
            <a:endParaRPr lang="nl-NL">
              <a:solidFill>
                <a:prstClr val="black">
                  <a:tint val="75000"/>
                </a:prstClr>
              </a:solidFill>
            </a:endParaRPr>
          </a:p>
        </p:txBody>
      </p:sp>
      <p:sp>
        <p:nvSpPr>
          <p:cNvPr id="3" name="Tijdelijke aanduiding voor voettekst 2"/>
          <p:cNvSpPr>
            <a:spLocks noGrp="1"/>
          </p:cNvSpPr>
          <p:nvPr>
            <p:ph type="ftr" sz="quarter" idx="11"/>
          </p:nvPr>
        </p:nvSpPr>
        <p:spPr/>
        <p:txBody>
          <a:bodyPr/>
          <a:lstStyle/>
          <a:p>
            <a:r>
              <a:rPr lang="nl-NL" smtClean="0">
                <a:solidFill>
                  <a:prstClr val="black">
                    <a:tint val="75000"/>
                  </a:prstClr>
                </a:solidFill>
              </a:rPr>
              <a:t>CPBEB 2011</a:t>
            </a:r>
            <a:endParaRPr lang="nl-NL">
              <a:solidFill>
                <a:prstClr val="black">
                  <a:tint val="75000"/>
                </a:prstClr>
              </a:solidFill>
            </a:endParaRPr>
          </a:p>
        </p:txBody>
      </p:sp>
      <p:sp>
        <p:nvSpPr>
          <p:cNvPr id="4" name="Tijdelijke aanduiding voor dianummer 3"/>
          <p:cNvSpPr>
            <a:spLocks noGrp="1"/>
          </p:cNvSpPr>
          <p:nvPr>
            <p:ph type="sldNum" sz="quarter" idx="12"/>
          </p:nvPr>
        </p:nvSpPr>
        <p:spPr/>
        <p:txBody>
          <a:bodyPr/>
          <a:lstStyle/>
          <a:p>
            <a:fld id="{92C7341C-8A88-4B31-9A4E-72F7F20B1A94}" type="slidenum">
              <a:rPr lang="nl-NL" smtClean="0">
                <a:solidFill>
                  <a:prstClr val="black">
                    <a:tint val="75000"/>
                  </a:prstClr>
                </a:solidFill>
              </a:rPr>
              <a:pPr/>
              <a:t>34</a:t>
            </a:fld>
            <a:endParaRPr lang="nl-NL">
              <a:solidFill>
                <a:prstClr val="black">
                  <a:tint val="75000"/>
                </a:prstClr>
              </a:solidFill>
            </a:endParaRPr>
          </a:p>
        </p:txBody>
      </p:sp>
    </p:spTree>
    <p:extLst>
      <p:ext uri="{BB962C8B-B14F-4D97-AF65-F5344CB8AC3E}">
        <p14:creationId xmlns:p14="http://schemas.microsoft.com/office/powerpoint/2010/main" val="7984142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2"/>
          <p:cNvSpPr>
            <a:spLocks noGrp="1" noChangeArrowheads="1"/>
          </p:cNvSpPr>
          <p:nvPr>
            <p:ph type="title"/>
          </p:nvPr>
        </p:nvSpPr>
        <p:spPr/>
        <p:txBody>
          <a:bodyPr/>
          <a:lstStyle/>
          <a:p>
            <a:pPr eaLnBrk="1" hangingPunct="1"/>
            <a:r>
              <a:rPr lang="nl-NL" smtClean="0"/>
              <a:t>Strategy</a:t>
            </a:r>
          </a:p>
        </p:txBody>
      </p:sp>
      <p:sp>
        <p:nvSpPr>
          <p:cNvPr id="41990" name="Rectangle 3"/>
          <p:cNvSpPr>
            <a:spLocks noGrp="1" noChangeArrowheads="1"/>
          </p:cNvSpPr>
          <p:nvPr>
            <p:ph idx="1"/>
          </p:nvPr>
        </p:nvSpPr>
        <p:spPr/>
        <p:txBody>
          <a:bodyPr/>
          <a:lstStyle/>
          <a:p>
            <a:pPr marL="571500" indent="-571500" eaLnBrk="1" hangingPunct="1"/>
            <a:r>
              <a:rPr lang="nl-NL" smtClean="0"/>
              <a:t>Start with small group</a:t>
            </a:r>
          </a:p>
          <a:p>
            <a:pPr marL="571500" indent="-571500" eaLnBrk="1" hangingPunct="1"/>
            <a:r>
              <a:rPr lang="nl-NL" smtClean="0"/>
              <a:t>Start within one ‘subject’ group</a:t>
            </a:r>
          </a:p>
          <a:p>
            <a:pPr marL="571500" indent="-571500" eaLnBrk="1" hangingPunct="1"/>
            <a:r>
              <a:rPr lang="nl-NL" smtClean="0"/>
              <a:t>Involve ‘management’</a:t>
            </a:r>
          </a:p>
          <a:p>
            <a:pPr marL="571500" indent="-571500" eaLnBrk="1" hangingPunct="1"/>
            <a:r>
              <a:rPr lang="nl-NL" smtClean="0"/>
              <a:t>Convince ‘teachers’</a:t>
            </a:r>
          </a:p>
          <a:p>
            <a:pPr marL="571500" indent="-571500" eaLnBrk="1" hangingPunct="1"/>
            <a:endParaRPr lang="nl-NL" smtClean="0"/>
          </a:p>
          <a:p>
            <a:pPr marL="571500" indent="-571500" eaLnBrk="1" hangingPunct="1">
              <a:buFont typeface="Wingdings" pitchFamily="2" charset="2"/>
              <a:buAutoNum type="arabicPeriod"/>
            </a:pPr>
            <a:endParaRPr lang="nl-NL" smtClean="0"/>
          </a:p>
          <a:p>
            <a:pPr marL="571500" indent="-571500" eaLnBrk="1" hangingPunct="1">
              <a:buFont typeface="Wingdings" pitchFamily="2" charset="2"/>
              <a:buNone/>
            </a:pPr>
            <a:endParaRPr lang="nl-NL" smtClean="0"/>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4DB9AC39-184B-4CC3-96BA-36D2C8DAF625}" type="slidenum">
              <a:rPr lang="nl-NL"/>
              <a:pPr>
                <a:defRPr/>
              </a:pPr>
              <a:t>35</a:t>
            </a:fld>
            <a:endParaRPr lang="nl-NL"/>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r>
              <a:rPr lang="nl-NL" smtClean="0"/>
              <a:t>©akb</a:t>
            </a:r>
            <a:endParaRPr lang="nl-NL"/>
          </a:p>
        </p:txBody>
      </p:sp>
      <p:sp>
        <p:nvSpPr>
          <p:cNvPr id="5" name="Tijdelijke aanduiding voor voettekst 4"/>
          <p:cNvSpPr>
            <a:spLocks noGrp="1"/>
          </p:cNvSpPr>
          <p:nvPr>
            <p:ph type="ftr" sz="quarter" idx="11"/>
          </p:nvPr>
        </p:nvSpPr>
        <p:spPr/>
        <p:txBody>
          <a:bodyPr/>
          <a:lstStyle/>
          <a:p>
            <a:r>
              <a:rPr lang="nl-NL" smtClean="0"/>
              <a:t>CPBEB 2011</a:t>
            </a:r>
            <a:endParaRPr lang="nl-NL"/>
          </a:p>
        </p:txBody>
      </p:sp>
      <p:sp>
        <p:nvSpPr>
          <p:cNvPr id="6" name="Tijdelijke aanduiding voor dianummer 5"/>
          <p:cNvSpPr>
            <a:spLocks noGrp="1"/>
          </p:cNvSpPr>
          <p:nvPr>
            <p:ph type="sldNum" sz="quarter" idx="12"/>
          </p:nvPr>
        </p:nvSpPr>
        <p:spPr/>
        <p:txBody>
          <a:bodyPr/>
          <a:lstStyle/>
          <a:p>
            <a:fld id="{40E99A31-0D66-4BFD-B7FC-3FFC39C8F428}" type="slidenum">
              <a:rPr lang="nl-NL"/>
              <a:pPr/>
              <a:t>36</a:t>
            </a:fld>
            <a:endParaRPr lang="nl-NL"/>
          </a:p>
        </p:txBody>
      </p:sp>
      <p:sp>
        <p:nvSpPr>
          <p:cNvPr id="92162" name="Rectangle 2"/>
          <p:cNvSpPr>
            <a:spLocks noGrp="1" noChangeArrowheads="1"/>
          </p:cNvSpPr>
          <p:nvPr>
            <p:ph type="title"/>
          </p:nvPr>
        </p:nvSpPr>
        <p:spPr/>
        <p:txBody>
          <a:bodyPr/>
          <a:lstStyle/>
          <a:p>
            <a:r>
              <a:rPr lang="nl-NL" sz="3400" dirty="0" err="1" smtClean="0"/>
              <a:t>Further</a:t>
            </a:r>
            <a:r>
              <a:rPr lang="nl-NL" sz="3400" dirty="0" smtClean="0"/>
              <a:t>:</a:t>
            </a:r>
            <a:br>
              <a:rPr lang="nl-NL" sz="3400" dirty="0" smtClean="0"/>
            </a:br>
            <a:r>
              <a:rPr lang="nl-NL" sz="3400" dirty="0" smtClean="0"/>
              <a:t>IFLA </a:t>
            </a:r>
            <a:r>
              <a:rPr lang="nl-NL" sz="3400" dirty="0"/>
              <a:t>Information Literacy </a:t>
            </a:r>
            <a:r>
              <a:rPr lang="nl-NL" sz="3400" dirty="0" err="1"/>
              <a:t>Section</a:t>
            </a:r>
            <a:endParaRPr lang="nl-NL" sz="3400" dirty="0"/>
          </a:p>
        </p:txBody>
      </p:sp>
      <p:sp>
        <p:nvSpPr>
          <p:cNvPr id="92163" name="Rectangle 3"/>
          <p:cNvSpPr>
            <a:spLocks noGrp="1" noChangeArrowheads="1"/>
          </p:cNvSpPr>
          <p:nvPr>
            <p:ph type="body" idx="1"/>
          </p:nvPr>
        </p:nvSpPr>
        <p:spPr>
          <a:xfrm>
            <a:off x="539750" y="1773238"/>
            <a:ext cx="8784778" cy="4267200"/>
          </a:xfrm>
        </p:spPr>
        <p:txBody>
          <a:bodyPr/>
          <a:lstStyle/>
          <a:p>
            <a:pPr>
              <a:lnSpc>
                <a:spcPct val="90000"/>
              </a:lnSpc>
            </a:pPr>
            <a:endParaRPr lang="nl-NL" dirty="0"/>
          </a:p>
          <a:p>
            <a:pPr>
              <a:lnSpc>
                <a:spcPct val="90000"/>
              </a:lnSpc>
            </a:pPr>
            <a:r>
              <a:rPr lang="nl-NL" dirty="0">
                <a:hlinkClick r:id="rId3"/>
              </a:rPr>
              <a:t>http://www.ifla.org/VII/s42/index.htm</a:t>
            </a:r>
            <a:endParaRPr lang="nl-NL" dirty="0"/>
          </a:p>
          <a:p>
            <a:pPr>
              <a:lnSpc>
                <a:spcPct val="90000"/>
              </a:lnSpc>
            </a:pPr>
            <a:r>
              <a:rPr lang="nl-NL" dirty="0" err="1"/>
              <a:t>InfoLit</a:t>
            </a:r>
            <a:r>
              <a:rPr lang="nl-NL" dirty="0"/>
              <a:t>:</a:t>
            </a:r>
            <a:r>
              <a:rPr lang="nl-NL" b="1" dirty="0"/>
              <a:t> </a:t>
            </a:r>
            <a:r>
              <a:rPr lang="nl-NL" dirty="0">
                <a:hlinkClick r:id="rId4"/>
              </a:rPr>
              <a:t>IFLA Information Literacy </a:t>
            </a:r>
            <a:r>
              <a:rPr lang="nl-NL" dirty="0" err="1">
                <a:hlinkClick r:id="rId4"/>
              </a:rPr>
              <a:t>Section</a:t>
            </a:r>
            <a:r>
              <a:rPr lang="nl-NL" dirty="0">
                <a:hlinkClick r:id="rId4"/>
              </a:rPr>
              <a:t> </a:t>
            </a:r>
            <a:r>
              <a:rPr lang="nl-NL" dirty="0" err="1">
                <a:hlinkClick r:id="rId4"/>
              </a:rPr>
              <a:t>Discussion</a:t>
            </a:r>
            <a:r>
              <a:rPr lang="nl-NL" dirty="0">
                <a:hlinkClick r:id="rId4"/>
              </a:rPr>
              <a:t> </a:t>
            </a:r>
            <a:r>
              <a:rPr lang="nl-NL" dirty="0" smtClean="0">
                <a:hlinkClick r:id="rId4"/>
              </a:rPr>
              <a:t>List</a:t>
            </a:r>
            <a:endParaRPr lang="nl-NL" dirty="0"/>
          </a:p>
        </p:txBody>
      </p:sp>
      <p:pic>
        <p:nvPicPr>
          <p:cNvPr id="7" name="Picture 3" descr="IFLA">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2636" y="4857688"/>
            <a:ext cx="866775" cy="904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5232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pPr>
              <a:defRPr/>
            </a:pPr>
            <a:r>
              <a:rPr lang="nl-NL" smtClean="0"/>
              <a:t>©akb</a:t>
            </a:r>
            <a:endParaRPr lang="nl-NL"/>
          </a:p>
        </p:txBody>
      </p:sp>
      <p:sp>
        <p:nvSpPr>
          <p:cNvPr id="3" name="Tijdelijke aanduiding voor voettekst 2"/>
          <p:cNvSpPr>
            <a:spLocks noGrp="1"/>
          </p:cNvSpPr>
          <p:nvPr>
            <p:ph type="ftr" sz="quarter" idx="11"/>
          </p:nvPr>
        </p:nvSpPr>
        <p:spPr/>
        <p:txBody>
          <a:bodyPr/>
          <a:lstStyle/>
          <a:p>
            <a:pPr>
              <a:defRPr/>
            </a:pPr>
            <a:r>
              <a:rPr lang="nl-NL" smtClean="0"/>
              <a:t>CPBEB 2011</a:t>
            </a:r>
            <a:endParaRPr lang="nl-NL"/>
          </a:p>
        </p:txBody>
      </p:sp>
      <p:sp>
        <p:nvSpPr>
          <p:cNvPr id="4" name="Tijdelijke aanduiding voor dianummer 3"/>
          <p:cNvSpPr>
            <a:spLocks noGrp="1"/>
          </p:cNvSpPr>
          <p:nvPr>
            <p:ph type="sldNum" sz="quarter" idx="12"/>
          </p:nvPr>
        </p:nvSpPr>
        <p:spPr/>
        <p:txBody>
          <a:bodyPr/>
          <a:lstStyle/>
          <a:p>
            <a:pPr>
              <a:defRPr/>
            </a:pPr>
            <a:fld id="{E1F924EE-90F2-4786-83BC-29D9878D158F}" type="slidenum">
              <a:rPr lang="nl-NL" smtClean="0"/>
              <a:pPr>
                <a:defRPr/>
              </a:pPr>
              <a:t>37</a:t>
            </a:fld>
            <a:endParaRPr lang="nl-NL"/>
          </a:p>
        </p:txBody>
      </p:sp>
      <p:pic>
        <p:nvPicPr>
          <p:cNvPr id="1013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95275"/>
            <a:ext cx="9563100" cy="626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8509987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jdelijke aanduiding voor datum 2"/>
          <p:cNvSpPr>
            <a:spLocks noGrp="1"/>
          </p:cNvSpPr>
          <p:nvPr>
            <p:ph type="dt" sz="quarter" idx="10"/>
          </p:nvPr>
        </p:nvSpPr>
        <p:spPr/>
        <p:txBody>
          <a:bodyPr/>
          <a:lstStyle/>
          <a:p>
            <a:pPr>
              <a:defRPr/>
            </a:pPr>
            <a:r>
              <a:rPr lang="nl-NL" smtClean="0"/>
              <a:t>©akb</a:t>
            </a:r>
            <a:endParaRPr lang="nl-NL"/>
          </a:p>
        </p:txBody>
      </p:sp>
      <p:sp>
        <p:nvSpPr>
          <p:cNvPr id="6" name="Tijdelijke aanduiding voor voettekst 3"/>
          <p:cNvSpPr>
            <a:spLocks noGrp="1"/>
          </p:cNvSpPr>
          <p:nvPr>
            <p:ph type="ftr" sz="quarter" idx="11"/>
          </p:nvPr>
        </p:nvSpPr>
        <p:spPr/>
        <p:txBody>
          <a:bodyPr/>
          <a:lstStyle/>
          <a:p>
            <a:pPr>
              <a:defRPr/>
            </a:pPr>
            <a:r>
              <a:rPr lang="nl-NL" smtClean="0"/>
              <a:t>CPBEB 2011</a:t>
            </a:r>
            <a:endParaRPr lang="nl-NL"/>
          </a:p>
        </p:txBody>
      </p:sp>
      <p:sp>
        <p:nvSpPr>
          <p:cNvPr id="7" name="Tijdelijke aanduiding voor dianummer 4"/>
          <p:cNvSpPr>
            <a:spLocks noGrp="1"/>
          </p:cNvSpPr>
          <p:nvPr>
            <p:ph type="sldNum" sz="quarter" idx="12"/>
          </p:nvPr>
        </p:nvSpPr>
        <p:spPr/>
        <p:txBody>
          <a:bodyPr/>
          <a:lstStyle/>
          <a:p>
            <a:pPr>
              <a:defRPr/>
            </a:pPr>
            <a:fld id="{8EF7A8D2-2914-4644-868C-15B2BAD713DE}" type="slidenum">
              <a:rPr lang="nl-NL"/>
              <a:pPr>
                <a:defRPr/>
              </a:pPr>
              <a:t>38</a:t>
            </a:fld>
            <a:endParaRPr lang="nl-NL"/>
          </a:p>
        </p:txBody>
      </p:sp>
      <p:sp>
        <p:nvSpPr>
          <p:cNvPr id="39941" name="Rectangle 4"/>
          <p:cNvSpPr>
            <a:spLocks noGrp="1" noChangeArrowheads="1"/>
          </p:cNvSpPr>
          <p:nvPr>
            <p:ph type="title"/>
          </p:nvPr>
        </p:nvSpPr>
        <p:spPr/>
        <p:txBody>
          <a:bodyPr/>
          <a:lstStyle/>
          <a:p>
            <a:pPr eaLnBrk="1" hangingPunct="1"/>
            <a:endParaRPr lang="nl-NL" smtClean="0"/>
          </a:p>
        </p:txBody>
      </p:sp>
      <p:pic>
        <p:nvPicPr>
          <p:cNvPr id="39942"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404813"/>
            <a:ext cx="4165600" cy="596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943"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404813"/>
            <a:ext cx="4232275" cy="5967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083312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2"/>
          <p:cNvSpPr>
            <a:spLocks noGrp="1" noChangeArrowheads="1"/>
          </p:cNvSpPr>
          <p:nvPr>
            <p:ph type="title"/>
          </p:nvPr>
        </p:nvSpPr>
        <p:spPr/>
        <p:txBody>
          <a:bodyPr/>
          <a:lstStyle/>
          <a:p>
            <a:pPr eaLnBrk="1" hangingPunct="1"/>
            <a:r>
              <a:rPr lang="nl-NL" smtClean="0"/>
              <a:t>Questions?</a:t>
            </a:r>
          </a:p>
        </p:txBody>
      </p:sp>
      <p:sp>
        <p:nvSpPr>
          <p:cNvPr id="44038" name="Rectangle 3"/>
          <p:cNvSpPr>
            <a:spLocks noGrp="1" noChangeArrowheads="1"/>
          </p:cNvSpPr>
          <p:nvPr>
            <p:ph idx="1"/>
          </p:nvPr>
        </p:nvSpPr>
        <p:spPr/>
        <p:txBody>
          <a:bodyPr/>
          <a:lstStyle/>
          <a:p>
            <a:pPr eaLnBrk="1" hangingPunct="1"/>
            <a:r>
              <a:rPr lang="nl-NL" smtClean="0"/>
              <a:t>albertkb@gmailcom</a:t>
            </a:r>
          </a:p>
          <a:p>
            <a:pPr eaLnBrk="1" hangingPunct="1"/>
            <a:r>
              <a:rPr lang="nl-NL" smtClean="0">
                <a:hlinkClick r:id="rId3"/>
              </a:rPr>
              <a:t>albertkb.nl</a:t>
            </a:r>
            <a:endParaRPr lang="nl-NL" smtClean="0"/>
          </a:p>
          <a:p>
            <a:pPr eaLnBrk="1" hangingPunct="1"/>
            <a:endParaRPr lang="nl-NL" smtClean="0"/>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0738AFC5-7AF9-40A8-8E07-9390A994C6FE}" type="slidenum">
              <a:rPr lang="nl-NL"/>
              <a:pPr>
                <a:defRPr/>
              </a:pPr>
              <a:t>39</a:t>
            </a:fld>
            <a:endParaRPr lang="nl-NL"/>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p:cNvSpPr>
            <a:spLocks noGrp="1"/>
          </p:cNvSpPr>
          <p:nvPr>
            <p:ph type="dt" sz="half" idx="10"/>
          </p:nvPr>
        </p:nvSpPr>
        <p:spPr/>
        <p:txBody>
          <a:bodyPr/>
          <a:lstStyle/>
          <a:p>
            <a:r>
              <a:rPr lang="nl-NL" altLang="en-US" smtClean="0"/>
              <a:t>©akb</a:t>
            </a:r>
            <a:endParaRPr lang="nl-NL" altLang="en-US"/>
          </a:p>
        </p:txBody>
      </p:sp>
      <p:sp>
        <p:nvSpPr>
          <p:cNvPr id="5" name="Tijdelijke aanduiding voor voettekst 4"/>
          <p:cNvSpPr>
            <a:spLocks noGrp="1"/>
          </p:cNvSpPr>
          <p:nvPr>
            <p:ph type="ftr" sz="quarter" idx="11"/>
          </p:nvPr>
        </p:nvSpPr>
        <p:spPr/>
        <p:txBody>
          <a:bodyPr/>
          <a:lstStyle/>
          <a:p>
            <a:r>
              <a:rPr lang="nl-NL" altLang="en-US" smtClean="0"/>
              <a:t>CPBEB 2011</a:t>
            </a:r>
            <a:endParaRPr lang="nl-NL" altLang="en-US"/>
          </a:p>
        </p:txBody>
      </p:sp>
      <p:sp>
        <p:nvSpPr>
          <p:cNvPr id="6" name="Tijdelijke aanduiding voor dianummer 5"/>
          <p:cNvSpPr>
            <a:spLocks noGrp="1"/>
          </p:cNvSpPr>
          <p:nvPr>
            <p:ph type="sldNum" sz="quarter" idx="12"/>
          </p:nvPr>
        </p:nvSpPr>
        <p:spPr/>
        <p:txBody>
          <a:bodyPr/>
          <a:lstStyle/>
          <a:p>
            <a:fld id="{6F61F0AA-1C1A-45E0-92CB-951D31BEADC0}" type="slidenum">
              <a:rPr lang="nl-NL" altLang="en-US"/>
              <a:pPr/>
              <a:t>4</a:t>
            </a:fld>
            <a:endParaRPr lang="nl-NL" altLang="en-US"/>
          </a:p>
        </p:txBody>
      </p:sp>
      <p:sp>
        <p:nvSpPr>
          <p:cNvPr id="588802" name="Rectangle 2"/>
          <p:cNvSpPr>
            <a:spLocks noGrp="1" noChangeArrowheads="1"/>
          </p:cNvSpPr>
          <p:nvPr>
            <p:ph type="title"/>
          </p:nvPr>
        </p:nvSpPr>
        <p:spPr>
          <a:xfrm>
            <a:off x="457200" y="811213"/>
            <a:ext cx="8229600" cy="606425"/>
          </a:xfrm>
        </p:spPr>
        <p:txBody>
          <a:bodyPr/>
          <a:lstStyle/>
          <a:p>
            <a:r>
              <a:rPr lang="en-GB"/>
              <a:t>Information policy</a:t>
            </a:r>
          </a:p>
        </p:txBody>
      </p:sp>
      <p:sp>
        <p:nvSpPr>
          <p:cNvPr id="588803" name="Rectangle 3"/>
          <p:cNvSpPr>
            <a:spLocks noGrp="1" noChangeArrowheads="1"/>
          </p:cNvSpPr>
          <p:nvPr>
            <p:ph type="body" idx="1"/>
          </p:nvPr>
        </p:nvSpPr>
        <p:spPr/>
        <p:txBody>
          <a:bodyPr/>
          <a:lstStyle/>
          <a:p>
            <a:r>
              <a:rPr lang="en-GB" dirty="0" smtClean="0"/>
              <a:t>An </a:t>
            </a:r>
            <a:r>
              <a:rPr lang="en-GB" dirty="0"/>
              <a:t>information policy is the vision of the strategic management on the main lines, that have to be observed to achieve the required information organisation for the near future from one till five year</a:t>
            </a:r>
          </a:p>
        </p:txBody>
      </p:sp>
    </p:spTree>
    <p:extLst>
      <p:ext uri="{BB962C8B-B14F-4D97-AF65-F5344CB8AC3E}">
        <p14:creationId xmlns:p14="http://schemas.microsoft.com/office/powerpoint/2010/main" val="131613858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74675" y="340767"/>
            <a:ext cx="8001000" cy="1216025"/>
          </a:xfrm>
        </p:spPr>
        <p:txBody>
          <a:bodyPr/>
          <a:lstStyle/>
          <a:p>
            <a:r>
              <a:rPr lang="nl-NL" dirty="0" err="1" smtClean="0"/>
              <a:t>What</a:t>
            </a:r>
            <a:r>
              <a:rPr lang="nl-NL" dirty="0" smtClean="0"/>
              <a:t> do we </a:t>
            </a:r>
            <a:r>
              <a:rPr lang="nl-NL" dirty="0" err="1" smtClean="0"/>
              <a:t>need</a:t>
            </a:r>
            <a:endParaRPr lang="nl-NL" dirty="0"/>
          </a:p>
        </p:txBody>
      </p:sp>
      <p:sp>
        <p:nvSpPr>
          <p:cNvPr id="3" name="Tijdelijke aanduiding voor inhoud 2"/>
          <p:cNvSpPr>
            <a:spLocks noGrp="1"/>
          </p:cNvSpPr>
          <p:nvPr>
            <p:ph idx="1"/>
          </p:nvPr>
        </p:nvSpPr>
        <p:spPr/>
        <p:txBody>
          <a:bodyPr/>
          <a:lstStyle/>
          <a:p>
            <a:r>
              <a:rPr lang="nl-NL" dirty="0" smtClean="0"/>
              <a:t>A </a:t>
            </a:r>
            <a:r>
              <a:rPr lang="nl-NL" dirty="0" err="1" smtClean="0"/>
              <a:t>strategic</a:t>
            </a:r>
            <a:r>
              <a:rPr lang="nl-NL" dirty="0" smtClean="0"/>
              <a:t> planning</a:t>
            </a:r>
          </a:p>
          <a:p>
            <a:pPr lvl="1"/>
            <a:r>
              <a:rPr lang="nl-NL" dirty="0" smtClean="0"/>
              <a:t>A </a:t>
            </a:r>
            <a:r>
              <a:rPr lang="en-GB" dirty="0"/>
              <a:t>formulated</a:t>
            </a:r>
            <a:r>
              <a:rPr lang="nl-NL" dirty="0" smtClean="0"/>
              <a:t> policy</a:t>
            </a:r>
          </a:p>
          <a:p>
            <a:pPr lvl="1"/>
            <a:r>
              <a:rPr lang="nl-NL" dirty="0" smtClean="0"/>
              <a:t>Action program</a:t>
            </a:r>
            <a:endParaRPr lang="nl-NL" dirty="0"/>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842EB2F5-DAD9-49F3-9A92-89059F6E5D42}" type="slidenum">
              <a:rPr lang="nl-NL" smtClean="0"/>
              <a:pPr>
                <a:defRPr/>
              </a:pPr>
              <a:t>5</a:t>
            </a:fld>
            <a:endParaRPr lang="nl-NL"/>
          </a:p>
        </p:txBody>
      </p:sp>
    </p:spTree>
    <p:extLst>
      <p:ext uri="{BB962C8B-B14F-4D97-AF65-F5344CB8AC3E}">
        <p14:creationId xmlns:p14="http://schemas.microsoft.com/office/powerpoint/2010/main" val="29643618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Strategic Planning </a:t>
            </a:r>
            <a:r>
              <a:rPr lang="nl-NL" dirty="0" err="1" smtClean="0"/>
              <a:t>Process</a:t>
            </a:r>
            <a:endParaRPr lang="nl-NL" dirty="0"/>
          </a:p>
        </p:txBody>
      </p:sp>
      <p:sp>
        <p:nvSpPr>
          <p:cNvPr id="3" name="Tijdelijke aanduiding voor inhoud 2"/>
          <p:cNvSpPr>
            <a:spLocks noGrp="1"/>
          </p:cNvSpPr>
          <p:nvPr>
            <p:ph idx="1"/>
          </p:nvPr>
        </p:nvSpPr>
        <p:spPr/>
        <p:txBody>
          <a:bodyPr/>
          <a:lstStyle/>
          <a:p>
            <a:pPr marL="0" indent="0">
              <a:buNone/>
            </a:pPr>
            <a:r>
              <a:rPr lang="en-US" i="1" dirty="0"/>
              <a:t>See-Think-Draw</a:t>
            </a:r>
            <a:endParaRPr lang="en-US" dirty="0"/>
          </a:p>
          <a:p>
            <a:r>
              <a:rPr lang="en-US" sz="2800" b="1" dirty="0"/>
              <a:t>See</a:t>
            </a:r>
            <a:r>
              <a:rPr lang="en-US" sz="2800" dirty="0"/>
              <a:t> - what is today's situation?</a:t>
            </a:r>
          </a:p>
          <a:p>
            <a:r>
              <a:rPr lang="en-US" sz="2800" b="1" dirty="0"/>
              <a:t>Think</a:t>
            </a:r>
            <a:r>
              <a:rPr lang="en-US" sz="2800" dirty="0"/>
              <a:t> - define goals/objectives</a:t>
            </a:r>
          </a:p>
          <a:p>
            <a:r>
              <a:rPr lang="en-US" sz="2800" b="1" dirty="0"/>
              <a:t>Draw</a:t>
            </a:r>
            <a:r>
              <a:rPr lang="en-US" sz="2800" dirty="0"/>
              <a:t> - map a route to achieving the goals/objectives</a:t>
            </a:r>
          </a:p>
          <a:p>
            <a:endParaRPr lang="nl-NL" dirty="0"/>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842EB2F5-DAD9-49F3-9A92-89059F6E5D42}" type="slidenum">
              <a:rPr lang="nl-NL" smtClean="0"/>
              <a:pPr>
                <a:defRPr/>
              </a:pPr>
              <a:t>6</a:t>
            </a:fld>
            <a:endParaRPr lang="nl-NL"/>
          </a:p>
        </p:txBody>
      </p:sp>
    </p:spTree>
    <p:extLst>
      <p:ext uri="{BB962C8B-B14F-4D97-AF65-F5344CB8AC3E}">
        <p14:creationId xmlns:p14="http://schemas.microsoft.com/office/powerpoint/2010/main" val="14111228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Needed</a:t>
            </a:r>
            <a:endParaRPr lang="nl-NL" dirty="0"/>
          </a:p>
        </p:txBody>
      </p:sp>
      <p:sp>
        <p:nvSpPr>
          <p:cNvPr id="3" name="Tijdelijke aanduiding voor inhoud 2"/>
          <p:cNvSpPr>
            <a:spLocks noGrp="1"/>
          </p:cNvSpPr>
          <p:nvPr>
            <p:ph idx="1"/>
          </p:nvPr>
        </p:nvSpPr>
        <p:spPr/>
        <p:txBody>
          <a:bodyPr/>
          <a:lstStyle/>
          <a:p>
            <a:r>
              <a:rPr lang="nl-NL" dirty="0" err="1" smtClean="0"/>
              <a:t>Vision</a:t>
            </a:r>
            <a:endParaRPr lang="nl-NL" dirty="0" smtClean="0"/>
          </a:p>
          <a:p>
            <a:r>
              <a:rPr lang="nl-NL" dirty="0" smtClean="0"/>
              <a:t>Mission</a:t>
            </a:r>
          </a:p>
          <a:p>
            <a:r>
              <a:rPr lang="nl-NL" dirty="0" err="1" smtClean="0"/>
              <a:t>Values</a:t>
            </a:r>
            <a:endParaRPr lang="nl-NL" dirty="0" smtClean="0"/>
          </a:p>
          <a:p>
            <a:r>
              <a:rPr lang="nl-NL" dirty="0" err="1" smtClean="0"/>
              <a:t>Strategy</a:t>
            </a:r>
            <a:endParaRPr lang="nl-NL" dirty="0"/>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842EB2F5-DAD9-49F3-9A92-89059F6E5D42}" type="slidenum">
              <a:rPr lang="nl-NL" smtClean="0"/>
              <a:pPr>
                <a:defRPr/>
              </a:pPr>
              <a:t>7</a:t>
            </a:fld>
            <a:endParaRPr lang="nl-NL"/>
          </a:p>
        </p:txBody>
      </p:sp>
    </p:spTree>
    <p:extLst>
      <p:ext uri="{BB962C8B-B14F-4D97-AF65-F5344CB8AC3E}">
        <p14:creationId xmlns:p14="http://schemas.microsoft.com/office/powerpoint/2010/main" val="5763650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Vision</a:t>
            </a:r>
            <a:endParaRPr lang="nl-NL" dirty="0"/>
          </a:p>
        </p:txBody>
      </p:sp>
      <p:sp>
        <p:nvSpPr>
          <p:cNvPr id="3" name="Tijdelijke aanduiding voor inhoud 2"/>
          <p:cNvSpPr>
            <a:spLocks noGrp="1"/>
          </p:cNvSpPr>
          <p:nvPr>
            <p:ph idx="1"/>
          </p:nvPr>
        </p:nvSpPr>
        <p:spPr/>
        <p:txBody>
          <a:bodyPr/>
          <a:lstStyle/>
          <a:p>
            <a:pPr marL="0" indent="0">
              <a:buNone/>
            </a:pPr>
            <a:r>
              <a:rPr lang="en-US" dirty="0" smtClean="0"/>
              <a:t>Defines </a:t>
            </a:r>
            <a:r>
              <a:rPr lang="en-US" dirty="0"/>
              <a:t>the way an organization or enterprise will look in the future. Vision is a long-term view, sometimes describing how the organization would like the world to be in which it operates. For example, a charity working with the poor might have a vision statement which reads "A World without Poverty."</a:t>
            </a:r>
            <a:endParaRPr lang="nl-NL" dirty="0"/>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842EB2F5-DAD9-49F3-9A92-89059F6E5D42}" type="slidenum">
              <a:rPr lang="nl-NL" smtClean="0"/>
              <a:pPr>
                <a:defRPr/>
              </a:pPr>
              <a:t>8</a:t>
            </a:fld>
            <a:endParaRPr lang="nl-NL"/>
          </a:p>
        </p:txBody>
      </p:sp>
    </p:spTree>
    <p:extLst>
      <p:ext uri="{BB962C8B-B14F-4D97-AF65-F5344CB8AC3E}">
        <p14:creationId xmlns:p14="http://schemas.microsoft.com/office/powerpoint/2010/main" val="14254447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Mission</a:t>
            </a:r>
            <a:endParaRPr lang="nl-NL" dirty="0"/>
          </a:p>
        </p:txBody>
      </p:sp>
      <p:sp>
        <p:nvSpPr>
          <p:cNvPr id="3" name="Tijdelijke aanduiding voor inhoud 2"/>
          <p:cNvSpPr>
            <a:spLocks noGrp="1"/>
          </p:cNvSpPr>
          <p:nvPr>
            <p:ph idx="1"/>
          </p:nvPr>
        </p:nvSpPr>
        <p:spPr/>
        <p:txBody>
          <a:bodyPr/>
          <a:lstStyle/>
          <a:p>
            <a:r>
              <a:rPr lang="en-US" dirty="0" smtClean="0"/>
              <a:t>Defines </a:t>
            </a:r>
            <a:r>
              <a:rPr lang="en-US" dirty="0"/>
              <a:t>the fundamental purpose of an organization or an enterprise, succinctly describing why it exists and what it does to achieve its Vision.</a:t>
            </a:r>
            <a:endParaRPr lang="nl-NL" dirty="0"/>
          </a:p>
        </p:txBody>
      </p:sp>
      <p:sp>
        <p:nvSpPr>
          <p:cNvPr id="4" name="Tijdelijke aanduiding voor datum 3"/>
          <p:cNvSpPr>
            <a:spLocks noGrp="1"/>
          </p:cNvSpPr>
          <p:nvPr>
            <p:ph type="dt" sz="half" idx="10"/>
          </p:nvPr>
        </p:nvSpPr>
        <p:spPr/>
        <p:txBody>
          <a:bodyPr/>
          <a:lstStyle/>
          <a:p>
            <a:pPr>
              <a:defRPr/>
            </a:pPr>
            <a:r>
              <a:rPr lang="nl-NL" smtClean="0"/>
              <a:t>©akb</a:t>
            </a:r>
            <a:endParaRPr lang="nl-NL"/>
          </a:p>
        </p:txBody>
      </p:sp>
      <p:sp>
        <p:nvSpPr>
          <p:cNvPr id="5" name="Tijdelijke aanduiding voor voettekst 4"/>
          <p:cNvSpPr>
            <a:spLocks noGrp="1"/>
          </p:cNvSpPr>
          <p:nvPr>
            <p:ph type="ftr" sz="quarter" idx="11"/>
          </p:nvPr>
        </p:nvSpPr>
        <p:spPr/>
        <p:txBody>
          <a:bodyPr/>
          <a:lstStyle/>
          <a:p>
            <a:pPr>
              <a:defRPr/>
            </a:pPr>
            <a:r>
              <a:rPr lang="nl-NL" smtClean="0"/>
              <a:t>CPBEB 2011</a:t>
            </a:r>
            <a:endParaRPr lang="nl-NL" dirty="0"/>
          </a:p>
        </p:txBody>
      </p:sp>
      <p:sp>
        <p:nvSpPr>
          <p:cNvPr id="6" name="Tijdelijke aanduiding voor dianummer 5"/>
          <p:cNvSpPr>
            <a:spLocks noGrp="1"/>
          </p:cNvSpPr>
          <p:nvPr>
            <p:ph type="sldNum" sz="quarter" idx="12"/>
          </p:nvPr>
        </p:nvSpPr>
        <p:spPr/>
        <p:txBody>
          <a:bodyPr/>
          <a:lstStyle/>
          <a:p>
            <a:pPr>
              <a:defRPr/>
            </a:pPr>
            <a:fld id="{842EB2F5-DAD9-49F3-9A92-89059F6E5D42}" type="slidenum">
              <a:rPr lang="nl-NL" smtClean="0"/>
              <a:pPr>
                <a:defRPr/>
              </a:pPr>
              <a:t>9</a:t>
            </a:fld>
            <a:endParaRPr lang="nl-NL"/>
          </a:p>
        </p:txBody>
      </p:sp>
    </p:spTree>
    <p:extLst>
      <p:ext uri="{BB962C8B-B14F-4D97-AF65-F5344CB8AC3E}">
        <p14:creationId xmlns:p14="http://schemas.microsoft.com/office/powerpoint/2010/main" val="2219262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fiel">
  <a:themeElements>
    <a:clrScheme name="Profie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el">
      <a:majorFont>
        <a:latin typeface="Verdana"/>
        <a:ea typeface=""/>
        <a:cs typeface="Arial"/>
      </a:majorFont>
      <a:minorFont>
        <a:latin typeface="Verdana"/>
        <a:ea typeface=""/>
        <a:cs typeface="Arial"/>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l-NL"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l-NL"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Profie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e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e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e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e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e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e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e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e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3486</TotalTime>
  <Words>3165</Words>
  <Application>Microsoft Office PowerPoint</Application>
  <PresentationFormat>Diavoorstelling (4:3)</PresentationFormat>
  <Paragraphs>491</Paragraphs>
  <Slides>39</Slides>
  <Notes>39</Notes>
  <HiddenSlides>0</HiddenSlides>
  <MMClips>0</MMClips>
  <ScaleCrop>false</ScaleCrop>
  <HeadingPairs>
    <vt:vector size="4" baseType="variant">
      <vt:variant>
        <vt:lpstr>Thema</vt:lpstr>
      </vt:variant>
      <vt:variant>
        <vt:i4>2</vt:i4>
      </vt:variant>
      <vt:variant>
        <vt:lpstr>Diatitels</vt:lpstr>
      </vt:variant>
      <vt:variant>
        <vt:i4>39</vt:i4>
      </vt:variant>
    </vt:vector>
  </HeadingPairs>
  <TitlesOfParts>
    <vt:vector size="41" baseType="lpstr">
      <vt:lpstr>Profiel</vt:lpstr>
      <vt:lpstr>Kantoorthema</vt:lpstr>
      <vt:lpstr>Developing an IL Policy    </vt:lpstr>
      <vt:lpstr>Our plans miscarry because they have no aim.  When a man does not know what harbour he is making for,   no wind is the right wind  Seneca</vt:lpstr>
      <vt:lpstr>In our minds … we know</vt:lpstr>
      <vt:lpstr>Information policy</vt:lpstr>
      <vt:lpstr>What do we need</vt:lpstr>
      <vt:lpstr>Strategic Planning Process</vt:lpstr>
      <vt:lpstr>Needed</vt:lpstr>
      <vt:lpstr>Vision</vt:lpstr>
      <vt:lpstr>Mission</vt:lpstr>
      <vt:lpstr>Values</vt:lpstr>
      <vt:lpstr>Report on IL policy</vt:lpstr>
      <vt:lpstr>Planning lineair</vt:lpstr>
      <vt:lpstr>Planning iteratief </vt:lpstr>
      <vt:lpstr>Getting started</vt:lpstr>
      <vt:lpstr>Key planning issues</vt:lpstr>
      <vt:lpstr>Potential challenges &amp;  planning pitfalls</vt:lpstr>
      <vt:lpstr>Present situation</vt:lpstr>
      <vt:lpstr> IFLA/UNESCO:</vt:lpstr>
      <vt:lpstr> IFLA 1.1. Mission </vt:lpstr>
      <vt:lpstr>IFLA 1.2 Policy</vt:lpstr>
      <vt:lpstr>http://www.lib.uchicago.edu/e/about/mvv.html  </vt:lpstr>
      <vt:lpstr>Library Mission Statement</vt:lpstr>
      <vt:lpstr>Internal &amp; external factors</vt:lpstr>
      <vt:lpstr>SWOT Analysis</vt:lpstr>
      <vt:lpstr>Resources </vt:lpstr>
      <vt:lpstr>Integration into the curriculum</vt:lpstr>
      <vt:lpstr> Collaboration &amp; partnership</vt:lpstr>
      <vt:lpstr> Identifying the partners</vt:lpstr>
      <vt:lpstr>Modes of instruction</vt:lpstr>
      <vt:lpstr>Identification of modes of instruction</vt:lpstr>
      <vt:lpstr>Team</vt:lpstr>
      <vt:lpstr>Matrix: IL in subjects</vt:lpstr>
      <vt:lpstr>Assessment tool</vt:lpstr>
      <vt:lpstr>PowerPoint-presentatie</vt:lpstr>
      <vt:lpstr>Strategy</vt:lpstr>
      <vt:lpstr>Further: IFLA Information Literacy Section</vt:lpstr>
      <vt:lpstr>PowerPoint-presentatie</vt:lpstr>
      <vt:lpstr>PowerPoint-presentatie</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Literacy &amp; Life Long Learning: Concept and Importance</dc:title>
  <dc:creator>Albert K. Boekhorst</dc:creator>
  <cp:lastModifiedBy>X72JT</cp:lastModifiedBy>
  <cp:revision>105</cp:revision>
  <dcterms:created xsi:type="dcterms:W3CDTF">2008-08-21T04:44:22Z</dcterms:created>
  <dcterms:modified xsi:type="dcterms:W3CDTF">2011-10-13T14:40:42Z</dcterms:modified>
</cp:coreProperties>
</file>