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92" r:id="rId2"/>
    <p:sldMasterId id="2147483804" r:id="rId3"/>
  </p:sldMasterIdLst>
  <p:notesMasterIdLst>
    <p:notesMasterId r:id="rId66"/>
  </p:notesMasterIdLst>
  <p:handoutMasterIdLst>
    <p:handoutMasterId r:id="rId67"/>
  </p:handoutMasterIdLst>
  <p:sldIdLst>
    <p:sldId id="338" r:id="rId4"/>
    <p:sldId id="485" r:id="rId5"/>
    <p:sldId id="499" r:id="rId6"/>
    <p:sldId id="505" r:id="rId7"/>
    <p:sldId id="506" r:id="rId8"/>
    <p:sldId id="507" r:id="rId9"/>
    <p:sldId id="509" r:id="rId10"/>
    <p:sldId id="508" r:id="rId11"/>
    <p:sldId id="510" r:id="rId12"/>
    <p:sldId id="482" r:id="rId13"/>
    <p:sldId id="542" r:id="rId14"/>
    <p:sldId id="543" r:id="rId15"/>
    <p:sldId id="544" r:id="rId16"/>
    <p:sldId id="511" r:id="rId17"/>
    <p:sldId id="545" r:id="rId18"/>
    <p:sldId id="429" r:id="rId19"/>
    <p:sldId id="430" r:id="rId20"/>
    <p:sldId id="431" r:id="rId21"/>
    <p:sldId id="432" r:id="rId22"/>
    <p:sldId id="435" r:id="rId23"/>
    <p:sldId id="440" r:id="rId24"/>
    <p:sldId id="471" r:id="rId25"/>
    <p:sldId id="484" r:id="rId26"/>
    <p:sldId id="487" r:id="rId27"/>
    <p:sldId id="541" r:id="rId28"/>
    <p:sldId id="490" r:id="rId29"/>
    <p:sldId id="444" r:id="rId30"/>
    <p:sldId id="497" r:id="rId31"/>
    <p:sldId id="498" r:id="rId32"/>
    <p:sldId id="446" r:id="rId33"/>
    <p:sldId id="447" r:id="rId34"/>
    <p:sldId id="504" r:id="rId35"/>
    <p:sldId id="500" r:id="rId36"/>
    <p:sldId id="448" r:id="rId37"/>
    <p:sldId id="449" r:id="rId38"/>
    <p:sldId id="451" r:id="rId39"/>
    <p:sldId id="452" r:id="rId40"/>
    <p:sldId id="453" r:id="rId41"/>
    <p:sldId id="491" r:id="rId42"/>
    <p:sldId id="496" r:id="rId43"/>
    <p:sldId id="501" r:id="rId44"/>
    <p:sldId id="494" r:id="rId45"/>
    <p:sldId id="503" r:id="rId46"/>
    <p:sldId id="495" r:id="rId47"/>
    <p:sldId id="502" r:id="rId48"/>
    <p:sldId id="538" r:id="rId49"/>
    <p:sldId id="539" r:id="rId50"/>
    <p:sldId id="540" r:id="rId51"/>
    <p:sldId id="465" r:id="rId52"/>
    <p:sldId id="525" r:id="rId53"/>
    <p:sldId id="526" r:id="rId54"/>
    <p:sldId id="533" r:id="rId55"/>
    <p:sldId id="534" r:id="rId56"/>
    <p:sldId id="527" r:id="rId57"/>
    <p:sldId id="528" r:id="rId58"/>
    <p:sldId id="529" r:id="rId59"/>
    <p:sldId id="530" r:id="rId60"/>
    <p:sldId id="531" r:id="rId61"/>
    <p:sldId id="532" r:id="rId62"/>
    <p:sldId id="536" r:id="rId63"/>
    <p:sldId id="537" r:id="rId64"/>
    <p:sldId id="345" r:id="rId65"/>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9900"/>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1" autoAdjust="0"/>
    <p:restoredTop sz="56639" autoAdjust="0"/>
  </p:normalViewPr>
  <p:slideViewPr>
    <p:cSldViewPr>
      <p:cViewPr>
        <p:scale>
          <a:sx n="54" d="100"/>
          <a:sy n="54" d="100"/>
        </p:scale>
        <p:origin x="-120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8" d="100"/>
        <a:sy n="88" d="100"/>
      </p:scale>
      <p:origin x="0" y="22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nl-NL"/>
          </a:p>
        </p:txBody>
      </p:sp>
      <p:sp>
        <p:nvSpPr>
          <p:cNvPr id="118787"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nl-NL"/>
          </a:p>
        </p:txBody>
      </p:sp>
      <p:sp>
        <p:nvSpPr>
          <p:cNvPr id="118788"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nl-NL"/>
          </a:p>
        </p:txBody>
      </p:sp>
      <p:sp>
        <p:nvSpPr>
          <p:cNvPr id="118789"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06478CD-FF5B-4445-8B5F-C56C3571F954}" type="slidenum">
              <a:rPr lang="nl-NL"/>
              <a:pPr/>
              <a:t>‹nr.›</a:t>
            </a:fld>
            <a:endParaRPr lang="nl-NL"/>
          </a:p>
        </p:txBody>
      </p:sp>
    </p:spTree>
    <p:extLst>
      <p:ext uri="{BB962C8B-B14F-4D97-AF65-F5344CB8AC3E}">
        <p14:creationId xmlns:p14="http://schemas.microsoft.com/office/powerpoint/2010/main" val="3401666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Klik om de opmaakprofielen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E72DD10-A849-4989-AB34-F6C9E5D54D89}" type="slidenum">
              <a:rPr lang="en-US"/>
              <a:pPr/>
              <a:t>‹nr.›</a:t>
            </a:fld>
            <a:endParaRPr lang="en-US"/>
          </a:p>
        </p:txBody>
      </p:sp>
    </p:spTree>
    <p:extLst>
      <p:ext uri="{BB962C8B-B14F-4D97-AF65-F5344CB8AC3E}">
        <p14:creationId xmlns:p14="http://schemas.microsoft.com/office/powerpoint/2010/main" val="2854186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fla.org/en/school-libraries-resource-cent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Channel_(communications)" TargetMode="External"/><Relationship Id="rId13" Type="http://schemas.openxmlformats.org/officeDocument/2006/relationships/hyperlink" Target="http://en.wikipedia.org/wiki/Channel_capacity" TargetMode="External"/><Relationship Id="rId18" Type="http://schemas.openxmlformats.org/officeDocument/2006/relationships/hyperlink" Target="http://en.wikipedia.org/wiki/Information_entropy" TargetMode="External"/><Relationship Id="rId3" Type="http://schemas.openxmlformats.org/officeDocument/2006/relationships/hyperlink" Target="http://en.wikipedia.org/wiki/Shannon%E2%80%93Weaver_model" TargetMode="External"/><Relationship Id="rId21" Type="http://schemas.openxmlformats.org/officeDocument/2006/relationships/hyperlink" Target="http://en.wikipedia.org/wiki/Social_science" TargetMode="External"/><Relationship Id="rId7" Type="http://schemas.openxmlformats.org/officeDocument/2006/relationships/hyperlink" Target="http://en.wikipedia.org/wiki/Signal_(electrical_engineering)" TargetMode="External"/><Relationship Id="rId12" Type="http://schemas.openxmlformats.org/officeDocument/2006/relationships/hyperlink" Target="http://en.wikipedia.org/wiki/Code" TargetMode="External"/><Relationship Id="rId17" Type="http://schemas.openxmlformats.org/officeDocument/2006/relationships/hyperlink" Target="http://en.wikipedia.org/wiki/Norbert_Wiener" TargetMode="External"/><Relationship Id="rId2" Type="http://schemas.openxmlformats.org/officeDocument/2006/relationships/slide" Target="../slides/slide15.xml"/><Relationship Id="rId16" Type="http://schemas.openxmlformats.org/officeDocument/2006/relationships/hyperlink" Target="http://en.wikipedia.org/wiki/Bell_System_Technical_Journal" TargetMode="External"/><Relationship Id="rId20" Type="http://schemas.openxmlformats.org/officeDocument/2006/relationships/hyperlink" Target="http://en.wikipedia.org/wiki/John_Robinson_Pierce" TargetMode="External"/><Relationship Id="rId1" Type="http://schemas.openxmlformats.org/officeDocument/2006/relationships/notesMaster" Target="../notesMasters/notesMaster1.xml"/><Relationship Id="rId6" Type="http://schemas.openxmlformats.org/officeDocument/2006/relationships/hyperlink" Target="http://en.wikipedia.org/wiki/Transmission_(telecommunications)" TargetMode="External"/><Relationship Id="rId11" Type="http://schemas.openxmlformats.org/officeDocument/2006/relationships/hyperlink" Target="http://en.wikipedia.org/wiki/Encoding" TargetMode="External"/><Relationship Id="rId5" Type="http://schemas.openxmlformats.org/officeDocument/2006/relationships/hyperlink" Target="http://en.wikipedia.org/wiki/Message" TargetMode="External"/><Relationship Id="rId15" Type="http://schemas.openxmlformats.org/officeDocument/2006/relationships/hyperlink" Target="http://en.wikipedia.org/wiki/A_Mathematical_Theory_of_Communication" TargetMode="External"/><Relationship Id="rId23" Type="http://schemas.openxmlformats.org/officeDocument/2006/relationships/hyperlink" Target="http://en.wikipedia.org/wiki/Mathematics" TargetMode="External"/><Relationship Id="rId10" Type="http://schemas.openxmlformats.org/officeDocument/2006/relationships/hyperlink" Target="http://en.wikipedia.org/wiki/Receiver_(information_theory)" TargetMode="External"/><Relationship Id="rId19" Type="http://schemas.openxmlformats.org/officeDocument/2006/relationships/hyperlink" Target="http://en.wikipedia.org/wiki/Warren_Weaver" TargetMode="External"/><Relationship Id="rId4" Type="http://schemas.openxmlformats.org/officeDocument/2006/relationships/hyperlink" Target="http://en.wikipedia.org/wiki/Information_theory" TargetMode="External"/><Relationship Id="rId9" Type="http://schemas.openxmlformats.org/officeDocument/2006/relationships/hyperlink" Target="http://en.wikipedia.org/wiki/Signal_noise" TargetMode="External"/><Relationship Id="rId14" Type="http://schemas.openxmlformats.org/officeDocument/2006/relationships/hyperlink" Target="http://en.wikipedia.org/wiki/Claude_Elwood_Shannon" TargetMode="External"/><Relationship Id="rId22" Type="http://schemas.openxmlformats.org/officeDocument/2006/relationships/hyperlink" Target="http://en.wikipedia.org/wiki/Engineer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17E2DC-5377-4AD7-BB74-78BB3EF53D3D}" type="slidenum">
              <a:rPr lang="en-US"/>
              <a:pPr/>
              <a:t>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I’m </a:t>
            </a:r>
            <a:r>
              <a:rPr lang="en-US" dirty="0" smtClean="0">
                <a:latin typeface="Arial" panose="020B0604020202020204" pitchFamily="34" charset="0"/>
              </a:rPr>
              <a:t>an information scientist, retired from the University of Amsterdam in the Netherlands and still a visiting professor at the University of Pretoria, South Africa. My</a:t>
            </a:r>
            <a:r>
              <a:rPr lang="en-GB" dirty="0" smtClean="0">
                <a:latin typeface="Arial" panose="020B0604020202020204" pitchFamily="34" charset="0"/>
              </a:rPr>
              <a:t> research concentrates on the access to information, especially on information literacy and the role of (school) libraries. Among others I’m the Information Officer of the IFLA Information Literacy section, member of IFLA </a:t>
            </a:r>
            <a:r>
              <a:rPr lang="en-GB" dirty="0" smtClean="0">
                <a:latin typeface="Arial" panose="020B0604020202020204" pitchFamily="34" charset="0"/>
                <a:hlinkClick r:id="rId3"/>
              </a:rPr>
              <a:t>School Libraries and Resource </a:t>
            </a:r>
            <a:r>
              <a:rPr lang="en-GB" dirty="0" err="1" smtClean="0">
                <a:latin typeface="Arial" panose="020B0604020202020204" pitchFamily="34" charset="0"/>
                <a:hlinkClick r:id="rId3"/>
              </a:rPr>
              <a:t>Centers</a:t>
            </a:r>
            <a:r>
              <a:rPr lang="en-GB" dirty="0" smtClean="0">
                <a:latin typeface="Arial" panose="020B0604020202020204" pitchFamily="34" charset="0"/>
              </a:rPr>
              <a:t> section, member of the board of ENSIL and member of IASL and the Dutch Library Association. I participated in several UNESCO Expert Group Meetings on Media and Information Literacy and coordinated and participated in the worldwide UNESCO </a:t>
            </a:r>
            <a:r>
              <a:rPr lang="en-GB" dirty="0" err="1" smtClean="0">
                <a:latin typeface="Arial" panose="020B0604020202020204" pitchFamily="34" charset="0"/>
              </a:rPr>
              <a:t>TtT</a:t>
            </a:r>
            <a:r>
              <a:rPr lang="en-GB" dirty="0" smtClean="0">
                <a:latin typeface="Arial" panose="020B0604020202020204" pitchFamily="34" charset="0"/>
              </a:rPr>
              <a:t> in Information Literacy workshops series.  </a:t>
            </a:r>
          </a:p>
        </p:txBody>
      </p:sp>
    </p:spTree>
    <p:extLst>
      <p:ext uri="{BB962C8B-B14F-4D97-AF65-F5344CB8AC3E}">
        <p14:creationId xmlns:p14="http://schemas.microsoft.com/office/powerpoint/2010/main" val="283109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7A67B3-557B-476A-A999-B3D3D3BAF71B}" type="slidenum">
              <a:rPr lang="nl-NL"/>
              <a:pPr/>
              <a:t>10</a:t>
            </a:fld>
            <a:endParaRPr lang="nl-NL"/>
          </a:p>
        </p:txBody>
      </p:sp>
      <p:sp>
        <p:nvSpPr>
          <p:cNvPr id="65539" name="Rectangle 2"/>
          <p:cNvSpPr>
            <a:spLocks noGrp="1" noRot="1" noChangeAspect="1" noChangeArrowheads="1" noTextEdit="1"/>
          </p:cNvSpPr>
          <p:nvPr>
            <p:ph type="sldImg"/>
          </p:nvPr>
        </p:nvSpPr>
        <p:spPr>
          <a:xfrm>
            <a:off x="854075" y="758825"/>
            <a:ext cx="4960938" cy="3722688"/>
          </a:xfrm>
          <a:ln/>
        </p:spPr>
      </p:sp>
      <p:sp>
        <p:nvSpPr>
          <p:cNvPr id="65540" name="Rectangle 3"/>
          <p:cNvSpPr>
            <a:spLocks noGrp="1" noChangeArrowheads="1"/>
          </p:cNvSpPr>
          <p:nvPr>
            <p:ph type="body" idx="1"/>
          </p:nvPr>
        </p:nvSpPr>
        <p:spPr>
          <a:xfrm>
            <a:off x="879475" y="4722813"/>
            <a:ext cx="4910138" cy="4445000"/>
          </a:xfrm>
          <a:noFill/>
        </p:spPr>
        <p:txBody>
          <a:bodyPr/>
          <a:lstStyle/>
          <a:p>
            <a:r>
              <a:rPr lang="pt-BR" smtClean="0">
                <a:latin typeface="Arial" panose="020B0604020202020204" pitchFamily="34" charset="0"/>
              </a:rPr>
              <a:t>If we look at a long-term development over the ages we can see three developmetns in what I call the informatisation process :</a:t>
            </a:r>
          </a:p>
          <a:p>
            <a:endParaRPr lang="pt-BR" smtClean="0">
              <a:latin typeface="Arial" panose="020B0604020202020204" pitchFamily="34" charset="0"/>
            </a:endParaRPr>
          </a:p>
          <a:p>
            <a:r>
              <a:rPr lang="pt-BR" smtClean="0">
                <a:latin typeface="Arial" panose="020B0604020202020204" pitchFamily="34" charset="0"/>
              </a:rPr>
              <a:t>An ongoing contral over natural forces &gt; technization</a:t>
            </a:r>
          </a:p>
          <a:p>
            <a:r>
              <a:rPr lang="en-GB" smtClean="0">
                <a:latin typeface="Arial" panose="020B0604020202020204" pitchFamily="34" charset="0"/>
              </a:rPr>
              <a:t>An ongoing social and technical differentiation &gt; differentiation</a:t>
            </a:r>
          </a:p>
          <a:p>
            <a:r>
              <a:rPr lang="en-GB" smtClean="0">
                <a:latin typeface="Arial" panose="020B0604020202020204" pitchFamily="34" charset="0"/>
              </a:rPr>
              <a:t>An expanding of interdependency networks &gt; globalisation</a:t>
            </a:r>
          </a:p>
        </p:txBody>
      </p:sp>
    </p:spTree>
    <p:extLst>
      <p:ext uri="{BB962C8B-B14F-4D97-AF65-F5344CB8AC3E}">
        <p14:creationId xmlns:p14="http://schemas.microsoft.com/office/powerpoint/2010/main" val="289984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1FF48-A2A7-479D-A917-D97A967A817F}" type="slidenum">
              <a:rPr lang="nl-NL"/>
              <a:pPr/>
              <a:t>11</a:t>
            </a:fld>
            <a:endParaRPr lang="nl-NL"/>
          </a:p>
        </p:txBody>
      </p:sp>
      <p:sp>
        <p:nvSpPr>
          <p:cNvPr id="44034" name="Rectangle 2"/>
          <p:cNvSpPr>
            <a:spLocks noRot="1" noChangeArrowheads="1" noTextEdit="1"/>
          </p:cNvSpPr>
          <p:nvPr>
            <p:ph type="sldImg"/>
          </p:nvPr>
        </p:nvSpPr>
        <p:spPr>
          <a:xfrm>
            <a:off x="854075" y="758825"/>
            <a:ext cx="4960938" cy="3722688"/>
          </a:xfrm>
          <a:ln/>
        </p:spPr>
      </p:sp>
      <p:sp>
        <p:nvSpPr>
          <p:cNvPr id="44035" name="Rectangle 3"/>
          <p:cNvSpPr>
            <a:spLocks noGrp="1" noChangeArrowheads="1"/>
          </p:cNvSpPr>
          <p:nvPr>
            <p:ph type="body" idx="1"/>
          </p:nvPr>
        </p:nvSpPr>
        <p:spPr>
          <a:xfrm>
            <a:off x="879949" y="4722046"/>
            <a:ext cx="4909190" cy="4446307"/>
          </a:xfrm>
        </p:spPr>
        <p:txBody>
          <a:bodyPr lIns="89648" tIns="44824" rIns="89648" bIns="44824"/>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26B82-8A65-4E0F-94BD-A9B62209232A}" type="slidenum">
              <a:rPr lang="nl-NL"/>
              <a:pPr/>
              <a:t>12</a:t>
            </a:fld>
            <a:endParaRPr lang="nl-NL"/>
          </a:p>
        </p:txBody>
      </p:sp>
      <p:sp>
        <p:nvSpPr>
          <p:cNvPr id="46082" name="Rectangle 2"/>
          <p:cNvSpPr>
            <a:spLocks noRot="1" noChangeArrowheads="1" noTextEdit="1"/>
          </p:cNvSpPr>
          <p:nvPr>
            <p:ph type="sldImg"/>
          </p:nvPr>
        </p:nvSpPr>
        <p:spPr>
          <a:xfrm>
            <a:off x="854075" y="746125"/>
            <a:ext cx="4960938" cy="3721100"/>
          </a:xfrm>
          <a:ln/>
        </p:spPr>
      </p:sp>
      <p:sp>
        <p:nvSpPr>
          <p:cNvPr id="46083" name="Rectangle 3"/>
          <p:cNvSpPr>
            <a:spLocks noGrp="1" noChangeArrowheads="1"/>
          </p:cNvSpPr>
          <p:nvPr>
            <p:ph type="body" idx="1"/>
          </p:nvPr>
        </p:nvSpPr>
        <p:spPr>
          <a:xfrm>
            <a:off x="666909" y="4715154"/>
            <a:ext cx="5335270" cy="4465264"/>
          </a:xfrm>
        </p:spPr>
        <p:txBody>
          <a:bodyPr/>
          <a:lstStyle/>
          <a:p>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E6509-F8F0-47AF-AC65-8098C8F15910}" type="slidenum">
              <a:rPr lang="nl-NL"/>
              <a:pPr/>
              <a:t>13</a:t>
            </a:fld>
            <a:endParaRPr lang="nl-NL"/>
          </a:p>
        </p:txBody>
      </p:sp>
      <p:sp>
        <p:nvSpPr>
          <p:cNvPr id="48130" name="Rectangle 2"/>
          <p:cNvSpPr>
            <a:spLocks noRot="1" noChangeArrowheads="1" noTextEdit="1"/>
          </p:cNvSpPr>
          <p:nvPr>
            <p:ph type="sldImg"/>
          </p:nvPr>
        </p:nvSpPr>
        <p:spPr>
          <a:xfrm>
            <a:off x="855663" y="746125"/>
            <a:ext cx="4959350" cy="3721100"/>
          </a:xfrm>
          <a:ln/>
        </p:spPr>
      </p:sp>
      <p:sp>
        <p:nvSpPr>
          <p:cNvPr id="48131" name="Rectangle 3"/>
          <p:cNvSpPr>
            <a:spLocks noGrp="1" noChangeArrowheads="1"/>
          </p:cNvSpPr>
          <p:nvPr>
            <p:ph type="body" idx="1"/>
          </p:nvPr>
        </p:nvSpPr>
        <p:spPr>
          <a:xfrm>
            <a:off x="889212" y="4715154"/>
            <a:ext cx="4890665" cy="4465264"/>
          </a:xfrm>
        </p:spPr>
        <p:txBody>
          <a:bodyPr lIns="92130" tIns="46064" rIns="92130" bIns="46064"/>
          <a:lstStyle/>
          <a:p>
            <a:r>
              <a:rPr lang="nl-NL"/>
              <a:t>Dervin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E72DD10-A849-4989-AB34-F6C9E5D54D89}" type="slidenum">
              <a:rPr lang="en-US" smtClean="0"/>
              <a:pPr/>
              <a:t>14</a:t>
            </a:fld>
            <a:endParaRPr lang="en-US"/>
          </a:p>
        </p:txBody>
      </p:sp>
    </p:spTree>
    <p:extLst>
      <p:ext uri="{BB962C8B-B14F-4D97-AF65-F5344CB8AC3E}">
        <p14:creationId xmlns:p14="http://schemas.microsoft.com/office/powerpoint/2010/main" val="388072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a:t>
            </a:r>
            <a:r>
              <a:rPr lang="en-US" sz="1200" b="1" i="0" kern="1200" dirty="0" smtClean="0">
                <a:solidFill>
                  <a:schemeClr val="tx1"/>
                </a:solidFill>
                <a:effectLst/>
                <a:latin typeface="Arial" charset="0"/>
                <a:ea typeface="+mn-ea"/>
                <a:cs typeface="+mn-cs"/>
              </a:rPr>
              <a:t>Shannon–Weaver model of communication</a:t>
            </a:r>
            <a:r>
              <a:rPr lang="en-US" sz="1200" b="0" i="0" kern="1200" dirty="0" smtClean="0">
                <a:solidFill>
                  <a:schemeClr val="tx1"/>
                </a:solidFill>
                <a:effectLst/>
                <a:latin typeface="Arial" charset="0"/>
                <a:ea typeface="+mn-ea"/>
                <a:cs typeface="+mn-cs"/>
              </a:rPr>
              <a:t> has been called the "mother of all models."</a:t>
            </a:r>
            <a:r>
              <a:rPr lang="en-US" sz="1200" b="0" i="0" u="none" strike="noStrike" kern="1200" baseline="30000" dirty="0" smtClean="0">
                <a:solidFill>
                  <a:schemeClr val="tx1"/>
                </a:solidFill>
                <a:effectLst/>
                <a:latin typeface="Arial" charset="0"/>
                <a:ea typeface="+mn-ea"/>
                <a:cs typeface="+mn-cs"/>
                <a:hlinkClick r:id="rId3"/>
              </a:rPr>
              <a:t>[1]</a:t>
            </a:r>
            <a:r>
              <a:rPr lang="en-US" sz="1200" b="0" i="0" kern="1200" dirty="0" smtClean="0">
                <a:solidFill>
                  <a:schemeClr val="tx1"/>
                </a:solidFill>
                <a:effectLst/>
                <a:latin typeface="Arial" charset="0"/>
                <a:ea typeface="+mn-ea"/>
                <a:cs typeface="+mn-cs"/>
              </a:rPr>
              <a:t> It embodies the concepts of </a:t>
            </a:r>
            <a:r>
              <a:rPr lang="en-US" sz="1200" b="0" i="0" u="none" strike="noStrike" kern="1200" dirty="0" smtClean="0">
                <a:solidFill>
                  <a:schemeClr val="tx1"/>
                </a:solidFill>
                <a:effectLst/>
                <a:latin typeface="Arial" charset="0"/>
                <a:ea typeface="+mn-ea"/>
                <a:cs typeface="+mn-cs"/>
                <a:hlinkClick r:id="rId4" tooltip="Information theory"/>
              </a:rPr>
              <a:t>information </a:t>
            </a:r>
            <a:r>
              <a:rPr lang="en-US" sz="1200" b="0" i="0" u="none" strike="noStrike" kern="1200" dirty="0" err="1" smtClean="0">
                <a:solidFill>
                  <a:schemeClr val="tx1"/>
                </a:solidFill>
                <a:effectLst/>
                <a:latin typeface="Arial" charset="0"/>
                <a:ea typeface="+mn-ea"/>
                <a:cs typeface="+mn-cs"/>
                <a:hlinkClick r:id="rId4" tooltip="Information theory"/>
              </a:rPr>
              <a:t>source</a:t>
            </a:r>
            <a:r>
              <a:rPr lang="en-US" sz="1200" b="0" i="0" kern="1200" dirty="0" err="1" smtClean="0">
                <a:solidFill>
                  <a:schemeClr val="tx1"/>
                </a:solidFill>
                <a:effectLst/>
                <a:latin typeface="Arial" charset="0"/>
                <a:ea typeface="+mn-ea"/>
                <a:cs typeface="+mn-cs"/>
              </a:rPr>
              <a:t>,</a:t>
            </a:r>
            <a:r>
              <a:rPr lang="en-US" sz="1200" b="0" i="0" u="none" strike="noStrike" kern="1200" dirty="0" err="1" smtClean="0">
                <a:solidFill>
                  <a:schemeClr val="tx1"/>
                </a:solidFill>
                <a:effectLst/>
                <a:latin typeface="Arial" charset="0"/>
                <a:ea typeface="+mn-ea"/>
                <a:cs typeface="+mn-cs"/>
                <a:hlinkClick r:id="rId5" tooltip="Message"/>
              </a:rPr>
              <a:t>message</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6" tooltip="Transmission (telecommunications)"/>
              </a:rPr>
              <a:t>transmitter</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7" tooltip="Signal (electrical engineering)"/>
              </a:rPr>
              <a:t>signal</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8" tooltip="Channel (communications)"/>
              </a:rPr>
              <a:t>channel</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9" tooltip="Signal noise"/>
              </a:rPr>
              <a:t>noise</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10" tooltip="Receiver (information theory)"/>
              </a:rPr>
              <a:t>receiver</a:t>
            </a:r>
            <a:r>
              <a:rPr lang="en-US" sz="1200" b="0" i="0" kern="1200" dirty="0" smtClean="0">
                <a:solidFill>
                  <a:schemeClr val="tx1"/>
                </a:solidFill>
                <a:effectLst/>
                <a:latin typeface="Arial" charset="0"/>
                <a:ea typeface="+mn-ea"/>
                <a:cs typeface="+mn-cs"/>
              </a:rPr>
              <a:t>, information destination, probability of error, </a:t>
            </a:r>
            <a:r>
              <a:rPr lang="en-US" sz="1200" b="0" i="0" u="none" strike="noStrike" kern="1200" dirty="0" smtClean="0">
                <a:solidFill>
                  <a:schemeClr val="tx1"/>
                </a:solidFill>
                <a:effectLst/>
                <a:latin typeface="Arial" charset="0"/>
                <a:ea typeface="+mn-ea"/>
                <a:cs typeface="+mn-cs"/>
                <a:hlinkClick r:id="rId11" tooltip="Encoding"/>
              </a:rPr>
              <a:t>encoding</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12" tooltip="Code"/>
              </a:rPr>
              <a:t>decoding</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4" tooltip="Information theory"/>
              </a:rPr>
              <a:t>information rate</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13" tooltip="Channel capacity"/>
              </a:rPr>
              <a:t>channel capacity</a:t>
            </a:r>
            <a:r>
              <a:rPr lang="en-US" sz="1200" b="0" i="0" kern="1200" dirty="0" smtClean="0">
                <a:solidFill>
                  <a:schemeClr val="tx1"/>
                </a:solidFill>
                <a:effectLst/>
                <a:latin typeface="Arial" charset="0"/>
                <a:ea typeface="+mn-ea"/>
                <a:cs typeface="+mn-cs"/>
              </a:rPr>
              <a:t>, etc.</a:t>
            </a:r>
          </a:p>
          <a:p>
            <a:r>
              <a:rPr lang="en-US" sz="1200" b="0" i="0" kern="1200" dirty="0" smtClean="0">
                <a:solidFill>
                  <a:schemeClr val="tx1"/>
                </a:solidFill>
                <a:effectLst/>
                <a:latin typeface="Arial" charset="0"/>
                <a:ea typeface="+mn-ea"/>
                <a:cs typeface="+mn-cs"/>
              </a:rPr>
              <a:t>In 1948 </a:t>
            </a:r>
            <a:r>
              <a:rPr lang="en-US" sz="1200" b="0" i="0" u="none" strike="noStrike" kern="1200" dirty="0" smtClean="0">
                <a:solidFill>
                  <a:schemeClr val="tx1"/>
                </a:solidFill>
                <a:effectLst/>
                <a:latin typeface="Arial" charset="0"/>
                <a:ea typeface="+mn-ea"/>
                <a:cs typeface="+mn-cs"/>
                <a:hlinkClick r:id="rId14" tooltip="Claude Elwood Shannon"/>
              </a:rPr>
              <a:t>Claude Elwood Shannon</a:t>
            </a:r>
            <a:r>
              <a:rPr lang="en-US" sz="1200" b="0" i="0" kern="1200" dirty="0" smtClean="0">
                <a:solidFill>
                  <a:schemeClr val="tx1"/>
                </a:solidFill>
                <a:effectLst/>
                <a:latin typeface="Arial" charset="0"/>
                <a:ea typeface="+mn-ea"/>
                <a:cs typeface="+mn-cs"/>
              </a:rPr>
              <a:t> published </a:t>
            </a:r>
            <a:r>
              <a:rPr lang="en-US" sz="1200" b="0" i="1" u="none" strike="noStrike" kern="1200" dirty="0" smtClean="0">
                <a:solidFill>
                  <a:schemeClr val="tx1"/>
                </a:solidFill>
                <a:effectLst/>
                <a:latin typeface="Arial" charset="0"/>
                <a:ea typeface="+mn-ea"/>
                <a:cs typeface="+mn-cs"/>
                <a:hlinkClick r:id="rId15" tooltip="A Mathematical Theory of Communication"/>
              </a:rPr>
              <a:t>A Mathematical Theory of Communication</a:t>
            </a:r>
            <a:r>
              <a:rPr lang="en-US" sz="1200" b="0" i="0" kern="1200" dirty="0" smtClean="0">
                <a:solidFill>
                  <a:schemeClr val="tx1"/>
                </a:solidFill>
                <a:effectLst/>
                <a:latin typeface="Arial" charset="0"/>
                <a:ea typeface="+mn-ea"/>
                <a:cs typeface="+mn-cs"/>
              </a:rPr>
              <a:t> article in two parts in the July and October numbers of the </a:t>
            </a:r>
            <a:r>
              <a:rPr lang="en-US" sz="1200" b="0" i="1" u="none" strike="noStrike" kern="1200" dirty="0" smtClean="0">
                <a:solidFill>
                  <a:schemeClr val="tx1"/>
                </a:solidFill>
                <a:effectLst/>
                <a:latin typeface="Arial" charset="0"/>
                <a:ea typeface="+mn-ea"/>
                <a:cs typeface="+mn-cs"/>
                <a:hlinkClick r:id="rId16" tooltip="Bell System Technical Journal"/>
              </a:rPr>
              <a:t>Bell System Technical Journal</a:t>
            </a:r>
            <a:r>
              <a:rPr lang="en-US" sz="1200" b="0" i="0" kern="1200" dirty="0" smtClean="0">
                <a:solidFill>
                  <a:schemeClr val="tx1"/>
                </a:solidFill>
                <a:effectLst/>
                <a:latin typeface="Arial" charset="0"/>
                <a:ea typeface="+mn-ea"/>
                <a:cs typeface="+mn-cs"/>
              </a:rPr>
              <a:t>.</a:t>
            </a:r>
            <a:r>
              <a:rPr lang="en-US" sz="1200" b="0" i="0" u="none" strike="noStrike" kern="1200" baseline="30000" dirty="0" smtClean="0">
                <a:solidFill>
                  <a:schemeClr val="tx1"/>
                </a:solidFill>
                <a:effectLst/>
                <a:latin typeface="Arial" charset="0"/>
                <a:ea typeface="+mn-ea"/>
                <a:cs typeface="+mn-cs"/>
                <a:hlinkClick r:id="rId3"/>
              </a:rPr>
              <a:t>[2]</a:t>
            </a:r>
            <a:r>
              <a:rPr lang="en-US" sz="1200" b="0" i="0" kern="1200" dirty="0" smtClean="0">
                <a:solidFill>
                  <a:schemeClr val="tx1"/>
                </a:solidFill>
                <a:effectLst/>
                <a:latin typeface="Arial" charset="0"/>
                <a:ea typeface="+mn-ea"/>
                <a:cs typeface="+mn-cs"/>
              </a:rPr>
              <a:t> In this fundamental work he used tools in probability theory, developed by </a:t>
            </a:r>
            <a:r>
              <a:rPr lang="en-US" sz="1200" b="0" i="0" u="none" strike="noStrike" kern="1200" dirty="0" smtClean="0">
                <a:solidFill>
                  <a:schemeClr val="tx1"/>
                </a:solidFill>
                <a:effectLst/>
                <a:latin typeface="Arial" charset="0"/>
                <a:ea typeface="+mn-ea"/>
                <a:cs typeface="+mn-cs"/>
                <a:hlinkClick r:id="rId17" tooltip="Norbert Wiener"/>
              </a:rPr>
              <a:t>Norbert Wiener</a:t>
            </a:r>
            <a:r>
              <a:rPr lang="en-US" sz="1200" b="0" i="0" kern="1200" dirty="0" smtClean="0">
                <a:solidFill>
                  <a:schemeClr val="tx1"/>
                </a:solidFill>
                <a:effectLst/>
                <a:latin typeface="Arial" charset="0"/>
                <a:ea typeface="+mn-ea"/>
                <a:cs typeface="+mn-cs"/>
              </a:rPr>
              <a:t>, which were in their nascent stages of being applied to communication theory at that time. Shannon developed </a:t>
            </a:r>
            <a:r>
              <a:rPr lang="en-US" sz="1200" b="0" i="0" u="none" strike="noStrike" kern="1200" dirty="0" smtClean="0">
                <a:solidFill>
                  <a:schemeClr val="tx1"/>
                </a:solidFill>
                <a:effectLst/>
                <a:latin typeface="Arial" charset="0"/>
                <a:ea typeface="+mn-ea"/>
                <a:cs typeface="+mn-cs"/>
                <a:hlinkClick r:id="rId18" tooltip="Information entropy"/>
              </a:rPr>
              <a:t>information entropy</a:t>
            </a:r>
            <a:r>
              <a:rPr lang="en-US" sz="1200" b="0" i="0" kern="1200" dirty="0" smtClean="0">
                <a:solidFill>
                  <a:schemeClr val="tx1"/>
                </a:solidFill>
                <a:effectLst/>
                <a:latin typeface="Arial" charset="0"/>
                <a:ea typeface="+mn-ea"/>
                <a:cs typeface="+mn-cs"/>
              </a:rPr>
              <a:t> as a measure for the uncertainty in a message while essentially inventing what became known as the dominant form of "information theory."</a:t>
            </a:r>
          </a:p>
          <a:p>
            <a:r>
              <a:rPr lang="en-US" sz="1200" b="0" i="0" kern="1200" dirty="0" smtClean="0">
                <a:solidFill>
                  <a:schemeClr val="tx1"/>
                </a:solidFill>
                <a:effectLst/>
                <a:latin typeface="Arial" charset="0"/>
                <a:ea typeface="+mn-ea"/>
                <a:cs typeface="+mn-cs"/>
              </a:rPr>
              <a:t>The book co-authored with </a:t>
            </a:r>
            <a:r>
              <a:rPr lang="en-US" sz="1200" b="0" i="0" u="none" strike="noStrike" kern="1200" dirty="0" smtClean="0">
                <a:solidFill>
                  <a:schemeClr val="tx1"/>
                </a:solidFill>
                <a:effectLst/>
                <a:latin typeface="Arial" charset="0"/>
                <a:ea typeface="+mn-ea"/>
                <a:cs typeface="+mn-cs"/>
                <a:hlinkClick r:id="rId19" tooltip="Warren Weaver"/>
              </a:rPr>
              <a:t>Warren Weaver</a:t>
            </a:r>
            <a:r>
              <a:rPr lang="en-US" sz="1200" b="0" i="0" kern="1200" dirty="0" smtClean="0">
                <a:solidFill>
                  <a:schemeClr val="tx1"/>
                </a:solidFill>
                <a:effectLst/>
                <a:latin typeface="Arial" charset="0"/>
                <a:ea typeface="+mn-ea"/>
                <a:cs typeface="+mn-cs"/>
              </a:rPr>
              <a:t>, </a:t>
            </a:r>
            <a:r>
              <a:rPr lang="en-US" sz="1200" b="0" i="1" kern="1200" dirty="0" smtClean="0">
                <a:solidFill>
                  <a:schemeClr val="tx1"/>
                </a:solidFill>
                <a:effectLst/>
                <a:latin typeface="Arial" charset="0"/>
                <a:ea typeface="+mn-ea"/>
                <a:cs typeface="+mn-cs"/>
              </a:rPr>
              <a:t>The Mathematical Theory of Communication</a:t>
            </a:r>
            <a:r>
              <a:rPr lang="en-US" sz="1200" b="0" i="0" kern="1200" dirty="0" smtClean="0">
                <a:solidFill>
                  <a:schemeClr val="tx1"/>
                </a:solidFill>
                <a:effectLst/>
                <a:latin typeface="Arial" charset="0"/>
                <a:ea typeface="+mn-ea"/>
                <a:cs typeface="+mn-cs"/>
              </a:rPr>
              <a:t>, reprints Shannon's 1948 article and Weaver's popularization of it, which is accessible to the non-specialist.</a:t>
            </a:r>
            <a:r>
              <a:rPr lang="en-US" sz="1200" b="0" i="0" u="none" strike="noStrike" kern="1200" baseline="30000" dirty="0" smtClean="0">
                <a:solidFill>
                  <a:schemeClr val="tx1"/>
                </a:solidFill>
                <a:effectLst/>
                <a:latin typeface="Arial" charset="0"/>
                <a:ea typeface="+mn-ea"/>
                <a:cs typeface="+mn-cs"/>
                <a:hlinkClick r:id="rId3"/>
              </a:rPr>
              <a:t>[3]</a:t>
            </a:r>
            <a:r>
              <a:rPr lang="en-US" sz="1200" b="0" i="0" kern="1200" dirty="0" smtClean="0">
                <a:solidFill>
                  <a:schemeClr val="tx1"/>
                </a:solidFill>
                <a:effectLst/>
                <a:latin typeface="Arial" charset="0"/>
                <a:ea typeface="+mn-ea"/>
                <a:cs typeface="+mn-cs"/>
              </a:rPr>
              <a:t> Shannon's concepts were also popularized, subject to his own proofreading, in </a:t>
            </a:r>
            <a:r>
              <a:rPr lang="en-US" sz="1200" b="0" i="0" u="none" strike="noStrike" kern="1200" dirty="0" smtClean="0">
                <a:solidFill>
                  <a:schemeClr val="tx1"/>
                </a:solidFill>
                <a:effectLst/>
                <a:latin typeface="Arial" charset="0"/>
                <a:ea typeface="+mn-ea"/>
                <a:cs typeface="+mn-cs"/>
                <a:hlinkClick r:id="rId20" tooltip="John Robinson Pierce"/>
              </a:rPr>
              <a:t>John Robinson </a:t>
            </a:r>
            <a:r>
              <a:rPr lang="en-US" sz="1200" b="0" i="0" u="none" strike="noStrike" kern="1200" dirty="0" err="1" smtClean="0">
                <a:solidFill>
                  <a:schemeClr val="tx1"/>
                </a:solidFill>
                <a:effectLst/>
                <a:latin typeface="Arial" charset="0"/>
                <a:ea typeface="+mn-ea"/>
                <a:cs typeface="+mn-cs"/>
                <a:hlinkClick r:id="rId20" tooltip="John Robinson Pierce"/>
              </a:rPr>
              <a:t>Pierce</a:t>
            </a:r>
            <a:r>
              <a:rPr lang="en-US" sz="1200" b="0" i="0" kern="1200" dirty="0" err="1" smtClean="0">
                <a:solidFill>
                  <a:schemeClr val="tx1"/>
                </a:solidFill>
                <a:effectLst/>
                <a:latin typeface="Arial" charset="0"/>
                <a:ea typeface="+mn-ea"/>
                <a:cs typeface="+mn-cs"/>
              </a:rPr>
              <a:t>'s</a:t>
            </a:r>
            <a:r>
              <a:rPr lang="en-US" sz="1200" b="0" i="1" kern="1200" dirty="0" err="1" smtClean="0">
                <a:solidFill>
                  <a:schemeClr val="tx1"/>
                </a:solidFill>
                <a:effectLst/>
                <a:latin typeface="Arial" charset="0"/>
                <a:ea typeface="+mn-ea"/>
                <a:cs typeface="+mn-cs"/>
              </a:rPr>
              <a:t>Symbols</a:t>
            </a:r>
            <a:r>
              <a:rPr lang="en-US" sz="1200" b="0" i="1" kern="1200" dirty="0" smtClean="0">
                <a:solidFill>
                  <a:schemeClr val="tx1"/>
                </a:solidFill>
                <a:effectLst/>
                <a:latin typeface="Arial" charset="0"/>
                <a:ea typeface="+mn-ea"/>
                <a:cs typeface="+mn-cs"/>
              </a:rPr>
              <a:t>, Signals, and Noise</a:t>
            </a:r>
            <a:r>
              <a:rPr lang="en-US" sz="1200" b="0" i="0" kern="1200" dirty="0" smtClean="0">
                <a:solidFill>
                  <a:schemeClr val="tx1"/>
                </a:solidFill>
                <a:effectLst/>
                <a:latin typeface="Arial" charset="0"/>
                <a:ea typeface="+mn-ea"/>
                <a:cs typeface="+mn-cs"/>
              </a:rPr>
              <a:t>.</a:t>
            </a:r>
            <a:r>
              <a:rPr lang="en-US" sz="1200" b="0" i="0" u="none" strike="noStrike" kern="1200" baseline="30000" dirty="0" smtClean="0">
                <a:solidFill>
                  <a:schemeClr val="tx1"/>
                </a:solidFill>
                <a:effectLst/>
                <a:latin typeface="Arial" charset="0"/>
                <a:ea typeface="+mn-ea"/>
                <a:cs typeface="+mn-cs"/>
                <a:hlinkClick r:id="rId3"/>
              </a:rPr>
              <a:t>[4]</a:t>
            </a:r>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The term </a:t>
            </a:r>
            <a:r>
              <a:rPr lang="en-US" sz="1200" b="0" i="1" kern="1200" dirty="0" smtClean="0">
                <a:solidFill>
                  <a:schemeClr val="tx1"/>
                </a:solidFill>
                <a:effectLst/>
                <a:latin typeface="Arial" charset="0"/>
                <a:ea typeface="+mn-ea"/>
                <a:cs typeface="+mn-cs"/>
              </a:rPr>
              <a:t>Shannon–Weaver model</a:t>
            </a:r>
            <a:r>
              <a:rPr lang="en-US" sz="1200" b="0" i="0" kern="1200" dirty="0" smtClean="0">
                <a:solidFill>
                  <a:schemeClr val="tx1"/>
                </a:solidFill>
                <a:effectLst/>
                <a:latin typeface="Arial" charset="0"/>
                <a:ea typeface="+mn-ea"/>
                <a:cs typeface="+mn-cs"/>
              </a:rPr>
              <a:t> was widely adopted into </a:t>
            </a:r>
            <a:r>
              <a:rPr lang="en-US" sz="1200" b="0" i="0" u="none" strike="noStrike" kern="1200" dirty="0" smtClean="0">
                <a:solidFill>
                  <a:schemeClr val="tx1"/>
                </a:solidFill>
                <a:effectLst/>
                <a:latin typeface="Arial" charset="0"/>
                <a:ea typeface="+mn-ea"/>
                <a:cs typeface="+mn-cs"/>
                <a:hlinkClick r:id="rId21" tooltip="Social science"/>
              </a:rPr>
              <a:t>social science</a:t>
            </a:r>
            <a:r>
              <a:rPr lang="en-US" sz="1200" b="0" i="0" kern="1200" dirty="0" smtClean="0">
                <a:solidFill>
                  <a:schemeClr val="tx1"/>
                </a:solidFill>
                <a:effectLst/>
                <a:latin typeface="Arial" charset="0"/>
                <a:ea typeface="+mn-ea"/>
                <a:cs typeface="+mn-cs"/>
              </a:rPr>
              <a:t> fields such as education, organizational analysis, psychology, etc. In </a:t>
            </a:r>
            <a:r>
              <a:rPr lang="en-US" sz="1200" b="0" i="0" u="none" strike="noStrike" kern="1200" dirty="0" smtClean="0">
                <a:solidFill>
                  <a:schemeClr val="tx1"/>
                </a:solidFill>
                <a:effectLst/>
                <a:latin typeface="Arial" charset="0"/>
                <a:ea typeface="+mn-ea"/>
                <a:cs typeface="+mn-cs"/>
                <a:hlinkClick r:id="rId22" tooltip="Engineering"/>
              </a:rPr>
              <a:t>engineering</a:t>
            </a:r>
            <a:r>
              <a:rPr lang="en-US" sz="1200" b="0" i="0" kern="1200" dirty="0" smtClean="0">
                <a:solidFill>
                  <a:schemeClr val="tx1"/>
                </a:solidFill>
                <a:effectLst/>
                <a:latin typeface="Arial" charset="0"/>
                <a:ea typeface="+mn-ea"/>
                <a:cs typeface="+mn-cs"/>
              </a:rPr>
              <a:t> </a:t>
            </a:r>
            <a:r>
              <a:rPr lang="en-US" sz="1200" b="0" i="0" kern="1200" dirty="0" err="1" smtClean="0">
                <a:solidFill>
                  <a:schemeClr val="tx1"/>
                </a:solidFill>
                <a:effectLst/>
                <a:latin typeface="Arial" charset="0"/>
                <a:ea typeface="+mn-ea"/>
                <a:cs typeface="+mn-cs"/>
              </a:rPr>
              <a:t>and</a:t>
            </a:r>
            <a:r>
              <a:rPr lang="en-US" sz="1200" b="0" i="0" u="none" strike="noStrike" kern="1200" dirty="0" err="1" smtClean="0">
                <a:solidFill>
                  <a:schemeClr val="tx1"/>
                </a:solidFill>
                <a:effectLst/>
                <a:latin typeface="Arial" charset="0"/>
                <a:ea typeface="+mn-ea"/>
                <a:cs typeface="+mn-cs"/>
                <a:hlinkClick r:id="rId23" tooltip="Mathematics"/>
              </a:rPr>
              <a:t>mathematics</a:t>
            </a:r>
            <a:r>
              <a:rPr lang="en-US" sz="1200" b="0" i="0" kern="1200" dirty="0" smtClean="0">
                <a:solidFill>
                  <a:schemeClr val="tx1"/>
                </a:solidFill>
                <a:effectLst/>
                <a:latin typeface="Arial" charset="0"/>
                <a:ea typeface="+mn-ea"/>
                <a:cs typeface="+mn-cs"/>
              </a:rPr>
              <a:t>, Shannon's theory is used more literally and is referred to </a:t>
            </a:r>
            <a:r>
              <a:rPr lang="en-US" sz="1200" b="0" i="0" kern="1200" dirty="0" err="1" smtClean="0">
                <a:solidFill>
                  <a:schemeClr val="tx1"/>
                </a:solidFill>
                <a:effectLst/>
                <a:latin typeface="Arial" charset="0"/>
                <a:ea typeface="+mn-ea"/>
                <a:cs typeface="+mn-cs"/>
              </a:rPr>
              <a:t>as</a:t>
            </a:r>
            <a:r>
              <a:rPr lang="en-US" sz="1200" b="0" i="1" kern="1200" dirty="0" err="1" smtClean="0">
                <a:solidFill>
                  <a:schemeClr val="tx1"/>
                </a:solidFill>
                <a:effectLst/>
                <a:latin typeface="Arial" charset="0"/>
                <a:ea typeface="+mn-ea"/>
                <a:cs typeface="+mn-cs"/>
              </a:rPr>
              <a:t>Shannon</a:t>
            </a:r>
            <a:r>
              <a:rPr lang="en-US" sz="1200" b="0" i="1" kern="1200" dirty="0" smtClean="0">
                <a:solidFill>
                  <a:schemeClr val="tx1"/>
                </a:solidFill>
                <a:effectLst/>
                <a:latin typeface="Arial" charset="0"/>
                <a:ea typeface="+mn-ea"/>
                <a:cs typeface="+mn-cs"/>
              </a:rPr>
              <a:t> theory</a:t>
            </a:r>
            <a:r>
              <a:rPr lang="en-US" sz="1200" b="0" i="0" kern="1200" dirty="0" smtClean="0">
                <a:solidFill>
                  <a:schemeClr val="tx1"/>
                </a:solidFill>
                <a:effectLst/>
                <a:latin typeface="Arial" charset="0"/>
                <a:ea typeface="+mn-ea"/>
                <a:cs typeface="+mn-cs"/>
              </a:rPr>
              <a:t>, or </a:t>
            </a:r>
            <a:r>
              <a:rPr lang="en-US" sz="1200" b="0" i="0" u="none" strike="noStrike" kern="1200" dirty="0" smtClean="0">
                <a:solidFill>
                  <a:schemeClr val="tx1"/>
                </a:solidFill>
                <a:effectLst/>
                <a:latin typeface="Arial" charset="0"/>
                <a:ea typeface="+mn-ea"/>
                <a:cs typeface="+mn-cs"/>
                <a:hlinkClick r:id="rId4" tooltip="Information theory"/>
              </a:rPr>
              <a:t>information theory</a:t>
            </a:r>
            <a:r>
              <a:rPr lang="en-US" sz="1200" b="0" i="0" kern="1200" dirty="0" smtClean="0">
                <a:solidFill>
                  <a:schemeClr val="tx1"/>
                </a:solidFill>
                <a:effectLst/>
                <a:latin typeface="Arial" charset="0"/>
                <a:ea typeface="+mn-ea"/>
                <a:cs typeface="+mn-cs"/>
              </a:rPr>
              <a:t>.</a:t>
            </a:r>
            <a:r>
              <a:rPr lang="en-US" sz="1200" b="0" i="0" u="none" strike="noStrike" kern="1200" baseline="30000" dirty="0" smtClean="0">
                <a:solidFill>
                  <a:schemeClr val="tx1"/>
                </a:solidFill>
                <a:effectLst/>
                <a:latin typeface="Arial" charset="0"/>
                <a:ea typeface="+mn-ea"/>
                <a:cs typeface="+mn-cs"/>
                <a:hlinkClick r:id="rId3"/>
              </a:rPr>
              <a:t>[5]</a:t>
            </a:r>
            <a:endParaRPr lang="en-US" sz="1200" b="0" i="0" u="none" strike="noStrike" kern="1200" baseline="30000" dirty="0" smtClean="0">
              <a:solidFill>
                <a:schemeClr val="tx1"/>
              </a:solidFill>
              <a:effectLst/>
              <a:latin typeface="Arial" charset="0"/>
              <a:ea typeface="+mn-ea"/>
              <a:cs typeface="+mn-cs"/>
            </a:endParaRPr>
          </a:p>
          <a:p>
            <a:endParaRPr lang="en-US" sz="1200" b="0" i="0" u="none" strike="noStrike" kern="1200" baseline="30000" dirty="0" smtClean="0">
              <a:solidFill>
                <a:schemeClr val="tx1"/>
              </a:solidFill>
              <a:effectLst/>
              <a:latin typeface="Arial" charset="0"/>
              <a:ea typeface="+mn-ea"/>
              <a:cs typeface="+mn-cs"/>
            </a:endParaRPr>
          </a:p>
          <a:p>
            <a:r>
              <a:rPr lang="en-US" sz="1200" b="0" i="0" u="none" strike="noStrike" kern="1200" baseline="30000" dirty="0" smtClean="0">
                <a:solidFill>
                  <a:schemeClr val="tx1"/>
                </a:solidFill>
                <a:effectLst/>
                <a:latin typeface="Arial" charset="0"/>
                <a:ea typeface="+mn-ea"/>
                <a:cs typeface="+mn-cs"/>
              </a:rPr>
              <a:t>Source </a:t>
            </a:r>
            <a:r>
              <a:rPr lang="nl-NL" dirty="0" smtClean="0">
                <a:hlinkClick r:id="rId3"/>
              </a:rPr>
              <a:t>http://en.wikipedia.org/wiki/Shannon%E2%80%93Weaver_model</a:t>
            </a:r>
            <a:endParaRPr lang="en-US" sz="1200" b="0" i="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10"/>
          </p:nvPr>
        </p:nvSpPr>
        <p:spPr/>
        <p:txBody>
          <a:bodyPr/>
          <a:lstStyle/>
          <a:p>
            <a:fld id="{CE72DD10-A849-4989-AB34-F6C9E5D54D89}" type="slidenum">
              <a:rPr lang="en-US" smtClean="0"/>
              <a:pPr/>
              <a:t>15</a:t>
            </a:fld>
            <a:endParaRPr lang="en-US"/>
          </a:p>
        </p:txBody>
      </p:sp>
    </p:spTree>
    <p:extLst>
      <p:ext uri="{BB962C8B-B14F-4D97-AF65-F5344CB8AC3E}">
        <p14:creationId xmlns:p14="http://schemas.microsoft.com/office/powerpoint/2010/main" val="12371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1B902C-FDB5-4302-9E3B-3CA8A50768C5}" type="slidenum">
              <a:rPr lang="nl-NL"/>
              <a:pPr/>
              <a:t>16</a:t>
            </a:fld>
            <a:endParaRPr lang="nl-NL"/>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People need knowledge to survive, to develop, to relax, to perform tasks, make decisions and solve problems. ... They need knowledge on themselves, their physical environment and their social environment</a:t>
            </a:r>
            <a:endParaRPr lang="nl-NL" smtClean="0">
              <a:latin typeface="Arial" panose="020B0604020202020204" pitchFamily="34" charset="0"/>
            </a:endParaRPr>
          </a:p>
        </p:txBody>
      </p:sp>
    </p:spTree>
    <p:extLst>
      <p:ext uri="{BB962C8B-B14F-4D97-AF65-F5344CB8AC3E}">
        <p14:creationId xmlns:p14="http://schemas.microsoft.com/office/powerpoint/2010/main" val="1196835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5E66F4-2778-4F00-B6DB-383BE5977918}" type="slidenum">
              <a:rPr lang="nl-NL"/>
              <a:pPr/>
              <a:t>17</a:t>
            </a:fld>
            <a:endParaRPr lang="nl-NL"/>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GB" smtClean="0">
                <a:latin typeface="Arial" panose="020B0604020202020204" pitchFamily="34" charset="0"/>
              </a:rPr>
              <a:t>They can find this information in their information space via 3 processes: Observation, Conversation and Consultation.</a:t>
            </a:r>
          </a:p>
          <a:p>
            <a:r>
              <a:rPr lang="en-GB" smtClean="0">
                <a:latin typeface="Arial" panose="020B0604020202020204" pitchFamily="34" charset="0"/>
              </a:rPr>
              <a:t>Observation refers to the ability to look around and observe objects and processes, this is </a:t>
            </a:r>
            <a:r>
              <a:rPr lang="nl-NL" smtClean="0">
                <a:latin typeface="Arial" panose="020B0604020202020204" pitchFamily="34" charset="0"/>
              </a:rPr>
              <a:t>fact-finding by experimenting and authenticating.</a:t>
            </a:r>
            <a:r>
              <a:rPr lang="en-GB" smtClean="0">
                <a:latin typeface="Arial" panose="020B0604020202020204" pitchFamily="34" charset="0"/>
              </a:rPr>
              <a:t> If I want to know if it’s raining so I’ll take an umbrella, I look out of the window and make a decision.</a:t>
            </a:r>
          </a:p>
          <a:p>
            <a:r>
              <a:rPr lang="en-GB" smtClean="0">
                <a:latin typeface="Arial" panose="020B0604020202020204" pitchFamily="34" charset="0"/>
              </a:rPr>
              <a:t>Conversation refers to the process in which we ask other people: f</a:t>
            </a:r>
            <a:r>
              <a:rPr lang="nl-NL" smtClean="0">
                <a:latin typeface="Arial" panose="020B0604020202020204" pitchFamily="34" charset="0"/>
              </a:rPr>
              <a:t>amily, friends, colleagues and experts </a:t>
            </a:r>
            <a:r>
              <a:rPr lang="en-GB" smtClean="0">
                <a:latin typeface="Arial" panose="020B0604020202020204" pitchFamily="34" charset="0"/>
              </a:rPr>
              <a:t>for the information we need, face-to-face, by phone, by e-mail. So if I want to know if I have to take an umbrella, I can call my sister and ask her. She can look out of the window and decide, maybe she can even inform me better, because she has heard the weather forecast. </a:t>
            </a:r>
          </a:p>
          <a:p>
            <a:r>
              <a:rPr lang="en-GB" smtClean="0">
                <a:latin typeface="Arial" panose="020B0604020202020204" pitchFamily="34" charset="0"/>
              </a:rPr>
              <a:t>Consultation refers to the process in which we consult information professionals working in libraries, archives, museums, information institutes and information departments in organisations. This is called stored or recoded information. Due to technology push and users demands long existing walls and traditions between them are disappearing and we call them ‘memory institutions’ now. </a:t>
            </a:r>
          </a:p>
          <a:p>
            <a:endParaRPr lang="en-GB" smtClean="0">
              <a:latin typeface="Arial" panose="020B0604020202020204" pitchFamily="34" charset="0"/>
            </a:endParaRPr>
          </a:p>
          <a:p>
            <a:r>
              <a:rPr lang="en-GB" smtClean="0">
                <a:latin typeface="Arial" panose="020B0604020202020204" pitchFamily="34" charset="0"/>
              </a:rPr>
              <a:t>All three processes take place in the ‘real’ world were we can touch the objects and the ‘virtual’ world, that we can only access with digital technology.</a:t>
            </a:r>
          </a:p>
        </p:txBody>
      </p:sp>
    </p:spTree>
    <p:extLst>
      <p:ext uri="{BB962C8B-B14F-4D97-AF65-F5344CB8AC3E}">
        <p14:creationId xmlns:p14="http://schemas.microsoft.com/office/powerpoint/2010/main" val="4251248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a:noFill/>
        </p:spPr>
        <p:txBody>
          <a:bodyPr/>
          <a:lstStyle/>
          <a:p>
            <a:r>
              <a:rPr lang="en-GB" smtClean="0">
                <a:latin typeface="Arial" panose="020B0604020202020204" pitchFamily="34" charset="0"/>
              </a:rPr>
              <a:t>Each of us has a personal information space were we can find the relevant information resources. It’s created automatically when we are born and it develops and expands during our lifetime when we grow older:  our learning and working carrier, our social contacts and so on. When we grow very old the information space will shrink again.  </a:t>
            </a:r>
            <a:endParaRPr lang="nl-NL" smtClean="0">
              <a:latin typeface="Arial" panose="020B0604020202020204" pitchFamily="34" charset="0"/>
            </a:endParaRPr>
          </a:p>
        </p:txBody>
      </p:sp>
      <p:sp>
        <p:nvSpPr>
          <p:cNvPr id="62468"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9A53DA-0308-4595-8948-5C3E1CD20119}" type="slidenum">
              <a:rPr lang="en-US"/>
              <a:pPr/>
              <a:t>18</a:t>
            </a:fld>
            <a:endParaRPr lang="en-US"/>
          </a:p>
        </p:txBody>
      </p:sp>
    </p:spTree>
    <p:extLst>
      <p:ext uri="{BB962C8B-B14F-4D97-AF65-F5344CB8AC3E}">
        <p14:creationId xmlns:p14="http://schemas.microsoft.com/office/powerpoint/2010/main" val="383264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ln/>
        </p:spPr>
      </p:sp>
      <p:sp>
        <p:nvSpPr>
          <p:cNvPr id="63491" name="Tijdelijke aanduiding voor notities 2"/>
          <p:cNvSpPr>
            <a:spLocks noGrp="1"/>
          </p:cNvSpPr>
          <p:nvPr>
            <p:ph type="body" idx="1"/>
          </p:nvPr>
        </p:nvSpPr>
        <p:spPr>
          <a:noFill/>
        </p:spPr>
        <p:txBody>
          <a:bodyPr/>
          <a:lstStyle/>
          <a:p>
            <a:r>
              <a:rPr lang="en-GB" smtClean="0">
                <a:latin typeface="Arial" panose="020B0604020202020204" pitchFamily="34" charset="0"/>
              </a:rPr>
              <a:t>However, there are barriers that impede or can even block successful access to needed information. Till now I distinguished four types of potential barriers that are based on interdependencies between people: economic, political, affective and cognitive. Today I add a fifth one </a:t>
            </a:r>
            <a:r>
              <a:rPr lang="nl-NL" smtClean="0">
                <a:latin typeface="Arial" panose="020B0604020202020204" pitchFamily="34" charset="0"/>
              </a:rPr>
              <a:t>personal characteristics</a:t>
            </a:r>
          </a:p>
          <a:p>
            <a:endParaRPr lang="en-GB" smtClean="0">
              <a:latin typeface="Arial" panose="020B0604020202020204" pitchFamily="34" charset="0"/>
            </a:endParaRPr>
          </a:p>
          <a:p>
            <a:r>
              <a:rPr lang="en-GB" smtClean="0">
                <a:latin typeface="Arial" panose="020B0604020202020204" pitchFamily="34" charset="0"/>
              </a:rPr>
              <a:t>The economic barrier refers to the fact that people are dependent on the production and the distribution of scarce resources including food, clothing and housing. Since the 1970s information is considered as the fourth production factor, which functions as the driving force of the economy. This means that supply and demand factors are applicable to the production, use and control of information and the technical and social infrastructure that is needed for access to information and dissemination. Information costs money. As wealth is unevenly spread the access to information is spread unevenly as well.  </a:t>
            </a:r>
            <a:endParaRPr lang="nl-NL" smtClean="0">
              <a:latin typeface="Arial" panose="020B0604020202020204" pitchFamily="34" charset="0"/>
            </a:endParaRPr>
          </a:p>
          <a:p>
            <a:endParaRPr lang="en-GB" smtClean="0">
              <a:latin typeface="Arial" panose="020B0604020202020204" pitchFamily="34" charset="0"/>
            </a:endParaRPr>
          </a:p>
          <a:p>
            <a:r>
              <a:rPr lang="en-GB" smtClean="0">
                <a:latin typeface="Arial" panose="020B0604020202020204" pitchFamily="34" charset="0"/>
              </a:rPr>
              <a:t>The political barrier refers to people's need to protect themselves against physical constraints and aggression of others. To obtain this protection a regulation of violence is needed whereby specialists can enforce power entitled to them through legislation. Hereby the law and order of a society is formally stipulated. These rules have reference to all relations people have with one another. Laws regarding information are for example the regulation of author's rights, legislation on archives, access to government information and freedom for the press. These forms of legislation can be seen as political regulation through which access to information can be controlled. I think of nations that try to block the access to internet and Wikileaks.</a:t>
            </a:r>
            <a:endParaRPr lang="nl-NL" smtClean="0">
              <a:latin typeface="Arial" panose="020B0604020202020204" pitchFamily="34" charset="0"/>
            </a:endParaRPr>
          </a:p>
          <a:p>
            <a:endParaRPr lang="en-GB" smtClean="0">
              <a:latin typeface="Arial" panose="020B0604020202020204" pitchFamily="34" charset="0"/>
            </a:endParaRPr>
          </a:p>
          <a:p>
            <a:r>
              <a:rPr lang="en-GB" smtClean="0">
                <a:latin typeface="Arial" panose="020B0604020202020204" pitchFamily="34" charset="0"/>
              </a:rPr>
              <a:t>The affective barrier refers to the fact that people have feelings for one another. People need one another for affection, love and support. These friendships and emotional relations are not limited only to other people, but also include objects and organisations that are appropriate to a person's culture. Therefore information sources and channels such as books, CDs, DVD’s television and internet are also included. This liking has reference to not only the information media, and channel, but also the information type itself.  </a:t>
            </a:r>
            <a:endParaRPr lang="nl-NL" smtClean="0">
              <a:latin typeface="Arial" panose="020B0604020202020204" pitchFamily="34" charset="0"/>
            </a:endParaRPr>
          </a:p>
          <a:p>
            <a:endParaRPr lang="en-GB" smtClean="0">
              <a:latin typeface="Arial" panose="020B0604020202020204" pitchFamily="34" charset="0"/>
            </a:endParaRPr>
          </a:p>
          <a:p>
            <a:r>
              <a:rPr lang="en-GB" smtClean="0">
                <a:latin typeface="Arial" panose="020B0604020202020204" pitchFamily="34" charset="0"/>
              </a:rPr>
              <a:t>The cognitive barrier refers to the fact that people are dependent on one another because they learn from one another. People create knowledge and distribute this between one another in the form of information. Until the development of writing, people communicated mainly through speech and verbal communication. Writing and printing made it possible for information to be disseminated in spite of borders of time and space. Learning from one another happens in diverse ways and is not limited to education at school. The scope and content of what is taught to the people depend on their social position and societal relations. An illiterate farm worker in the 18th century was not as affected by his or her illiteracy as an illiterate person in the first decade of the 21st century in Western society. </a:t>
            </a:r>
          </a:p>
          <a:p>
            <a:endParaRPr lang="nl-NL" smtClean="0">
              <a:latin typeface="Arial" panose="020B0604020202020204" pitchFamily="34" charset="0"/>
            </a:endParaRPr>
          </a:p>
          <a:p>
            <a:r>
              <a:rPr lang="nl-NL" smtClean="0">
                <a:latin typeface="Arial" panose="020B0604020202020204" pitchFamily="34" charset="0"/>
              </a:rPr>
              <a:t>The personal characteristics barrier refers to the fact that p</a:t>
            </a:r>
            <a:r>
              <a:rPr lang="en-US" smtClean="0">
                <a:latin typeface="Arial" panose="020B0604020202020204" pitchFamily="34" charset="0"/>
              </a:rPr>
              <a:t>eople are of equal value, but are not equal.</a:t>
            </a:r>
            <a:r>
              <a:rPr lang="nl-NL" smtClean="0">
                <a:latin typeface="Arial" panose="020B0604020202020204" pitchFamily="34" charset="0"/>
              </a:rPr>
              <a:t>: They differ in gender, lenght, social environment and so on. And which is relevant for this presentation they can differ in abilities. In some cases when the differences are significant big we speak of disabillites  I’ll come back to that later.</a:t>
            </a:r>
          </a:p>
          <a:p>
            <a:endParaRPr lang="nl-NL" smtClean="0">
              <a:latin typeface="Arial" panose="020B0604020202020204" pitchFamily="34" charset="0"/>
            </a:endParaRPr>
          </a:p>
        </p:txBody>
      </p:sp>
      <p:sp>
        <p:nvSpPr>
          <p:cNvPr id="63492"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09109-FD66-4895-AB4D-972CDDFFF1C7}" type="slidenum">
              <a:rPr lang="en-US"/>
              <a:pPr/>
              <a:t>19</a:t>
            </a:fld>
            <a:endParaRPr lang="en-US"/>
          </a:p>
        </p:txBody>
      </p:sp>
    </p:spTree>
    <p:extLst>
      <p:ext uri="{BB962C8B-B14F-4D97-AF65-F5344CB8AC3E}">
        <p14:creationId xmlns:p14="http://schemas.microsoft.com/office/powerpoint/2010/main" val="211076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58372"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13412F-A298-411D-85F2-EBCAE1EA6E71}" type="slidenum">
              <a:rPr lang="en-US"/>
              <a:pPr/>
              <a:t>2</a:t>
            </a:fld>
            <a:endParaRPr lang="en-US"/>
          </a:p>
        </p:txBody>
      </p:sp>
    </p:spTree>
    <p:extLst>
      <p:ext uri="{BB962C8B-B14F-4D97-AF65-F5344CB8AC3E}">
        <p14:creationId xmlns:p14="http://schemas.microsoft.com/office/powerpoint/2010/main" val="983244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p:txBody>
          <a:bodyPr/>
          <a:lstStyle/>
          <a:p>
            <a:pPr>
              <a:lnSpc>
                <a:spcPct val="90000"/>
              </a:lnSpc>
              <a:spcBef>
                <a:spcPct val="0"/>
              </a:spcBef>
              <a:buClr>
                <a:schemeClr val="bg1"/>
              </a:buClr>
              <a:defRPr/>
            </a:pPr>
            <a:r>
              <a:rPr lang="en-GB" dirty="0" smtClean="0"/>
              <a:t>Those who are better than others capable to satisfy their information needs in an effective and efficient way, are more capable to survive and develop themselves than … those with less advantageous traits ...</a:t>
            </a:r>
          </a:p>
          <a:p>
            <a:pPr>
              <a:lnSpc>
                <a:spcPct val="90000"/>
              </a:lnSpc>
              <a:buFont typeface="Wingdings" pitchFamily="2" charset="2"/>
              <a:buNone/>
              <a:defRPr/>
            </a:pPr>
            <a:endParaRPr lang="en-US" sz="1100" dirty="0" smtClean="0"/>
          </a:p>
          <a:p>
            <a:pPr>
              <a:lnSpc>
                <a:spcPct val="90000"/>
              </a:lnSpc>
              <a:buFont typeface="Wingdings" pitchFamily="2" charset="2"/>
              <a:buNone/>
              <a:defRPr/>
            </a:pPr>
            <a:r>
              <a:rPr lang="en-US" dirty="0" smtClean="0"/>
              <a:t>After Charles Darwin </a:t>
            </a:r>
            <a:endParaRPr lang="nl-NL" sz="1050" dirty="0" smtClean="0"/>
          </a:p>
          <a:p>
            <a:pPr>
              <a:lnSpc>
                <a:spcPct val="90000"/>
              </a:lnSpc>
              <a:spcBef>
                <a:spcPct val="0"/>
              </a:spcBef>
              <a:buClr>
                <a:schemeClr val="bg1"/>
              </a:buClr>
              <a:defRPr/>
            </a:pPr>
            <a:endParaRPr lang="nl-NL" dirty="0" smtClean="0"/>
          </a:p>
          <a:p>
            <a:pPr>
              <a:lnSpc>
                <a:spcPct val="90000"/>
              </a:lnSpc>
              <a:buFont typeface="Wingdings" pitchFamily="2" charset="2"/>
              <a:buNone/>
              <a:defRPr/>
            </a:pPr>
            <a:r>
              <a:rPr lang="en-US" dirty="0" smtClean="0"/>
              <a:t>"...it is not the strongest of the species that survive, nor the most intelligent, but the one </a:t>
            </a:r>
            <a:r>
              <a:rPr lang="en-US" b="1" i="1" dirty="0" smtClean="0"/>
              <a:t>most responsive to change</a:t>
            </a:r>
            <a:r>
              <a:rPr lang="en-US" dirty="0" smtClean="0"/>
              <a:t>...“</a:t>
            </a:r>
          </a:p>
          <a:p>
            <a:pPr>
              <a:lnSpc>
                <a:spcPct val="90000"/>
              </a:lnSpc>
              <a:buFont typeface="Wingdings" pitchFamily="2" charset="2"/>
              <a:buNone/>
              <a:defRPr/>
            </a:pPr>
            <a:r>
              <a:rPr lang="en-US" dirty="0" smtClean="0"/>
              <a:t>Therefore a need to be ‘Information Literate’</a:t>
            </a:r>
            <a:endParaRPr lang="nl-NL" dirty="0" smtClean="0"/>
          </a:p>
          <a:p>
            <a:pPr>
              <a:defRPr/>
            </a:pPr>
            <a:endParaRPr lang="nl-NL" dirty="0" smtClean="0"/>
          </a:p>
        </p:txBody>
      </p:sp>
      <p:sp>
        <p:nvSpPr>
          <p:cNvPr id="64516"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C61668-43B2-427F-AFB8-AE2122918469}" type="slidenum">
              <a:rPr lang="nl-NL"/>
              <a:pPr/>
              <a:t>20</a:t>
            </a:fld>
            <a:endParaRPr lang="nl-NL"/>
          </a:p>
        </p:txBody>
      </p:sp>
    </p:spTree>
    <p:extLst>
      <p:ext uri="{BB962C8B-B14F-4D97-AF65-F5344CB8AC3E}">
        <p14:creationId xmlns:p14="http://schemas.microsoft.com/office/powerpoint/2010/main" val="885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68E0FD-4325-46D5-9B48-31F53A52DC09}" type="slidenum">
              <a:rPr lang="nl-NL"/>
              <a:pPr/>
              <a:t>21</a:t>
            </a:fld>
            <a:endParaRPr lang="nl-NL"/>
          </a:p>
        </p:txBody>
      </p:sp>
      <p:sp>
        <p:nvSpPr>
          <p:cNvPr id="66563" name="Rectangle 2"/>
          <p:cNvSpPr>
            <a:spLocks noGrp="1" noRot="1" noChangeAspect="1" noChangeArrowheads="1" noTextEdit="1"/>
          </p:cNvSpPr>
          <p:nvPr>
            <p:ph type="sldImg"/>
          </p:nvPr>
        </p:nvSpPr>
        <p:spPr>
          <a:xfrm>
            <a:off x="854075" y="758825"/>
            <a:ext cx="4960938" cy="3722688"/>
          </a:xfrm>
          <a:ln/>
        </p:spPr>
      </p:sp>
      <p:sp>
        <p:nvSpPr>
          <p:cNvPr id="66564" name="Rectangle 3"/>
          <p:cNvSpPr>
            <a:spLocks noGrp="1" noChangeArrowheads="1"/>
          </p:cNvSpPr>
          <p:nvPr>
            <p:ph type="body" idx="1"/>
          </p:nvPr>
        </p:nvSpPr>
        <p:spPr>
          <a:xfrm>
            <a:off x="879475" y="4722813"/>
            <a:ext cx="4910138" cy="4445000"/>
          </a:xfrm>
          <a:noFill/>
        </p:spPr>
        <p:txBody>
          <a:bodyPr lIns="89648" tIns="44824" rIns="89648" bIns="44824"/>
          <a:lstStyle/>
          <a:p>
            <a:pPr>
              <a:spcAft>
                <a:spcPts val="600"/>
              </a:spcAft>
            </a:pPr>
            <a:endParaRPr lang="nl-NL" sz="1000" smtClean="0">
              <a:latin typeface="Arial" panose="020B0604020202020204" pitchFamily="34" charset="0"/>
            </a:endParaRPr>
          </a:p>
          <a:p>
            <a:pPr>
              <a:spcAft>
                <a:spcPts val="600"/>
              </a:spcAft>
            </a:pPr>
            <a:endParaRPr lang="nl-NL" sz="1000" smtClean="0">
              <a:latin typeface="Arial" panose="020B0604020202020204" pitchFamily="34" charset="0"/>
            </a:endParaRPr>
          </a:p>
          <a:p>
            <a:pPr>
              <a:spcAft>
                <a:spcPts val="600"/>
              </a:spcAft>
            </a:pPr>
            <a:endParaRPr lang="nl-NL" sz="1000" smtClean="0">
              <a:latin typeface="Arial" panose="020B0604020202020204" pitchFamily="34" charset="0"/>
            </a:endParaRPr>
          </a:p>
          <a:p>
            <a:endParaRPr lang="nl-NL" sz="1000" smtClean="0">
              <a:latin typeface="Arial" panose="020B0604020202020204" pitchFamily="34" charset="0"/>
            </a:endParaRPr>
          </a:p>
        </p:txBody>
      </p:sp>
    </p:spTree>
    <p:extLst>
      <p:ext uri="{BB962C8B-B14F-4D97-AF65-F5344CB8AC3E}">
        <p14:creationId xmlns:p14="http://schemas.microsoft.com/office/powerpoint/2010/main" val="1997732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noFill/>
        </p:spPr>
        <p:txBody>
          <a:bodyPr/>
          <a:lstStyle/>
          <a:p>
            <a:r>
              <a:rPr lang="nl-NL" smtClean="0">
                <a:latin typeface="Arial" panose="020B0604020202020204" pitchFamily="34" charset="0"/>
              </a:rPr>
              <a:t>What we see is an ongoing working in the cloud. No longer do we carry our information with ourself, printed, on cd, dvd or on a stick. The only thing we need is some device, from cell phone to tablet to computer, electricity and a subscription of a provider. But that all needs money ….</a:t>
            </a:r>
          </a:p>
        </p:txBody>
      </p:sp>
      <p:sp>
        <p:nvSpPr>
          <p:cNvPr id="67588"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E08665-B759-4806-A6AA-C02A141B44FE}" type="slidenum">
              <a:rPr lang="en-US"/>
              <a:pPr/>
              <a:t>22</a:t>
            </a:fld>
            <a:endParaRPr lang="en-US"/>
          </a:p>
        </p:txBody>
      </p:sp>
    </p:spTree>
    <p:extLst>
      <p:ext uri="{BB962C8B-B14F-4D97-AF65-F5344CB8AC3E}">
        <p14:creationId xmlns:p14="http://schemas.microsoft.com/office/powerpoint/2010/main" val="60210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a:ln/>
        </p:spPr>
      </p:sp>
      <p:sp>
        <p:nvSpPr>
          <p:cNvPr id="68611" name="Tijdelijke aanduiding voor notities 2"/>
          <p:cNvSpPr>
            <a:spLocks noGrp="1"/>
          </p:cNvSpPr>
          <p:nvPr>
            <p:ph type="body" idx="1"/>
          </p:nvPr>
        </p:nvSpPr>
        <p:spPr>
          <a:noFill/>
        </p:spPr>
        <p:txBody>
          <a:bodyPr/>
          <a:lstStyle/>
          <a:p>
            <a:r>
              <a:rPr lang="nl-NL" smtClean="0">
                <a:latin typeface="Arial" panose="020B0604020202020204" pitchFamily="34" charset="0"/>
              </a:rPr>
              <a:t>What we see is an ongoing working in the cloud. No longer do we carry our information with ourself, printed, on cd, dvd or on a stick. The only thing we need is some device, from cell phone to tablet to computer, electricity and a subscription of a provider. And in how many ‘clouds’ are we working? Seperate ones for work and entertainmaent? But that all needs money …. </a:t>
            </a:r>
          </a:p>
        </p:txBody>
      </p:sp>
      <p:sp>
        <p:nvSpPr>
          <p:cNvPr id="68612"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AB1A45-4AF9-4CCB-9433-90CB776D877B}" type="slidenum">
              <a:rPr lang="en-US">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3401636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ln/>
        </p:spPr>
      </p:sp>
      <p:sp>
        <p:nvSpPr>
          <p:cNvPr id="69635"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69636"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5F87A4-D553-473C-B626-8506D14050FE}" type="slidenum">
              <a:rPr lang="nl-NL">
                <a:solidFill>
                  <a:srgbClr val="000000"/>
                </a:solidFill>
              </a:rPr>
              <a:pPr/>
              <a:t>24</a:t>
            </a:fld>
            <a:endParaRPr lang="nl-NL">
              <a:solidFill>
                <a:srgbClr val="000000"/>
              </a:solidFill>
            </a:endParaRPr>
          </a:p>
        </p:txBody>
      </p:sp>
    </p:spTree>
    <p:extLst>
      <p:ext uri="{BB962C8B-B14F-4D97-AF65-F5344CB8AC3E}">
        <p14:creationId xmlns:p14="http://schemas.microsoft.com/office/powerpoint/2010/main" val="2147312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E72DD10-A849-4989-AB34-F6C9E5D54D89}" type="slidenum">
              <a:rPr lang="en-US" smtClean="0"/>
              <a:pPr/>
              <a:t>25</a:t>
            </a:fld>
            <a:endParaRPr lang="en-US"/>
          </a:p>
        </p:txBody>
      </p:sp>
    </p:spTree>
    <p:extLst>
      <p:ext uri="{BB962C8B-B14F-4D97-AF65-F5344CB8AC3E}">
        <p14:creationId xmlns:p14="http://schemas.microsoft.com/office/powerpoint/2010/main" val="266949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ln/>
        </p:spPr>
      </p:sp>
      <p:sp>
        <p:nvSpPr>
          <p:cNvPr id="70659"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70660"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4CE4E0-C254-43FD-B8C0-5272687AD135}" type="slidenum">
              <a:rPr lang="nl-NL">
                <a:solidFill>
                  <a:srgbClr val="000000"/>
                </a:solidFill>
              </a:rPr>
              <a:pPr/>
              <a:t>26</a:t>
            </a:fld>
            <a:endParaRPr lang="nl-NL">
              <a:solidFill>
                <a:srgbClr val="000000"/>
              </a:solidFill>
            </a:endParaRPr>
          </a:p>
        </p:txBody>
      </p:sp>
    </p:spTree>
    <p:extLst>
      <p:ext uri="{BB962C8B-B14F-4D97-AF65-F5344CB8AC3E}">
        <p14:creationId xmlns:p14="http://schemas.microsoft.com/office/powerpoint/2010/main" val="1276113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B8C4DB-198E-44FA-89BE-2BF26AAD4E26}" type="slidenum">
              <a:rPr lang="nl-NL"/>
              <a:pPr/>
              <a:t>27</a:t>
            </a:fld>
            <a:endParaRPr lang="nl-NL"/>
          </a:p>
        </p:txBody>
      </p:sp>
      <p:sp>
        <p:nvSpPr>
          <p:cNvPr id="71683" name="Rectangle 2"/>
          <p:cNvSpPr>
            <a:spLocks noGrp="1" noRot="1" noChangeAspect="1" noChangeArrowheads="1" noTextEdit="1"/>
          </p:cNvSpPr>
          <p:nvPr>
            <p:ph type="sldImg"/>
          </p:nvPr>
        </p:nvSpPr>
        <p:spPr>
          <a:xfrm>
            <a:off x="854075" y="746125"/>
            <a:ext cx="4960938" cy="3721100"/>
          </a:xfrm>
          <a:ln/>
        </p:spPr>
      </p:sp>
      <p:sp>
        <p:nvSpPr>
          <p:cNvPr id="71684" name="Rectangle 3"/>
          <p:cNvSpPr>
            <a:spLocks noGrp="1" noChangeArrowheads="1"/>
          </p:cNvSpPr>
          <p:nvPr>
            <p:ph type="body" idx="1"/>
          </p:nvPr>
        </p:nvSpPr>
        <p:spPr>
          <a:xfrm>
            <a:off x="889000" y="4714875"/>
            <a:ext cx="4891088" cy="4467225"/>
          </a:xfrm>
          <a:noFill/>
        </p:spPr>
        <p:txBody>
          <a:bodyPr/>
          <a:lstStyle/>
          <a:p>
            <a:endParaRPr lang="nl-NL" smtClean="0">
              <a:latin typeface="Arial" panose="020B0604020202020204" pitchFamily="34" charset="0"/>
            </a:endParaRPr>
          </a:p>
        </p:txBody>
      </p:sp>
    </p:spTree>
    <p:extLst>
      <p:ext uri="{BB962C8B-B14F-4D97-AF65-F5344CB8AC3E}">
        <p14:creationId xmlns:p14="http://schemas.microsoft.com/office/powerpoint/2010/main" val="1608383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a:bodyPr>
          <a:lstStyle/>
          <a:p>
            <a:pPr>
              <a:defRPr/>
            </a:pPr>
            <a:r>
              <a:rPr lang="en-US" dirty="0" err="1" smtClean="0">
                <a:latin typeface="+mn-lt"/>
              </a:rPr>
              <a:t>Zurkowski</a:t>
            </a:r>
            <a:r>
              <a:rPr lang="en-US" dirty="0" smtClean="0">
                <a:latin typeface="+mn-lt"/>
              </a:rPr>
              <a:t>: “The Information Services Environment: Relationship and Priorities”. Related paper no 5. National Commission on Libraries and Information Science</a:t>
            </a:r>
          </a:p>
          <a:p>
            <a:pPr>
              <a:defRPr/>
            </a:pPr>
            <a:r>
              <a:rPr lang="en-US" dirty="0" smtClean="0">
                <a:latin typeface="+mn-lt"/>
              </a:rPr>
              <a:t>Right from the go – </a:t>
            </a:r>
            <a:r>
              <a:rPr lang="en-US" dirty="0" err="1" smtClean="0">
                <a:latin typeface="+mn-lt"/>
              </a:rPr>
              <a:t>Zurkowski</a:t>
            </a:r>
            <a:r>
              <a:rPr lang="en-US" dirty="0" smtClean="0">
                <a:latin typeface="+mn-lt"/>
              </a:rPr>
              <a:t> heads his prologue “The Goal: Achieving Information Literacy”; he then goes on to state </a:t>
            </a:r>
            <a:r>
              <a:rPr lang="en-US" i="1" dirty="0" smtClean="0">
                <a:latin typeface="+mn-lt"/>
              </a:rPr>
              <a:t>we experience an overabundance of information whenever available information exceeds our capacity to evaluate it</a:t>
            </a:r>
            <a:r>
              <a:rPr lang="en-US" dirty="0" smtClean="0">
                <a:latin typeface="+mn-lt"/>
              </a:rPr>
              <a:t>. He claims that this is a universal condition and lists three reasons: 1) That information seeking differs according to time and purpose; 2) There is a multiplicity of sources and access routs resulting in a kaleidoscopic approach taken by people; 3) more human experience is being dealt with in information equivalents. Talking about the then commercial shape of publishing, </a:t>
            </a:r>
            <a:r>
              <a:rPr lang="en-US" dirty="0" err="1" smtClean="0">
                <a:latin typeface="+mn-lt"/>
              </a:rPr>
              <a:t>Zurkowski</a:t>
            </a:r>
            <a:r>
              <a:rPr lang="en-US" dirty="0" smtClean="0">
                <a:latin typeface="+mn-lt"/>
              </a:rPr>
              <a:t> uses the </a:t>
            </a:r>
            <a:r>
              <a:rPr lang="en-US" dirty="0" err="1" smtClean="0">
                <a:latin typeface="+mn-lt"/>
              </a:rPr>
              <a:t>analogyof</a:t>
            </a:r>
            <a:r>
              <a:rPr lang="en-US" dirty="0" smtClean="0">
                <a:latin typeface="+mn-lt"/>
              </a:rPr>
              <a:t> an information “prism” gathering “light” (ideas and concepts) and then performing a variety of “refracting” functions (editing, encoding, printing, microfilming, arranging etc) to produce a spectrum of products, services and systems to meet the kaleidoscopic needs of the user. People who are trained in the application of information resources to their work can be called information literate (p.6). It is important to remember that </a:t>
            </a:r>
            <a:r>
              <a:rPr lang="en-US" dirty="0" err="1" smtClean="0">
                <a:latin typeface="+mn-lt"/>
              </a:rPr>
              <a:t>Zurkowski</a:t>
            </a:r>
            <a:r>
              <a:rPr lang="en-US" dirty="0" smtClean="0">
                <a:latin typeface="+mn-lt"/>
              </a:rPr>
              <a:t> is talking about the access and dissemination of information in the workplace as an economic benefit and necessity, calling on the National Commission to commit to a major national education </a:t>
            </a:r>
            <a:r>
              <a:rPr lang="en-US" dirty="0" err="1" smtClean="0">
                <a:latin typeface="+mn-lt"/>
              </a:rPr>
              <a:t>programme</a:t>
            </a:r>
            <a:r>
              <a:rPr lang="en-US" dirty="0" smtClean="0">
                <a:latin typeface="+mn-lt"/>
              </a:rPr>
              <a:t> to achieve universal information literacy by 1984; presently he estimates that only one-sixth of the US population are information literate.</a:t>
            </a:r>
            <a:endParaRPr lang="pt-BR" dirty="0"/>
          </a:p>
        </p:txBody>
      </p:sp>
      <p:sp>
        <p:nvSpPr>
          <p:cNvPr id="72708"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4ADB34-64CB-429A-B3A6-D7620D09607D}" type="slidenum">
              <a:rPr lang="pt-BR"/>
              <a:pPr/>
              <a:t>28</a:t>
            </a:fld>
            <a:endParaRPr lang="pt-BR"/>
          </a:p>
        </p:txBody>
      </p:sp>
    </p:spTree>
    <p:extLst>
      <p:ext uri="{BB962C8B-B14F-4D97-AF65-F5344CB8AC3E}">
        <p14:creationId xmlns:p14="http://schemas.microsoft.com/office/powerpoint/2010/main" val="726847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a:ln/>
        </p:spPr>
      </p:sp>
      <p:sp>
        <p:nvSpPr>
          <p:cNvPr id="7373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panose="020B0604020202020204" pitchFamily="34" charset="0"/>
            </a:endParaRPr>
          </a:p>
        </p:txBody>
      </p:sp>
      <p:sp>
        <p:nvSpPr>
          <p:cNvPr id="7373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F4683C-D51F-4795-945C-45578261D6D7}" type="slidenum">
              <a:rPr lang="pt-BR"/>
              <a:pPr/>
              <a:t>29</a:t>
            </a:fld>
            <a:endParaRPr lang="pt-BR"/>
          </a:p>
        </p:txBody>
      </p:sp>
    </p:spTree>
    <p:extLst>
      <p:ext uri="{BB962C8B-B14F-4D97-AF65-F5344CB8AC3E}">
        <p14:creationId xmlns:p14="http://schemas.microsoft.com/office/powerpoint/2010/main" val="71304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59396"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67FB6B-8D2F-438F-A59F-775314D83CA1}" type="slidenum">
              <a:rPr lang="en-US"/>
              <a:pPr/>
              <a:t>3</a:t>
            </a:fld>
            <a:endParaRPr lang="en-US"/>
          </a:p>
        </p:txBody>
      </p:sp>
    </p:spTree>
    <p:extLst>
      <p:ext uri="{BB962C8B-B14F-4D97-AF65-F5344CB8AC3E}">
        <p14:creationId xmlns:p14="http://schemas.microsoft.com/office/powerpoint/2010/main" val="2316527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95ACB0-81A6-42B5-9E53-F7C09F31014F}" type="slidenum">
              <a:rPr lang="nl-NL"/>
              <a:pPr/>
              <a:t>30</a:t>
            </a:fld>
            <a:endParaRPr lang="nl-NL"/>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nl-NL" smtClean="0">
              <a:latin typeface="Arial" panose="020B0604020202020204" pitchFamily="34" charset="0"/>
            </a:endParaRPr>
          </a:p>
        </p:txBody>
      </p:sp>
    </p:spTree>
    <p:extLst>
      <p:ext uri="{BB962C8B-B14F-4D97-AF65-F5344CB8AC3E}">
        <p14:creationId xmlns:p14="http://schemas.microsoft.com/office/powerpoint/2010/main" val="3876865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p:cNvSpPr>
            <a:spLocks noGrp="1" noRot="1" noChangeAspect="1" noTextEdit="1"/>
          </p:cNvSpPr>
          <p:nvPr>
            <p:ph type="sldImg"/>
          </p:nvPr>
        </p:nvSpPr>
        <p:spPr>
          <a:ln/>
        </p:spPr>
      </p:sp>
      <p:sp>
        <p:nvSpPr>
          <p:cNvPr id="75779" name="Tijdelijke aanduiding voor notities 2"/>
          <p:cNvSpPr>
            <a:spLocks noGrp="1"/>
          </p:cNvSpPr>
          <p:nvPr>
            <p:ph type="body" idx="1"/>
          </p:nvPr>
        </p:nvSpPr>
        <p:spPr>
          <a:noFill/>
        </p:spPr>
        <p:txBody>
          <a:bodyPr/>
          <a:lstStyle/>
          <a:p>
            <a:r>
              <a:rPr lang="nl-NL" smtClean="0">
                <a:latin typeface="Arial" panose="020B0604020202020204" pitchFamily="34" charset="0"/>
              </a:rPr>
              <a:t>The 2003 Prague Declaration was called </a:t>
            </a:r>
          </a:p>
          <a:p>
            <a:pPr lvl="1"/>
            <a:r>
              <a:rPr lang="nl-NL" smtClean="0">
                <a:latin typeface="Arial" panose="020B0604020202020204" pitchFamily="34" charset="0"/>
              </a:rPr>
              <a:t>"Towards an Information Literate Society" made the connection to the information socity</a:t>
            </a:r>
          </a:p>
          <a:p>
            <a:r>
              <a:rPr lang="nl-NL" smtClean="0">
                <a:latin typeface="Arial" panose="020B0604020202020204" pitchFamily="34" charset="0"/>
              </a:rPr>
              <a:t>The 2005 Alexandria Declaration</a:t>
            </a:r>
          </a:p>
          <a:p>
            <a:pPr lvl="1"/>
            <a:r>
              <a:rPr lang="nl-NL" smtClean="0">
                <a:latin typeface="Arial" panose="020B0604020202020204" pitchFamily="34" charset="0"/>
              </a:rPr>
              <a:t>Beacons of the Information Society to Life long learning </a:t>
            </a:r>
          </a:p>
          <a:p>
            <a:r>
              <a:rPr lang="nl-NL" smtClean="0">
                <a:latin typeface="Arial" panose="020B0604020202020204" pitchFamily="34" charset="0"/>
              </a:rPr>
              <a:t>At the moment we are working at a UNESCO / IFLA Recommendation for Media and Information literacy. UNESCO can ask members states to rapport on items for which UNESCO developed a Recommendation. I have drafted the first versions and it’s now under revision.</a:t>
            </a:r>
          </a:p>
          <a:p>
            <a:endParaRPr lang="nl-NL" smtClean="0">
              <a:latin typeface="Arial" panose="020B0604020202020204" pitchFamily="34" charset="0"/>
            </a:endParaRPr>
          </a:p>
        </p:txBody>
      </p:sp>
      <p:sp>
        <p:nvSpPr>
          <p:cNvPr id="75780"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9B848E-6370-4758-A29E-80EC3ABD13EF}" type="slidenum">
              <a:rPr lang="nl-NL"/>
              <a:pPr/>
              <a:t>31</a:t>
            </a:fld>
            <a:endParaRPr lang="nl-NL"/>
          </a:p>
        </p:txBody>
      </p:sp>
    </p:spTree>
    <p:extLst>
      <p:ext uri="{BB962C8B-B14F-4D97-AF65-F5344CB8AC3E}">
        <p14:creationId xmlns:p14="http://schemas.microsoft.com/office/powerpoint/2010/main" val="3082001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85FDF9-375B-442A-8C37-5496AB1FBCCD}" type="slidenum">
              <a:rPr lang="nl-NL"/>
              <a:pPr/>
              <a:t>32</a:t>
            </a:fld>
            <a:endParaRPr lang="nl-NL"/>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anose="020B0604020202020204" pitchFamily="34" charset="0"/>
              </a:rPr>
              <a:t>We can describe an environment as information rich, when there is the possibility to access to all kind of information resources and channels and memory institutions. The opposite we call information poor.</a:t>
            </a:r>
            <a:endParaRPr lang="nl-NL" smtClean="0">
              <a:latin typeface="Arial" panose="020B0604020202020204" pitchFamily="34" charset="0"/>
            </a:endParaRPr>
          </a:p>
          <a:p>
            <a:r>
              <a:rPr lang="en-GB" smtClean="0">
                <a:latin typeface="Arial" panose="020B0604020202020204" pitchFamily="34" charset="0"/>
              </a:rPr>
              <a:t>An information rich person is an information literate persons , that is able to use the variety of information in an efficient and effective way. He/she is able to life-long-learning and to be able to develop him/herself. An information poor person can’t. </a:t>
            </a:r>
            <a:endParaRPr lang="nl-NL" smtClean="0">
              <a:latin typeface="Arial" panose="020B0604020202020204" pitchFamily="34" charset="0"/>
            </a:endParaRPr>
          </a:p>
          <a:p>
            <a:r>
              <a:rPr lang="en-GB" smtClean="0">
                <a:latin typeface="Arial" panose="020B0604020202020204" pitchFamily="34" charset="0"/>
              </a:rPr>
              <a:t>This gives us four theoretically four situations</a:t>
            </a:r>
            <a:endParaRPr lang="nl-NL" smtClean="0">
              <a:latin typeface="Arial" panose="020B0604020202020204" pitchFamily="34" charset="0"/>
            </a:endParaRPr>
          </a:p>
          <a:p>
            <a:r>
              <a:rPr lang="en-GB" smtClean="0">
                <a:latin typeface="Arial" panose="020B0604020202020204" pitchFamily="34" charset="0"/>
              </a:rPr>
              <a:t>A an information rich person in an information rich environment.</a:t>
            </a:r>
            <a:endParaRPr lang="nl-NL" smtClean="0">
              <a:latin typeface="Arial" panose="020B0604020202020204" pitchFamily="34" charset="0"/>
            </a:endParaRPr>
          </a:p>
          <a:p>
            <a:r>
              <a:rPr lang="en-GB" smtClean="0">
                <a:latin typeface="Arial" panose="020B0604020202020204" pitchFamily="34" charset="0"/>
              </a:rPr>
              <a:t>Like here all of you in Sao Paulo. You are able to use the channels to satisfy your information needs.</a:t>
            </a:r>
            <a:endParaRPr lang="nl-NL" smtClean="0">
              <a:latin typeface="Arial" panose="020B0604020202020204" pitchFamily="34" charset="0"/>
            </a:endParaRPr>
          </a:p>
          <a:p>
            <a:r>
              <a:rPr lang="en-GB" smtClean="0">
                <a:latin typeface="Arial" panose="020B0604020202020204" pitchFamily="34" charset="0"/>
              </a:rPr>
              <a:t>B is the opposite: an information poor person in a information poor environment. This person is not even to use the few information resources that might be possible</a:t>
            </a:r>
            <a:endParaRPr lang="nl-NL" smtClean="0">
              <a:latin typeface="Arial" panose="020B0604020202020204" pitchFamily="34" charset="0"/>
            </a:endParaRPr>
          </a:p>
          <a:p>
            <a:r>
              <a:rPr lang="en-GB" smtClean="0">
                <a:latin typeface="Arial" panose="020B0604020202020204" pitchFamily="34" charset="0"/>
              </a:rPr>
              <a:t>c Information rich person in an information poor environment.</a:t>
            </a:r>
            <a:endParaRPr lang="nl-NL" smtClean="0">
              <a:latin typeface="Arial" panose="020B0604020202020204" pitchFamily="34" charset="0"/>
            </a:endParaRPr>
          </a:p>
          <a:p>
            <a:r>
              <a:rPr lang="en-GB" smtClean="0">
                <a:latin typeface="Arial" panose="020B0604020202020204" pitchFamily="34" charset="0"/>
              </a:rPr>
              <a:t>Last December I made a boot trip on the Amazone river …. We visited some places where there is no access to whatever source </a:t>
            </a:r>
            <a:endParaRPr lang="nl-NL" smtClean="0">
              <a:latin typeface="Arial" panose="020B0604020202020204" pitchFamily="34" charset="0"/>
            </a:endParaRPr>
          </a:p>
          <a:p>
            <a:r>
              <a:rPr lang="en-GB" smtClean="0">
                <a:latin typeface="Arial" panose="020B0604020202020204" pitchFamily="34" charset="0"/>
              </a:rPr>
              <a:t>So that was a week without internet …..</a:t>
            </a:r>
            <a:endParaRPr lang="nl-NL" smtClean="0">
              <a:latin typeface="Arial" panose="020B0604020202020204" pitchFamily="34" charset="0"/>
            </a:endParaRPr>
          </a:p>
          <a:p>
            <a:r>
              <a:rPr lang="en-GB" smtClean="0">
                <a:latin typeface="Arial" panose="020B0604020202020204" pitchFamily="34" charset="0"/>
              </a:rPr>
              <a:t>The last one an information poor person in an information rich environment. That person can learn to become information literate and use the possibilities adequately</a:t>
            </a:r>
            <a:endParaRPr lang="nl-NL" smtClean="0">
              <a:latin typeface="Arial" panose="020B0604020202020204" pitchFamily="34" charset="0"/>
            </a:endParaRPr>
          </a:p>
          <a:p>
            <a:r>
              <a:rPr lang="en-GB" smtClean="0">
                <a:latin typeface="Arial" panose="020B0604020202020204" pitchFamily="34" charset="0"/>
              </a:rPr>
              <a:t>And what happens now: I showed earlier how our societies are developing. The complexity and possibilities expand. So the environment is becoming more ‘Rich’. Person C and person A are still ‘information Rich’ because they learned how to develop themselves. The gap, the distance between B and D and A and C has grown.  </a:t>
            </a:r>
            <a:endParaRPr lang="nl-NL" smtClean="0">
              <a:latin typeface="Arial" panose="020B0604020202020204" pitchFamily="34" charset="0"/>
            </a:endParaRPr>
          </a:p>
        </p:txBody>
      </p:sp>
    </p:spTree>
    <p:extLst>
      <p:ext uri="{BB962C8B-B14F-4D97-AF65-F5344CB8AC3E}">
        <p14:creationId xmlns:p14="http://schemas.microsoft.com/office/powerpoint/2010/main" val="369801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ln/>
        </p:spPr>
      </p:sp>
      <p:sp>
        <p:nvSpPr>
          <p:cNvPr id="77827"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77828"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D42B86-885C-4098-9757-D60F39EBCADE}" type="slidenum">
              <a:rPr lang="en-US"/>
              <a:pPr/>
              <a:t>33</a:t>
            </a:fld>
            <a:endParaRPr lang="en-US"/>
          </a:p>
        </p:txBody>
      </p:sp>
    </p:spTree>
    <p:extLst>
      <p:ext uri="{BB962C8B-B14F-4D97-AF65-F5344CB8AC3E}">
        <p14:creationId xmlns:p14="http://schemas.microsoft.com/office/powerpoint/2010/main" val="1641029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F5D0FC-9E21-4E41-819A-EF9EA697F059}" type="slidenum">
              <a:rPr lang="nl-NL"/>
              <a:pPr/>
              <a:t>34</a:t>
            </a:fld>
            <a:endParaRPr lang="nl-NL"/>
          </a:p>
        </p:txBody>
      </p:sp>
      <p:sp>
        <p:nvSpPr>
          <p:cNvPr id="78851" name="Rectangle 2"/>
          <p:cNvSpPr>
            <a:spLocks noGrp="1" noRot="1" noChangeAspect="1" noChangeArrowheads="1" noTextEdit="1"/>
          </p:cNvSpPr>
          <p:nvPr>
            <p:ph type="sldImg"/>
          </p:nvPr>
        </p:nvSpPr>
        <p:spPr>
          <a:xfrm>
            <a:off x="854075" y="746125"/>
            <a:ext cx="4960938" cy="3721100"/>
          </a:xfrm>
          <a:ln/>
        </p:spPr>
      </p:sp>
      <p:sp>
        <p:nvSpPr>
          <p:cNvPr id="78852" name="Rectangle 3"/>
          <p:cNvSpPr>
            <a:spLocks noGrp="1" noChangeArrowheads="1"/>
          </p:cNvSpPr>
          <p:nvPr>
            <p:ph type="body" idx="1"/>
          </p:nvPr>
        </p:nvSpPr>
        <p:spPr>
          <a:xfrm>
            <a:off x="889000" y="4714875"/>
            <a:ext cx="4891088" cy="4467225"/>
          </a:xfrm>
          <a:noFill/>
        </p:spPr>
        <p:txBody>
          <a:bodyPr/>
          <a:lstStyle/>
          <a:p>
            <a:endParaRPr lang="nl-NL" smtClean="0">
              <a:latin typeface="Arial" panose="020B0604020202020204" pitchFamily="34" charset="0"/>
            </a:endParaRPr>
          </a:p>
        </p:txBody>
      </p:sp>
    </p:spTree>
    <p:extLst>
      <p:ext uri="{BB962C8B-B14F-4D97-AF65-F5344CB8AC3E}">
        <p14:creationId xmlns:p14="http://schemas.microsoft.com/office/powerpoint/2010/main" val="2864633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p:cNvSpPr>
            <a:spLocks noGrp="1" noRot="1" noChangeAspect="1" noTextEdit="1"/>
          </p:cNvSpPr>
          <p:nvPr>
            <p:ph type="sldImg"/>
          </p:nvPr>
        </p:nvSpPr>
        <p:spPr>
          <a:ln/>
        </p:spPr>
      </p:sp>
      <p:sp>
        <p:nvSpPr>
          <p:cNvPr id="79875" name="Tijdelijke aanduiding voor notities 2"/>
          <p:cNvSpPr>
            <a:spLocks noGrp="1"/>
          </p:cNvSpPr>
          <p:nvPr>
            <p:ph type="body" idx="1"/>
          </p:nvPr>
        </p:nvSpPr>
        <p:spPr>
          <a:noFill/>
        </p:spPr>
        <p:txBody>
          <a:bodyPr/>
          <a:lstStyle/>
          <a:p>
            <a:r>
              <a:rPr lang="nl-NL" smtClean="0">
                <a:latin typeface="Arial" panose="020B0604020202020204" pitchFamily="34" charset="0"/>
              </a:rPr>
              <a:t>Next to many definitions, there are many models. I developed this one many years ago. It shows how a person comes from Knowledg moment K to K’. It has Knowledge products and evaluation moment. </a:t>
            </a:r>
          </a:p>
        </p:txBody>
      </p:sp>
      <p:sp>
        <p:nvSpPr>
          <p:cNvPr id="79876"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43B4CE-8AF6-4BE1-8D4C-192F616F474F}" type="slidenum">
              <a:rPr lang="nl-NL"/>
              <a:pPr/>
              <a:t>35</a:t>
            </a:fld>
            <a:endParaRPr lang="nl-NL"/>
          </a:p>
        </p:txBody>
      </p:sp>
    </p:spTree>
    <p:extLst>
      <p:ext uri="{BB962C8B-B14F-4D97-AF65-F5344CB8AC3E}">
        <p14:creationId xmlns:p14="http://schemas.microsoft.com/office/powerpoint/2010/main" val="2202796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a:ln/>
        </p:spPr>
      </p:sp>
      <p:sp>
        <p:nvSpPr>
          <p:cNvPr id="80899" name="Tijdelijke aanduiding voor notities 2"/>
          <p:cNvSpPr>
            <a:spLocks noGrp="1"/>
          </p:cNvSpPr>
          <p:nvPr>
            <p:ph type="body" idx="1"/>
          </p:nvPr>
        </p:nvSpPr>
        <p:spPr>
          <a:noFill/>
        </p:spPr>
        <p:txBody>
          <a:bodyPr/>
          <a:lstStyle/>
          <a:p>
            <a:r>
              <a:rPr lang="nl-NL" smtClean="0">
                <a:latin typeface="Arial" panose="020B0604020202020204" pitchFamily="34" charset="0"/>
              </a:rPr>
              <a:t>This is another one British </a:t>
            </a:r>
            <a:r>
              <a:rPr lang="en-GB" smtClean="0">
                <a:latin typeface="Arial" panose="020B0604020202020204" pitchFamily="34" charset="0"/>
              </a:rPr>
              <a:t>SCONUL 7 pillars of information literacy </a:t>
            </a:r>
            <a:endParaRPr lang="en-US" b="1" smtClean="0">
              <a:latin typeface="Arial" panose="020B0604020202020204" pitchFamily="34" charset="0"/>
            </a:endParaRPr>
          </a:p>
        </p:txBody>
      </p:sp>
      <p:sp>
        <p:nvSpPr>
          <p:cNvPr id="80900"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6E20BE-99BB-4CB5-BDA6-7AF20F2C1CF5}" type="slidenum">
              <a:rPr lang="nl-NL"/>
              <a:pPr/>
              <a:t>36</a:t>
            </a:fld>
            <a:endParaRPr lang="nl-NL"/>
          </a:p>
        </p:txBody>
      </p:sp>
    </p:spTree>
    <p:extLst>
      <p:ext uri="{BB962C8B-B14F-4D97-AF65-F5344CB8AC3E}">
        <p14:creationId xmlns:p14="http://schemas.microsoft.com/office/powerpoint/2010/main" val="3101563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93F6C5-E91A-47A1-A8FE-152AB79CEF31}" type="slidenum">
              <a:rPr lang="nl-NL"/>
              <a:pPr/>
              <a:t>37</a:t>
            </a:fld>
            <a:endParaRPr lang="nl-NL"/>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889000" y="4714875"/>
            <a:ext cx="4891088" cy="4467225"/>
          </a:xfrm>
          <a:noFill/>
        </p:spPr>
        <p:txBody>
          <a:bodyPr/>
          <a:lstStyle/>
          <a:p>
            <a:r>
              <a:rPr lang="tr-TR" smtClean="0">
                <a:latin typeface="Arial" panose="020B0604020202020204" pitchFamily="34" charset="0"/>
              </a:rPr>
              <a:t>There are a lot of terms sometimes used synonymously with IL. For me IL </a:t>
            </a:r>
            <a:r>
              <a:rPr lang="nl-NL" smtClean="0">
                <a:latin typeface="Arial" panose="020B0604020202020204" pitchFamily="34" charset="0"/>
              </a:rPr>
              <a:t>so far wa</a:t>
            </a:r>
            <a:r>
              <a:rPr lang="tr-TR" smtClean="0">
                <a:latin typeface="Arial" panose="020B0604020202020204" pitchFamily="34" charset="0"/>
              </a:rPr>
              <a:t>s an embrella concept and all other terms  can be considered components of it (?)</a:t>
            </a:r>
            <a:endParaRPr lang="nl-NL" smtClean="0">
              <a:latin typeface="Arial" panose="020B0604020202020204" pitchFamily="34" charset="0"/>
            </a:endParaRPr>
          </a:p>
          <a:p>
            <a:endParaRPr lang="en-US" smtClean="0">
              <a:latin typeface="Arial" panose="020B0604020202020204" pitchFamily="34" charset="0"/>
            </a:endParaRPr>
          </a:p>
          <a:p>
            <a:r>
              <a:rPr lang="en-US" smtClean="0">
                <a:latin typeface="Arial" panose="020B0604020202020204" pitchFamily="34" charset="0"/>
              </a:rPr>
              <a:t>Information fluency – </a:t>
            </a:r>
            <a:r>
              <a:rPr lang="tr-TR" smtClean="0">
                <a:latin typeface="Arial" panose="020B0604020202020204" pitchFamily="34" charset="0"/>
              </a:rPr>
              <a:t>M</a:t>
            </a:r>
            <a:r>
              <a:rPr lang="en-US" smtClean="0">
                <a:latin typeface="Arial" panose="020B0604020202020204" pitchFamily="34" charset="0"/>
              </a:rPr>
              <a:t>aster</a:t>
            </a:r>
            <a:r>
              <a:rPr lang="tr-TR" smtClean="0">
                <a:latin typeface="Arial" panose="020B0604020202020204" pitchFamily="34" charset="0"/>
              </a:rPr>
              <a:t>y</a:t>
            </a:r>
            <a:r>
              <a:rPr lang="en-US" smtClean="0">
                <a:latin typeface="Arial" panose="020B0604020202020204" pitchFamily="34" charset="0"/>
              </a:rPr>
              <a:t> of information competencies</a:t>
            </a:r>
            <a:endParaRPr lang="nl-NL" smtClean="0">
              <a:latin typeface="Arial" panose="020B0604020202020204" pitchFamily="34" charset="0"/>
            </a:endParaRPr>
          </a:p>
          <a:p>
            <a:r>
              <a:rPr lang="en-US" smtClean="0">
                <a:latin typeface="Arial" panose="020B0604020202020204" pitchFamily="34" charset="0"/>
              </a:rPr>
              <a:t>User education – Global approach to teach information access to users</a:t>
            </a:r>
            <a:endParaRPr lang="nl-NL" smtClean="0">
              <a:latin typeface="Arial" panose="020B0604020202020204" pitchFamily="34" charset="0"/>
            </a:endParaRPr>
          </a:p>
          <a:p>
            <a:r>
              <a:rPr lang="en-US" smtClean="0">
                <a:latin typeface="Arial" panose="020B0604020202020204" pitchFamily="34" charset="0"/>
              </a:rPr>
              <a:t>Library instruction – Focuses on library skills </a:t>
            </a:r>
            <a:endParaRPr lang="nl-NL" smtClean="0">
              <a:latin typeface="Arial" panose="020B0604020202020204" pitchFamily="34" charset="0"/>
            </a:endParaRPr>
          </a:p>
          <a:p>
            <a:r>
              <a:rPr lang="en-US" smtClean="0">
                <a:latin typeface="Arial" panose="020B0604020202020204" pitchFamily="34" charset="0"/>
              </a:rPr>
              <a:t>Bibliographic instruction – User training on information search and retrieval</a:t>
            </a:r>
            <a:endParaRPr lang="nl-NL" smtClean="0">
              <a:latin typeface="Arial" panose="020B0604020202020204" pitchFamily="34" charset="0"/>
            </a:endParaRPr>
          </a:p>
          <a:p>
            <a:r>
              <a:rPr lang="en-US" smtClean="0">
                <a:latin typeface="Arial" panose="020B0604020202020204" pitchFamily="34" charset="0"/>
              </a:rPr>
              <a:t>Information competencies – Compound skills and goals of information literacy</a:t>
            </a:r>
            <a:endParaRPr lang="nl-NL" smtClean="0">
              <a:latin typeface="Arial" panose="020B0604020202020204" pitchFamily="34" charset="0"/>
            </a:endParaRPr>
          </a:p>
          <a:p>
            <a:r>
              <a:rPr lang="es-ES" smtClean="0">
                <a:latin typeface="Arial" panose="020B0604020202020204" pitchFamily="34" charset="0"/>
              </a:rPr>
              <a:t>Information skills – Focuses on information abilities</a:t>
            </a:r>
            <a:endParaRPr lang="nl-NL" smtClean="0">
              <a:latin typeface="Arial" panose="020B0604020202020204" pitchFamily="34" charset="0"/>
            </a:endParaRPr>
          </a:p>
          <a:p>
            <a:pPr>
              <a:lnSpc>
                <a:spcPct val="80000"/>
              </a:lnSpc>
            </a:pPr>
            <a:endParaRPr lang="tr-TR" sz="900" smtClean="0">
              <a:latin typeface="Arial" panose="020B0604020202020204" pitchFamily="34" charset="0"/>
            </a:endParaRPr>
          </a:p>
        </p:txBody>
      </p:sp>
    </p:spTree>
    <p:extLst>
      <p:ext uri="{BB962C8B-B14F-4D97-AF65-F5344CB8AC3E}">
        <p14:creationId xmlns:p14="http://schemas.microsoft.com/office/powerpoint/2010/main" val="3252017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E83837-EA40-41CA-8194-4DCF1BD1A341}" type="slidenum">
              <a:rPr lang="nl-NL"/>
              <a:pPr/>
              <a:t>38</a:t>
            </a:fld>
            <a:endParaRPr lang="nl-NL"/>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nl-NL" smtClean="0">
                <a:latin typeface="Arial" panose="020B0604020202020204" pitchFamily="34" charset="0"/>
              </a:rPr>
              <a:t>Already  in 1995 Harris and Hodges found 19 related terms. I think today I can find many more. </a:t>
            </a:r>
          </a:p>
        </p:txBody>
      </p:sp>
    </p:spTree>
    <p:extLst>
      <p:ext uri="{BB962C8B-B14F-4D97-AF65-F5344CB8AC3E}">
        <p14:creationId xmlns:p14="http://schemas.microsoft.com/office/powerpoint/2010/main" val="884642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a:ln/>
        </p:spPr>
      </p:sp>
      <p:sp>
        <p:nvSpPr>
          <p:cNvPr id="83971"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83972"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A7700A-4EFD-4BA9-9409-8B4179AC4386}" type="slidenum">
              <a:rPr lang="en-US">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3343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EFD3C-B713-4882-80BE-EA3395BA1479}" type="slidenum">
              <a:rPr lang="nl-NL"/>
              <a:pPr/>
              <a:t>4</a:t>
            </a:fld>
            <a:endParaRPr lang="nl-NL"/>
          </a:p>
        </p:txBody>
      </p:sp>
      <p:sp>
        <p:nvSpPr>
          <p:cNvPr id="925698" name="Rectangle 2"/>
          <p:cNvSpPr>
            <a:spLocks noGrp="1" noRot="1" noChangeAspect="1" noChangeArrowheads="1" noTextEdit="1"/>
          </p:cNvSpPr>
          <p:nvPr>
            <p:ph type="sldImg"/>
          </p:nvPr>
        </p:nvSpPr>
        <p:spPr>
          <a:xfrm>
            <a:off x="887413" y="735013"/>
            <a:ext cx="4879975" cy="3659187"/>
          </a:xfrm>
          <a:ln/>
        </p:spPr>
      </p:sp>
      <p:sp>
        <p:nvSpPr>
          <p:cNvPr id="92569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1161862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a:ln/>
        </p:spPr>
      </p:sp>
      <p:sp>
        <p:nvSpPr>
          <p:cNvPr id="84995"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84996"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E16772-A8A6-4DA9-8999-22FE5E4AD281}" type="slidenum">
              <a:rPr lang="en-US"/>
              <a:pPr/>
              <a:t>40</a:t>
            </a:fld>
            <a:endParaRPr lang="en-US"/>
          </a:p>
        </p:txBody>
      </p:sp>
    </p:spTree>
    <p:extLst>
      <p:ext uri="{BB962C8B-B14F-4D97-AF65-F5344CB8AC3E}">
        <p14:creationId xmlns:p14="http://schemas.microsoft.com/office/powerpoint/2010/main" val="3138022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p:cNvSpPr>
            <a:spLocks noGrp="1" noRot="1" noChangeAspect="1" noTextEdit="1"/>
          </p:cNvSpPr>
          <p:nvPr>
            <p:ph type="sldImg"/>
          </p:nvPr>
        </p:nvSpPr>
        <p:spPr>
          <a:ln/>
        </p:spPr>
      </p:sp>
      <p:sp>
        <p:nvSpPr>
          <p:cNvPr id="86019"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86020"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87300E-7BB9-49D5-8804-948BD10C322F}" type="slidenum">
              <a:rPr lang="en-US"/>
              <a:pPr/>
              <a:t>41</a:t>
            </a:fld>
            <a:endParaRPr lang="en-US"/>
          </a:p>
        </p:txBody>
      </p:sp>
    </p:spTree>
    <p:extLst>
      <p:ext uri="{BB962C8B-B14F-4D97-AF65-F5344CB8AC3E}">
        <p14:creationId xmlns:p14="http://schemas.microsoft.com/office/powerpoint/2010/main" val="1148282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a:ln/>
        </p:spPr>
      </p:sp>
      <p:sp>
        <p:nvSpPr>
          <p:cNvPr id="8704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latin typeface="Arial" panose="020B0604020202020204" pitchFamily="34" charset="0"/>
            </a:endParaRPr>
          </a:p>
        </p:txBody>
      </p:sp>
      <p:sp>
        <p:nvSpPr>
          <p:cNvPr id="8704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8B0334-5FA4-40CB-A202-E6613633417D}" type="slidenum">
              <a:rPr lang="nl-NL">
                <a:solidFill>
                  <a:srgbClr val="000000"/>
                </a:solidFill>
              </a:rPr>
              <a:pPr/>
              <a:t>42</a:t>
            </a:fld>
            <a:endParaRPr lang="nl-NL">
              <a:solidFill>
                <a:srgbClr val="000000"/>
              </a:solidFill>
            </a:endParaRPr>
          </a:p>
        </p:txBody>
      </p:sp>
    </p:spTree>
    <p:extLst>
      <p:ext uri="{BB962C8B-B14F-4D97-AF65-F5344CB8AC3E}">
        <p14:creationId xmlns:p14="http://schemas.microsoft.com/office/powerpoint/2010/main" val="1393027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NL" smtClean="0">
              <a:latin typeface="Arial" panose="020B0604020202020204" pitchFamily="34" charset="0"/>
            </a:endParaRPr>
          </a:p>
        </p:txBody>
      </p:sp>
      <p:sp>
        <p:nvSpPr>
          <p:cNvPr id="88068"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02D3B-374D-4D84-9AE5-94EEB8FF0482}" type="slidenum">
              <a:rPr lang="en-US"/>
              <a:pPr/>
              <a:t>43</a:t>
            </a:fld>
            <a:endParaRPr lang="en-US"/>
          </a:p>
        </p:txBody>
      </p:sp>
    </p:spTree>
    <p:extLst>
      <p:ext uri="{BB962C8B-B14F-4D97-AF65-F5344CB8AC3E}">
        <p14:creationId xmlns:p14="http://schemas.microsoft.com/office/powerpoint/2010/main" val="221171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134E6E-5345-467F-90E7-E28A2CB7855A}" type="slidenum">
              <a:rPr lang="nl-NL">
                <a:solidFill>
                  <a:srgbClr val="000000"/>
                </a:solidFill>
              </a:rPr>
              <a:pPr/>
              <a:t>44</a:t>
            </a:fld>
            <a:endParaRPr lang="nl-NL">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889000" y="4714875"/>
            <a:ext cx="48910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mtClean="0">
                <a:latin typeface="Arial" panose="020B0604020202020204" pitchFamily="34" charset="0"/>
              </a:rPr>
              <a:t>There are a lot of terms sometimes used synonymously with IL. For me IL is an embrella concept and all other terms  can be considered components of it (?)</a:t>
            </a:r>
            <a:endParaRPr lang="nl-NL" smtClean="0">
              <a:latin typeface="Arial" panose="020B0604020202020204" pitchFamily="34" charset="0"/>
            </a:endParaRPr>
          </a:p>
          <a:p>
            <a:endParaRPr lang="en-US" smtClean="0">
              <a:latin typeface="Arial" panose="020B0604020202020204" pitchFamily="34" charset="0"/>
            </a:endParaRPr>
          </a:p>
          <a:p>
            <a:r>
              <a:rPr lang="en-US" smtClean="0">
                <a:latin typeface="Arial" panose="020B0604020202020204" pitchFamily="34" charset="0"/>
              </a:rPr>
              <a:t>Information fluency – </a:t>
            </a:r>
            <a:r>
              <a:rPr lang="tr-TR" smtClean="0">
                <a:latin typeface="Arial" panose="020B0604020202020204" pitchFamily="34" charset="0"/>
              </a:rPr>
              <a:t>M</a:t>
            </a:r>
            <a:r>
              <a:rPr lang="en-US" smtClean="0">
                <a:latin typeface="Arial" panose="020B0604020202020204" pitchFamily="34" charset="0"/>
              </a:rPr>
              <a:t>aster</a:t>
            </a:r>
            <a:r>
              <a:rPr lang="tr-TR" smtClean="0">
                <a:latin typeface="Arial" panose="020B0604020202020204" pitchFamily="34" charset="0"/>
              </a:rPr>
              <a:t>y</a:t>
            </a:r>
            <a:r>
              <a:rPr lang="en-US" smtClean="0">
                <a:latin typeface="Arial" panose="020B0604020202020204" pitchFamily="34" charset="0"/>
              </a:rPr>
              <a:t> of information competencies</a:t>
            </a:r>
            <a:endParaRPr lang="nl-NL" smtClean="0">
              <a:latin typeface="Arial" panose="020B0604020202020204" pitchFamily="34" charset="0"/>
            </a:endParaRPr>
          </a:p>
          <a:p>
            <a:r>
              <a:rPr lang="en-US" smtClean="0">
                <a:latin typeface="Arial" panose="020B0604020202020204" pitchFamily="34" charset="0"/>
              </a:rPr>
              <a:t>User education – Global approach to teach information access to users</a:t>
            </a:r>
            <a:endParaRPr lang="nl-NL" smtClean="0">
              <a:latin typeface="Arial" panose="020B0604020202020204" pitchFamily="34" charset="0"/>
            </a:endParaRPr>
          </a:p>
          <a:p>
            <a:r>
              <a:rPr lang="en-US" smtClean="0">
                <a:latin typeface="Arial" panose="020B0604020202020204" pitchFamily="34" charset="0"/>
              </a:rPr>
              <a:t>Library instruction – Focuses on library skills </a:t>
            </a:r>
            <a:endParaRPr lang="nl-NL" smtClean="0">
              <a:latin typeface="Arial" panose="020B0604020202020204" pitchFamily="34" charset="0"/>
            </a:endParaRPr>
          </a:p>
          <a:p>
            <a:r>
              <a:rPr lang="en-US" smtClean="0">
                <a:latin typeface="Arial" panose="020B0604020202020204" pitchFamily="34" charset="0"/>
              </a:rPr>
              <a:t>Bibliographic instruction – User training on information search and retrieval</a:t>
            </a:r>
            <a:endParaRPr lang="nl-NL" smtClean="0">
              <a:latin typeface="Arial" panose="020B0604020202020204" pitchFamily="34" charset="0"/>
            </a:endParaRPr>
          </a:p>
          <a:p>
            <a:r>
              <a:rPr lang="en-US" smtClean="0">
                <a:latin typeface="Arial" panose="020B0604020202020204" pitchFamily="34" charset="0"/>
              </a:rPr>
              <a:t>Information competencies – Compound skills and goals of information literacy</a:t>
            </a:r>
            <a:endParaRPr lang="nl-NL" smtClean="0">
              <a:latin typeface="Arial" panose="020B0604020202020204" pitchFamily="34" charset="0"/>
            </a:endParaRPr>
          </a:p>
          <a:p>
            <a:r>
              <a:rPr lang="es-ES" smtClean="0">
                <a:latin typeface="Arial" panose="020B0604020202020204" pitchFamily="34" charset="0"/>
              </a:rPr>
              <a:t>Information skills – Focuses on information abilities</a:t>
            </a:r>
            <a:endParaRPr lang="nl-NL" smtClean="0">
              <a:latin typeface="Arial" panose="020B0604020202020204" pitchFamily="34" charset="0"/>
            </a:endParaRPr>
          </a:p>
          <a:p>
            <a:pPr>
              <a:lnSpc>
                <a:spcPct val="80000"/>
              </a:lnSpc>
            </a:pPr>
            <a:endParaRPr lang="tr-TR" sz="900" smtClean="0">
              <a:latin typeface="Arial" panose="020B0604020202020204" pitchFamily="34" charset="0"/>
            </a:endParaRPr>
          </a:p>
        </p:txBody>
      </p:sp>
    </p:spTree>
    <p:extLst>
      <p:ext uri="{BB962C8B-B14F-4D97-AF65-F5344CB8AC3E}">
        <p14:creationId xmlns:p14="http://schemas.microsoft.com/office/powerpoint/2010/main" val="4093091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3ED641-8715-4D9A-AC0C-6A14C041253A}" type="slidenum">
              <a:rPr lang="nl-NL">
                <a:solidFill>
                  <a:srgbClr val="000000"/>
                </a:solidFill>
              </a:rPr>
              <a:pPr/>
              <a:t>45</a:t>
            </a:fld>
            <a:endParaRPr lang="nl-NL">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889000" y="4714875"/>
            <a:ext cx="48910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mtClean="0">
                <a:latin typeface="Arial" panose="020B0604020202020204" pitchFamily="34" charset="0"/>
              </a:rPr>
              <a:t>There are a lot of terms sometimes used synonymously with IL. For me IL is an embrella concept and all other terms  can be considered components of it (?)</a:t>
            </a:r>
            <a:endParaRPr lang="nl-NL" smtClean="0">
              <a:latin typeface="Arial" panose="020B0604020202020204" pitchFamily="34" charset="0"/>
            </a:endParaRPr>
          </a:p>
          <a:p>
            <a:endParaRPr lang="en-US" smtClean="0">
              <a:latin typeface="Arial" panose="020B0604020202020204" pitchFamily="34" charset="0"/>
            </a:endParaRPr>
          </a:p>
          <a:p>
            <a:r>
              <a:rPr lang="en-US" smtClean="0">
                <a:latin typeface="Arial" panose="020B0604020202020204" pitchFamily="34" charset="0"/>
              </a:rPr>
              <a:t>Information fluency – </a:t>
            </a:r>
            <a:r>
              <a:rPr lang="tr-TR" smtClean="0">
                <a:latin typeface="Arial" panose="020B0604020202020204" pitchFamily="34" charset="0"/>
              </a:rPr>
              <a:t>M</a:t>
            </a:r>
            <a:r>
              <a:rPr lang="en-US" smtClean="0">
                <a:latin typeface="Arial" panose="020B0604020202020204" pitchFamily="34" charset="0"/>
              </a:rPr>
              <a:t>aster</a:t>
            </a:r>
            <a:r>
              <a:rPr lang="tr-TR" smtClean="0">
                <a:latin typeface="Arial" panose="020B0604020202020204" pitchFamily="34" charset="0"/>
              </a:rPr>
              <a:t>y</a:t>
            </a:r>
            <a:r>
              <a:rPr lang="en-US" smtClean="0">
                <a:latin typeface="Arial" panose="020B0604020202020204" pitchFamily="34" charset="0"/>
              </a:rPr>
              <a:t> of information competencies</a:t>
            </a:r>
            <a:endParaRPr lang="nl-NL" smtClean="0">
              <a:latin typeface="Arial" panose="020B0604020202020204" pitchFamily="34" charset="0"/>
            </a:endParaRPr>
          </a:p>
          <a:p>
            <a:r>
              <a:rPr lang="en-US" smtClean="0">
                <a:latin typeface="Arial" panose="020B0604020202020204" pitchFamily="34" charset="0"/>
              </a:rPr>
              <a:t>User education – Global approach to teach information access to users</a:t>
            </a:r>
            <a:endParaRPr lang="nl-NL" smtClean="0">
              <a:latin typeface="Arial" panose="020B0604020202020204" pitchFamily="34" charset="0"/>
            </a:endParaRPr>
          </a:p>
          <a:p>
            <a:r>
              <a:rPr lang="en-US" smtClean="0">
                <a:latin typeface="Arial" panose="020B0604020202020204" pitchFamily="34" charset="0"/>
              </a:rPr>
              <a:t>Library instruction – Focuses on library skills </a:t>
            </a:r>
            <a:endParaRPr lang="nl-NL" smtClean="0">
              <a:latin typeface="Arial" panose="020B0604020202020204" pitchFamily="34" charset="0"/>
            </a:endParaRPr>
          </a:p>
          <a:p>
            <a:r>
              <a:rPr lang="en-US" smtClean="0">
                <a:latin typeface="Arial" panose="020B0604020202020204" pitchFamily="34" charset="0"/>
              </a:rPr>
              <a:t>Bibliographic instruction – User training on information search and retrieval</a:t>
            </a:r>
            <a:endParaRPr lang="nl-NL" smtClean="0">
              <a:latin typeface="Arial" panose="020B0604020202020204" pitchFamily="34" charset="0"/>
            </a:endParaRPr>
          </a:p>
          <a:p>
            <a:r>
              <a:rPr lang="en-US" smtClean="0">
                <a:latin typeface="Arial" panose="020B0604020202020204" pitchFamily="34" charset="0"/>
              </a:rPr>
              <a:t>Information competencies – Compound skills and goals of information literacy</a:t>
            </a:r>
            <a:endParaRPr lang="nl-NL" smtClean="0">
              <a:latin typeface="Arial" panose="020B0604020202020204" pitchFamily="34" charset="0"/>
            </a:endParaRPr>
          </a:p>
          <a:p>
            <a:r>
              <a:rPr lang="es-ES" smtClean="0">
                <a:latin typeface="Arial" panose="020B0604020202020204" pitchFamily="34" charset="0"/>
              </a:rPr>
              <a:t>Information skills – Focuses on information abilities</a:t>
            </a:r>
            <a:endParaRPr lang="nl-NL" smtClean="0">
              <a:latin typeface="Arial" panose="020B0604020202020204" pitchFamily="34" charset="0"/>
            </a:endParaRPr>
          </a:p>
          <a:p>
            <a:pPr>
              <a:lnSpc>
                <a:spcPct val="80000"/>
              </a:lnSpc>
            </a:pPr>
            <a:endParaRPr lang="tr-TR" sz="900" smtClean="0">
              <a:latin typeface="Arial" panose="020B0604020202020204" pitchFamily="34" charset="0"/>
            </a:endParaRPr>
          </a:p>
        </p:txBody>
      </p:sp>
    </p:spTree>
    <p:extLst>
      <p:ext uri="{BB962C8B-B14F-4D97-AF65-F5344CB8AC3E}">
        <p14:creationId xmlns:p14="http://schemas.microsoft.com/office/powerpoint/2010/main" val="1249329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F3C9590-67AD-413A-9660-8F571CF2D69C}" type="slidenum">
              <a:rPr lang="nl-NL" smtClean="0"/>
              <a:pPr/>
              <a:t>46</a:t>
            </a:fld>
            <a:endParaRPr lang="nl-NL" smtClean="0"/>
          </a:p>
        </p:txBody>
      </p:sp>
      <p:sp>
        <p:nvSpPr>
          <p:cNvPr id="75779"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p:txBody>
          <a:bodyPr/>
          <a:lstStyle/>
          <a:p>
            <a:pPr>
              <a:defRPr/>
            </a:pPr>
            <a:endParaRPr lang="en-GB" sz="105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B60FA-BC06-40D8-ADDB-FD15F623D8BB}" type="slidenum">
              <a:rPr lang="nl-NL" smtClean="0"/>
              <a:pPr/>
              <a:t>47</a:t>
            </a:fld>
            <a:endParaRPr lang="nl-NL" smtClean="0"/>
          </a:p>
        </p:txBody>
      </p:sp>
      <p:sp>
        <p:nvSpPr>
          <p:cNvPr id="76803" name="Rectangle 2"/>
          <p:cNvSpPr>
            <a:spLocks noGrp="1" noRot="1" noChangeAspect="1" noChangeArrowheads="1" noTextEdit="1"/>
          </p:cNvSpPr>
          <p:nvPr>
            <p:ph type="sldImg"/>
          </p:nvPr>
        </p:nvSpPr>
        <p:spPr>
          <a:xfrm>
            <a:off x="854075" y="746125"/>
            <a:ext cx="4960938" cy="3721100"/>
          </a:xfrm>
          <a:ln/>
        </p:spPr>
      </p:sp>
      <p:sp>
        <p:nvSpPr>
          <p:cNvPr id="76804" name="Rectangle 3"/>
          <p:cNvSpPr>
            <a:spLocks noGrp="1" noChangeArrowheads="1"/>
          </p:cNvSpPr>
          <p:nvPr>
            <p:ph type="body" idx="1"/>
          </p:nvPr>
        </p:nvSpPr>
        <p:spPr>
          <a:xfrm>
            <a:off x="889000" y="4714875"/>
            <a:ext cx="48910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mtClean="0">
                <a:latin typeface="Arial" pitchFamily="34" charset="0"/>
              </a:rPr>
              <a:t>There is a lot of information inequalty; We can distinguis an information elite, a participating majority and the excluded. And these groups and not evenly devided over the world.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a:ln/>
        </p:spPr>
      </p:sp>
      <p:sp>
        <p:nvSpPr>
          <p:cNvPr id="7373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pitchFamily="34" charset="0"/>
            </a:endParaRPr>
          </a:p>
        </p:txBody>
      </p:sp>
      <p:sp>
        <p:nvSpPr>
          <p:cNvPr id="7373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1640F0-CCF1-48CE-824D-8BB7C695DBBE}"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930D08-CA2F-4C8F-9714-9295567451D9}" type="slidenum">
              <a:rPr lang="nl-NL"/>
              <a:pPr/>
              <a:t>49</a:t>
            </a:fld>
            <a:endParaRPr lang="nl-NL"/>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nl-NL" smtClean="0">
              <a:latin typeface="Arial" panose="020B0604020202020204" pitchFamily="34" charset="0"/>
            </a:endParaRPr>
          </a:p>
        </p:txBody>
      </p:sp>
    </p:spTree>
    <p:extLst>
      <p:ext uri="{BB962C8B-B14F-4D97-AF65-F5344CB8AC3E}">
        <p14:creationId xmlns:p14="http://schemas.microsoft.com/office/powerpoint/2010/main" val="47205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18E13-CBA6-4D28-AC6B-58E7702C389F}" type="slidenum">
              <a:rPr lang="nl-NL"/>
              <a:pPr/>
              <a:t>5</a:t>
            </a:fld>
            <a:endParaRPr lang="nl-NL"/>
          </a:p>
        </p:txBody>
      </p:sp>
      <p:sp>
        <p:nvSpPr>
          <p:cNvPr id="926722" name="Rectangle 2"/>
          <p:cNvSpPr>
            <a:spLocks noGrp="1" noRot="1" noChangeAspect="1" noChangeArrowheads="1" noTextEdit="1"/>
          </p:cNvSpPr>
          <p:nvPr>
            <p:ph type="sldImg"/>
          </p:nvPr>
        </p:nvSpPr>
        <p:spPr>
          <a:xfrm>
            <a:off x="887413" y="735013"/>
            <a:ext cx="4879975" cy="3659187"/>
          </a:xfrm>
          <a:ln/>
        </p:spPr>
      </p:sp>
      <p:sp>
        <p:nvSpPr>
          <p:cNvPr id="926723"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062253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B7EA4B4-4D8C-4D32-B22B-26CA583D8651}" type="slidenum">
              <a:rPr lang="nl-NL" smtClean="0"/>
              <a:pPr/>
              <a:t>50</a:t>
            </a:fld>
            <a:endParaRPr lang="nl-NL" smtClean="0"/>
          </a:p>
        </p:txBody>
      </p:sp>
      <p:sp>
        <p:nvSpPr>
          <p:cNvPr id="78851" name="Rectangle 2"/>
          <p:cNvSpPr>
            <a:spLocks noGrp="1" noRot="1" noChangeAspect="1" noChangeArrowheads="1" noTextEdit="1"/>
          </p:cNvSpPr>
          <p:nvPr>
            <p:ph type="sldImg"/>
          </p:nvPr>
        </p:nvSpPr>
        <p:spPr>
          <a:xfrm>
            <a:off x="855663" y="746125"/>
            <a:ext cx="4959350" cy="3721100"/>
          </a:xfrm>
          <a:ln/>
        </p:spPr>
      </p:sp>
      <p:sp>
        <p:nvSpPr>
          <p:cNvPr id="78852" name="Rectangle 3"/>
          <p:cNvSpPr>
            <a:spLocks noGrp="1" noChangeArrowheads="1"/>
          </p:cNvSpPr>
          <p:nvPr>
            <p:ph type="body" idx="1"/>
          </p:nvPr>
        </p:nvSpPr>
        <p:spPr>
          <a:xfrm>
            <a:off x="889000" y="4714875"/>
            <a:ext cx="48910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8C771B8-57E1-4E9B-AE77-DEA945C934C4}" type="slidenum">
              <a:rPr lang="nl-NL" smtClean="0"/>
              <a:pPr/>
              <a:t>51</a:t>
            </a:fld>
            <a:endParaRPr lang="nl-NL"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4CA63C3-4ECA-4DF8-A396-788D963EEB44}" type="slidenum">
              <a:rPr lang="en-US" smtClean="0"/>
              <a:pPr/>
              <a:t>52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8D838D9-0E76-4672-AECC-1E3A775DA1FD}" type="slidenum">
              <a:rPr lang="en-US" smtClean="0"/>
              <a:pPr/>
              <a:t>53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922F519-3F9E-4009-92FE-819F6FF2102F}" type="slidenum">
              <a:rPr lang="nl-NL" smtClean="0">
                <a:cs typeface="Arial" pitchFamily="34" charset="0"/>
              </a:rPr>
              <a:pPr/>
              <a:t>54</a:t>
            </a:fld>
            <a:endParaRPr lang="nl-NL" smtClean="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a:ln/>
        </p:spPr>
      </p:sp>
      <p:sp>
        <p:nvSpPr>
          <p:cNvPr id="78851" name="Tijdelijke aanduiding voor notities 2"/>
          <p:cNvSpPr>
            <a:spLocks noGrp="1"/>
          </p:cNvSpPr>
          <p:nvPr>
            <p:ph type="body" idx="1"/>
          </p:nvPr>
        </p:nvSpPr>
        <p:spPr>
          <a:noFill/>
        </p:spPr>
        <p:txBody>
          <a:bodyPr/>
          <a:lstStyle/>
          <a:p>
            <a:pPr eaLnBrk="1" hangingPunct="1"/>
            <a:endParaRPr lang="nl-NL" smtClean="0"/>
          </a:p>
        </p:txBody>
      </p:sp>
      <p:sp>
        <p:nvSpPr>
          <p:cNvPr id="78852" name="Tijdelijke aanduiding voor dianumm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72E373-ED1F-4B7A-B7EC-8F67F7FC379D}" type="slidenum">
              <a:rPr lang="nl-NL" smtClean="0"/>
              <a:pPr eaLnBrk="1" hangingPunct="1"/>
              <a:t>55</a:t>
            </a:fld>
            <a:endParaRPr lang="nl-NL"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p:cNvSpPr>
            <a:spLocks noGrp="1" noRot="1" noChangeAspect="1" noTextEdit="1"/>
          </p:cNvSpPr>
          <p:nvPr>
            <p:ph type="sldImg"/>
          </p:nvPr>
        </p:nvSpPr>
        <p:spPr>
          <a:ln/>
        </p:spPr>
      </p:sp>
      <p:sp>
        <p:nvSpPr>
          <p:cNvPr id="79875" name="Tijdelijke aanduiding voor notities 2"/>
          <p:cNvSpPr>
            <a:spLocks noGrp="1"/>
          </p:cNvSpPr>
          <p:nvPr>
            <p:ph type="body" idx="1"/>
          </p:nvPr>
        </p:nvSpPr>
        <p:spPr>
          <a:noFill/>
        </p:spPr>
        <p:txBody>
          <a:bodyPr/>
          <a:lstStyle/>
          <a:p>
            <a:pPr eaLnBrk="1" hangingPunct="1"/>
            <a:endParaRPr lang="nl-NL" smtClean="0"/>
          </a:p>
        </p:txBody>
      </p:sp>
      <p:sp>
        <p:nvSpPr>
          <p:cNvPr id="79876" name="Tijdelijke aanduiding voor dianumm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9B3834-1813-4061-9646-FABCEB1BAF7A}" type="slidenum">
              <a:rPr lang="nl-NL" smtClean="0"/>
              <a:pPr eaLnBrk="1" hangingPunct="1"/>
              <a:t>56</a:t>
            </a:fld>
            <a:endParaRPr lang="nl-NL"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99C9ED-B349-44D4-A035-7363DB699C80}" type="slidenum">
              <a:rPr lang="nl-NL" smtClean="0">
                <a:cs typeface="Arial" pitchFamily="34" charset="0"/>
              </a:rPr>
              <a:pPr/>
              <a:t>57</a:t>
            </a:fld>
            <a:endParaRPr lang="nl-NL" smtClean="0">
              <a:cs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409D7B7-2148-4FC3-97FC-32D615AE92B3}" type="slidenum">
              <a:rPr lang="pt-BR" smtClean="0">
                <a:cs typeface="Arial" pitchFamily="34" charset="0"/>
              </a:rPr>
              <a:pPr/>
              <a:t>58</a:t>
            </a:fld>
            <a:endParaRPr lang="pt-BR" smtClean="0">
              <a:cs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C7C5F86-A666-4E4A-9BDA-46EE1AC01E18}" type="slidenum">
              <a:rPr lang="en-US" smtClean="0">
                <a:cs typeface="Arial" pitchFamily="34" charset="0"/>
              </a:rPr>
              <a:pPr/>
              <a:t>59</a:t>
            </a:fld>
            <a:endParaRPr lang="en-US" smtClean="0">
              <a:cs typeface="Arial" pitchFamily="34" charset="0"/>
            </a:endParaRPr>
          </a:p>
        </p:txBody>
      </p:sp>
      <p:sp>
        <p:nvSpPr>
          <p:cNvPr id="83971" name="Shape 4"/>
          <p:cNvSpPr txBox="1">
            <a:spLocks noGrp="1"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3FD2EFD-7DD5-4A7B-B37C-4108F806B520}" type="slidenum">
              <a:rPr lang="nl-NL" sz="1200">
                <a:cs typeface="Arial" pitchFamily="34" charset="0"/>
              </a:rPr>
              <a:pPr algn="r" eaLnBrk="1" hangingPunct="1"/>
              <a:t>59</a:t>
            </a:fld>
            <a:endParaRPr lang="en-US" sz="1200">
              <a:cs typeface="Arial" pitchFamily="34" charset="0"/>
            </a:endParaRPr>
          </a:p>
        </p:txBody>
      </p:sp>
      <p:sp>
        <p:nvSpPr>
          <p:cNvPr id="83972" name="Rectangle 76801"/>
          <p:cNvSpPr>
            <a:spLocks noGrp="1" noRot="1" noChangeAspect="1" noChangeArrowheads="1" noTextEdit="1"/>
          </p:cNvSpPr>
          <p:nvPr>
            <p:ph type="sldImg"/>
          </p:nvPr>
        </p:nvSpPr>
        <p:spPr>
          <a:ln cap="flat" algn="ctr">
            <a:headEnd type="none" w="med" len="med"/>
            <a:tailEnd type="none" w="med" len="med"/>
          </a:ln>
        </p:spPr>
      </p:sp>
      <p:sp>
        <p:nvSpPr>
          <p:cNvPr id="83973" name="Rectangle 7680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F4613-39D1-4E62-8CDA-F6AAD27FCD4A}" type="slidenum">
              <a:rPr lang="nl-NL"/>
              <a:pPr/>
              <a:t>6</a:t>
            </a:fld>
            <a:endParaRPr lang="nl-NL"/>
          </a:p>
        </p:txBody>
      </p:sp>
      <p:sp>
        <p:nvSpPr>
          <p:cNvPr id="927746" name="Rectangle 2"/>
          <p:cNvSpPr>
            <a:spLocks noGrp="1" noRot="1" noChangeAspect="1" noChangeArrowheads="1" noTextEdit="1"/>
          </p:cNvSpPr>
          <p:nvPr>
            <p:ph type="sldImg"/>
          </p:nvPr>
        </p:nvSpPr>
        <p:spPr>
          <a:xfrm>
            <a:off x="887413" y="735013"/>
            <a:ext cx="4879975" cy="3659187"/>
          </a:xfrm>
          <a:ln/>
        </p:spPr>
      </p:sp>
      <p:sp>
        <p:nvSpPr>
          <p:cNvPr id="9277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558099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latin typeface="Arial" pitchFamily="34" charset="0"/>
            </a:endParaRPr>
          </a:p>
        </p:txBody>
      </p:sp>
      <p:sp>
        <p:nvSpPr>
          <p:cNvPr id="8806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E3D6D41-6BF0-4BDE-AD0A-7D06A01402D9}"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E72DD10-A849-4989-AB34-F6C9E5D54D89}" type="slidenum">
              <a:rPr lang="en-US" smtClean="0"/>
              <a:pPr/>
              <a:t>61</a:t>
            </a:fld>
            <a:endParaRPr lang="en-US"/>
          </a:p>
        </p:txBody>
      </p:sp>
    </p:spTree>
    <p:extLst>
      <p:ext uri="{BB962C8B-B14F-4D97-AF65-F5344CB8AC3E}">
        <p14:creationId xmlns:p14="http://schemas.microsoft.com/office/powerpoint/2010/main" val="3412035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4C30F7-E0C4-4368-9EC6-771527920FFB}" type="slidenum">
              <a:rPr lang="en-US"/>
              <a:pPr/>
              <a:t>62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Thank you for your attention. I’ll put the presentation on my website. If you want to react: here is my e-mailadress. Muito obrigado</a:t>
            </a:r>
          </a:p>
        </p:txBody>
      </p:sp>
    </p:spTree>
    <p:extLst>
      <p:ext uri="{BB962C8B-B14F-4D97-AF65-F5344CB8AC3E}">
        <p14:creationId xmlns:p14="http://schemas.microsoft.com/office/powerpoint/2010/main" val="339509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3A572-720B-4AF2-8982-8F34C3A24E44}" type="slidenum">
              <a:rPr lang="nl-NL"/>
              <a:pPr/>
              <a:t>7</a:t>
            </a:fld>
            <a:endParaRPr lang="nl-NL"/>
          </a:p>
        </p:txBody>
      </p:sp>
      <p:sp>
        <p:nvSpPr>
          <p:cNvPr id="929794" name="Rectangle 2"/>
          <p:cNvSpPr>
            <a:spLocks noGrp="1" noRot="1" noChangeAspect="1" noChangeArrowheads="1" noTextEdit="1"/>
          </p:cNvSpPr>
          <p:nvPr>
            <p:ph type="sldImg"/>
          </p:nvPr>
        </p:nvSpPr>
        <p:spPr>
          <a:xfrm>
            <a:off x="887413" y="735013"/>
            <a:ext cx="4879975" cy="3659187"/>
          </a:xfrm>
          <a:ln/>
        </p:spPr>
      </p:sp>
      <p:sp>
        <p:nvSpPr>
          <p:cNvPr id="929795"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40541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11013-DE1D-420F-94A5-40DBB2B9078A}" type="slidenum">
              <a:rPr lang="nl-NL"/>
              <a:pPr/>
              <a:t>8</a:t>
            </a:fld>
            <a:endParaRPr lang="nl-NL"/>
          </a:p>
        </p:txBody>
      </p:sp>
      <p:sp>
        <p:nvSpPr>
          <p:cNvPr id="928770" name="Rectangle 2"/>
          <p:cNvSpPr>
            <a:spLocks noGrp="1" noRot="1" noChangeAspect="1" noChangeArrowheads="1" noTextEdit="1"/>
          </p:cNvSpPr>
          <p:nvPr>
            <p:ph type="sldImg"/>
          </p:nvPr>
        </p:nvSpPr>
        <p:spPr>
          <a:xfrm>
            <a:off x="887413" y="735013"/>
            <a:ext cx="4879975" cy="3659187"/>
          </a:xfrm>
          <a:ln/>
        </p:spPr>
      </p:sp>
      <p:sp>
        <p:nvSpPr>
          <p:cNvPr id="928771"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88474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3694F-02F0-4A2A-A050-A04D8FE66A53}" type="slidenum">
              <a:rPr lang="nl-NL"/>
              <a:pPr/>
              <a:t>9</a:t>
            </a:fld>
            <a:endParaRPr lang="nl-NL"/>
          </a:p>
        </p:txBody>
      </p:sp>
      <p:sp>
        <p:nvSpPr>
          <p:cNvPr id="930818" name="Rectangle 2"/>
          <p:cNvSpPr>
            <a:spLocks noGrp="1" noRot="1" noChangeAspect="1" noChangeArrowheads="1" noTextEdit="1"/>
          </p:cNvSpPr>
          <p:nvPr>
            <p:ph type="sldImg"/>
          </p:nvPr>
        </p:nvSpPr>
        <p:spPr>
          <a:xfrm>
            <a:off x="887413" y="735013"/>
            <a:ext cx="4879975" cy="3659187"/>
          </a:xfrm>
          <a:ln/>
        </p:spPr>
      </p:sp>
      <p:sp>
        <p:nvSpPr>
          <p:cNvPr id="93081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15015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194" name="Rectangle 2"/>
          <p:cNvSpPr>
            <a:spLocks noGrp="1" noChangeArrowheads="1"/>
          </p:cNvSpPr>
          <p:nvPr>
            <p:ph type="ctrTitle"/>
          </p:nvPr>
        </p:nvSpPr>
        <p:spPr>
          <a:xfrm>
            <a:off x="914400" y="1524000"/>
            <a:ext cx="7623175" cy="1752600"/>
          </a:xfrm>
        </p:spPr>
        <p:txBody>
          <a:bodyPr/>
          <a:lstStyle>
            <a:lvl1pPr>
              <a:defRPr/>
            </a:lvl1pPr>
          </a:lstStyle>
          <a:p>
            <a:pPr lvl="0"/>
            <a:r>
              <a:rPr lang="nl-NL" altLang="en-US" noProof="0" smtClean="0"/>
              <a:t>Klik om het opmaakprofiel te bewerken</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pPr lvl="0"/>
            <a:r>
              <a:rPr lang="nl-NL" altLang="en-US" noProof="0" smtClean="0"/>
              <a:t>Klik om het opmaakprofiel van de modelondertitel te bewerken</a:t>
            </a:r>
          </a:p>
        </p:txBody>
      </p:sp>
      <p:sp>
        <p:nvSpPr>
          <p:cNvPr id="6" name="Rectangle 4"/>
          <p:cNvSpPr>
            <a:spLocks noGrp="1" noChangeArrowheads="1"/>
          </p:cNvSpPr>
          <p:nvPr>
            <p:ph type="dt" sz="half" idx="10"/>
          </p:nvPr>
        </p:nvSpPr>
        <p:spPr>
          <a:xfrm>
            <a:off x="223838" y="6243638"/>
            <a:ext cx="2133600" cy="457200"/>
          </a:xfrm>
        </p:spPr>
        <p:txBody>
          <a:bodyPr/>
          <a:lstStyle>
            <a:lvl1pPr>
              <a:defRPr sz="1200" smtClean="0">
                <a:latin typeface="Garamond" pitchFamily="18" charset="0"/>
              </a:defRPr>
            </a:lvl1pPr>
          </a:lstStyle>
          <a:p>
            <a:pPr>
              <a:defRPr/>
            </a:pPr>
            <a:r>
              <a:rPr lang="nl-NL" smtClean="0"/>
              <a:t>©akb</a:t>
            </a:r>
            <a:endParaRPr lang="nl-NL"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z="1200" smtClean="0">
                <a:latin typeface="Garamond" pitchFamily="18" charset="0"/>
              </a:defRPr>
            </a:lvl1pPr>
          </a:lstStyle>
          <a:p>
            <a:pPr>
              <a:defRPr/>
            </a:pPr>
            <a:r>
              <a:rPr lang="nl-NL" altLang="en-US" smtClean="0"/>
              <a:t>UNESCO Paris 26-9-2012</a:t>
            </a:r>
            <a:endParaRPr lang="nl-NL" altLang="en-US"/>
          </a:p>
        </p:txBody>
      </p:sp>
      <p:sp>
        <p:nvSpPr>
          <p:cNvPr id="8" name="Rectangle 6"/>
          <p:cNvSpPr>
            <a:spLocks noGrp="1" noChangeArrowheads="1"/>
          </p:cNvSpPr>
          <p:nvPr>
            <p:ph type="sldNum" sz="quarter" idx="12"/>
          </p:nvPr>
        </p:nvSpPr>
        <p:spPr/>
        <p:txBody>
          <a:bodyPr/>
          <a:lstStyle>
            <a:lvl1pPr>
              <a:defRPr sz="1200">
                <a:latin typeface="Garamond" panose="02020404030301010803" pitchFamily="18" charset="0"/>
              </a:defRPr>
            </a:lvl1pPr>
          </a:lstStyle>
          <a:p>
            <a:fld id="{CBEDD4BB-31E2-4621-BFD8-77EA8E8266A6}" type="slidenum">
              <a:rPr lang="nl-NL" altLang="en-US"/>
              <a:pPr/>
              <a:t>‹nr.›</a:t>
            </a:fld>
            <a:endParaRPr lang="nl-NL" altLang="en-US"/>
          </a:p>
        </p:txBody>
      </p:sp>
    </p:spTree>
    <p:extLst>
      <p:ext uri="{BB962C8B-B14F-4D97-AF65-F5344CB8AC3E}">
        <p14:creationId xmlns:p14="http://schemas.microsoft.com/office/powerpoint/2010/main" val="333255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40F9A1CB-4E27-45B5-BA77-A049310C8771}" type="slidenum">
              <a:rPr lang="nl-NL" altLang="en-US"/>
              <a:pPr/>
              <a:t>‹nr.›</a:t>
            </a:fld>
            <a:endParaRPr lang="nl-NL" altLang="en-US"/>
          </a:p>
        </p:txBody>
      </p:sp>
    </p:spTree>
    <p:extLst>
      <p:ext uri="{BB962C8B-B14F-4D97-AF65-F5344CB8AC3E}">
        <p14:creationId xmlns:p14="http://schemas.microsoft.com/office/powerpoint/2010/main" val="49419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2F7FBEF0-2679-4065-B49F-ED9277420195}" type="slidenum">
              <a:rPr lang="nl-NL" altLang="en-US"/>
              <a:pPr/>
              <a:t>‹nr.›</a:t>
            </a:fld>
            <a:endParaRPr lang="nl-NL" altLang="en-US"/>
          </a:p>
        </p:txBody>
      </p:sp>
    </p:spTree>
    <p:extLst>
      <p:ext uri="{BB962C8B-B14F-4D97-AF65-F5344CB8AC3E}">
        <p14:creationId xmlns:p14="http://schemas.microsoft.com/office/powerpoint/2010/main" val="394191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539750" y="1773238"/>
            <a:ext cx="3924300" cy="4267200"/>
          </a:xfrm>
        </p:spPr>
        <p:txBody>
          <a:bodyPr/>
          <a:lstStyle/>
          <a:p>
            <a:pPr lvl="0"/>
            <a:endParaRPr lang="nl-NL" noProof="0"/>
          </a:p>
        </p:txBody>
      </p:sp>
      <p:sp>
        <p:nvSpPr>
          <p:cNvPr id="4" name="Tijdelijke aanduiding voor tekst 3"/>
          <p:cNvSpPr>
            <a:spLocks noGrp="1"/>
          </p:cNvSpPr>
          <p:nvPr>
            <p:ph type="body" sz="half" idx="2"/>
          </p:nvPr>
        </p:nvSpPr>
        <p:spPr>
          <a:xfrm>
            <a:off x="4616450" y="1773238"/>
            <a:ext cx="3924300" cy="4267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646113" y="6373813"/>
            <a:ext cx="1981200" cy="476250"/>
          </a:xfrm>
        </p:spPr>
        <p:txBody>
          <a:bodyPr/>
          <a:lstStyle>
            <a:lvl1pPr>
              <a:defRPr smtClean="0"/>
            </a:lvl1pPr>
          </a:lstStyle>
          <a:p>
            <a:pPr>
              <a:defRPr/>
            </a:pPr>
            <a:r>
              <a:rPr lang="nl-NL" smtClean="0"/>
              <a:t>©akb</a:t>
            </a:r>
            <a:endParaRPr lang="nl-NL"/>
          </a:p>
        </p:txBody>
      </p:sp>
      <p:sp>
        <p:nvSpPr>
          <p:cNvPr id="6" name="Tijdelijke aanduiding voor voettekst 5"/>
          <p:cNvSpPr>
            <a:spLocks noGrp="1"/>
          </p:cNvSpPr>
          <p:nvPr>
            <p:ph type="ftr" sz="quarter" idx="11"/>
          </p:nvPr>
        </p:nvSpPr>
        <p:spPr>
          <a:xfrm>
            <a:off x="3159125" y="6381750"/>
            <a:ext cx="2895600" cy="476250"/>
          </a:xfrm>
        </p:spPr>
        <p:txBody>
          <a:bodyPr/>
          <a:lstStyle>
            <a:lvl1pPr>
              <a:defRPr smtClean="0"/>
            </a:lvl1pPr>
          </a:lstStyle>
          <a:p>
            <a:pPr>
              <a:defRPr/>
            </a:pPr>
            <a:r>
              <a:rPr lang="nl-NL" smtClean="0"/>
              <a:t>UNESCO Paris 26-9-2012</a:t>
            </a:r>
            <a:endParaRPr lang="nl-NL"/>
          </a:p>
        </p:txBody>
      </p:sp>
      <p:sp>
        <p:nvSpPr>
          <p:cNvPr id="7" name="Tijdelijke aanduiding voor dianummer 6"/>
          <p:cNvSpPr>
            <a:spLocks noGrp="1"/>
          </p:cNvSpPr>
          <p:nvPr>
            <p:ph type="sldNum" sz="quarter" idx="12"/>
          </p:nvPr>
        </p:nvSpPr>
        <p:spPr>
          <a:xfrm>
            <a:off x="6588125" y="6381750"/>
            <a:ext cx="1981200" cy="476250"/>
          </a:xfrm>
        </p:spPr>
        <p:txBody>
          <a:bodyPr/>
          <a:lstStyle>
            <a:lvl1pPr>
              <a:defRPr/>
            </a:lvl1pPr>
          </a:lstStyle>
          <a:p>
            <a:fld id="{F4B23AA2-670A-4B9C-9E8E-0150B024DF9F}" type="slidenum">
              <a:rPr lang="nl-NL"/>
              <a:pPr/>
              <a:t>‹nr.›</a:t>
            </a:fld>
            <a:endParaRPr lang="nl-NL"/>
          </a:p>
        </p:txBody>
      </p:sp>
    </p:spTree>
    <p:extLst>
      <p:ext uri="{BB962C8B-B14F-4D97-AF65-F5344CB8AC3E}">
        <p14:creationId xmlns:p14="http://schemas.microsoft.com/office/powerpoint/2010/main" val="308693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5" name="Tijdelijke aanduiding voor voettekst 4"/>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6" name="Tijdelijke aanduiding voor dianummer 5"/>
          <p:cNvSpPr>
            <a:spLocks noGrp="1"/>
          </p:cNvSpPr>
          <p:nvPr>
            <p:ph type="sldNum" sz="quarter" idx="12"/>
          </p:nvPr>
        </p:nvSpPr>
        <p:spPr/>
        <p:txBody>
          <a:bodyPr/>
          <a:lstStyle>
            <a:lvl1pPr eaLnBrk="0" hangingPunct="0">
              <a:defRPr>
                <a:latin typeface="Arial" panose="020B0604020202020204" pitchFamily="34" charset="0"/>
              </a:defRPr>
            </a:lvl1pPr>
          </a:lstStyle>
          <a:p>
            <a:fld id="{BC5C8091-3F0F-4BF6-8814-FF410728F575}" type="slidenum">
              <a:rPr lang="nl-NL"/>
              <a:pPr/>
              <a:t>‹nr.›</a:t>
            </a:fld>
            <a:endParaRPr lang="nl-NL"/>
          </a:p>
        </p:txBody>
      </p:sp>
    </p:spTree>
    <p:extLst>
      <p:ext uri="{BB962C8B-B14F-4D97-AF65-F5344CB8AC3E}">
        <p14:creationId xmlns:p14="http://schemas.microsoft.com/office/powerpoint/2010/main" val="416370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5" name="Tijdelijke aanduiding voor voettekst 4"/>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6" name="Tijdelijke aanduiding voor dianummer 5"/>
          <p:cNvSpPr>
            <a:spLocks noGrp="1"/>
          </p:cNvSpPr>
          <p:nvPr>
            <p:ph type="sldNum" sz="quarter" idx="12"/>
          </p:nvPr>
        </p:nvSpPr>
        <p:spPr/>
        <p:txBody>
          <a:bodyPr/>
          <a:lstStyle>
            <a:lvl1pPr eaLnBrk="0" hangingPunct="0">
              <a:defRPr>
                <a:latin typeface="Arial" panose="020B0604020202020204" pitchFamily="34" charset="0"/>
              </a:defRPr>
            </a:lvl1pPr>
          </a:lstStyle>
          <a:p>
            <a:fld id="{BE93A43D-E5E1-478D-8AD8-2BCCEAD5FD9D}" type="slidenum">
              <a:rPr lang="nl-NL"/>
              <a:pPr/>
              <a:t>‹nr.›</a:t>
            </a:fld>
            <a:endParaRPr lang="nl-NL"/>
          </a:p>
        </p:txBody>
      </p:sp>
    </p:spTree>
    <p:extLst>
      <p:ext uri="{BB962C8B-B14F-4D97-AF65-F5344CB8AC3E}">
        <p14:creationId xmlns:p14="http://schemas.microsoft.com/office/powerpoint/2010/main" val="4153613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5" name="Tijdelijke aanduiding voor voettekst 4"/>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6" name="Tijdelijke aanduiding voor dianummer 5"/>
          <p:cNvSpPr>
            <a:spLocks noGrp="1"/>
          </p:cNvSpPr>
          <p:nvPr>
            <p:ph type="sldNum" sz="quarter" idx="12"/>
          </p:nvPr>
        </p:nvSpPr>
        <p:spPr/>
        <p:txBody>
          <a:bodyPr/>
          <a:lstStyle>
            <a:lvl1pPr eaLnBrk="0" hangingPunct="0">
              <a:defRPr>
                <a:latin typeface="Arial" panose="020B0604020202020204" pitchFamily="34" charset="0"/>
              </a:defRPr>
            </a:lvl1pPr>
          </a:lstStyle>
          <a:p>
            <a:fld id="{06105764-F43A-47C6-BBF6-E6650E54F6CC}" type="slidenum">
              <a:rPr lang="nl-NL"/>
              <a:pPr/>
              <a:t>‹nr.›</a:t>
            </a:fld>
            <a:endParaRPr lang="nl-NL"/>
          </a:p>
        </p:txBody>
      </p:sp>
    </p:spTree>
    <p:extLst>
      <p:ext uri="{BB962C8B-B14F-4D97-AF65-F5344CB8AC3E}">
        <p14:creationId xmlns:p14="http://schemas.microsoft.com/office/powerpoint/2010/main" val="4197882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6" name="Tijdelijke aanduiding voor voettekst 5"/>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7" name="Tijdelijke aanduiding voor dianummer 6"/>
          <p:cNvSpPr>
            <a:spLocks noGrp="1"/>
          </p:cNvSpPr>
          <p:nvPr>
            <p:ph type="sldNum" sz="quarter" idx="12"/>
          </p:nvPr>
        </p:nvSpPr>
        <p:spPr/>
        <p:txBody>
          <a:bodyPr/>
          <a:lstStyle>
            <a:lvl1pPr eaLnBrk="0" hangingPunct="0">
              <a:defRPr>
                <a:latin typeface="Arial" panose="020B0604020202020204" pitchFamily="34" charset="0"/>
              </a:defRPr>
            </a:lvl1pPr>
          </a:lstStyle>
          <a:p>
            <a:fld id="{A25148D9-B5D5-4800-B905-2C46A6FFE3A6}" type="slidenum">
              <a:rPr lang="nl-NL"/>
              <a:pPr/>
              <a:t>‹nr.›</a:t>
            </a:fld>
            <a:endParaRPr lang="nl-NL"/>
          </a:p>
        </p:txBody>
      </p:sp>
    </p:spTree>
    <p:extLst>
      <p:ext uri="{BB962C8B-B14F-4D97-AF65-F5344CB8AC3E}">
        <p14:creationId xmlns:p14="http://schemas.microsoft.com/office/powerpoint/2010/main" val="75959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8" name="Tijdelijke aanduiding voor voettekst 7"/>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9" name="Tijdelijke aanduiding voor dianummer 8"/>
          <p:cNvSpPr>
            <a:spLocks noGrp="1"/>
          </p:cNvSpPr>
          <p:nvPr>
            <p:ph type="sldNum" sz="quarter" idx="12"/>
          </p:nvPr>
        </p:nvSpPr>
        <p:spPr/>
        <p:txBody>
          <a:bodyPr/>
          <a:lstStyle>
            <a:lvl1pPr eaLnBrk="0" hangingPunct="0">
              <a:defRPr>
                <a:latin typeface="Arial" panose="020B0604020202020204" pitchFamily="34" charset="0"/>
              </a:defRPr>
            </a:lvl1pPr>
          </a:lstStyle>
          <a:p>
            <a:fld id="{D7953EDE-F09A-41B7-A30B-7A99D882936E}" type="slidenum">
              <a:rPr lang="nl-NL"/>
              <a:pPr/>
              <a:t>‹nr.›</a:t>
            </a:fld>
            <a:endParaRPr lang="nl-NL"/>
          </a:p>
        </p:txBody>
      </p:sp>
    </p:spTree>
    <p:extLst>
      <p:ext uri="{BB962C8B-B14F-4D97-AF65-F5344CB8AC3E}">
        <p14:creationId xmlns:p14="http://schemas.microsoft.com/office/powerpoint/2010/main" val="386603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4" name="Tijdelijke aanduiding voor voettekst 3"/>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5" name="Tijdelijke aanduiding voor dianummer 4"/>
          <p:cNvSpPr>
            <a:spLocks noGrp="1"/>
          </p:cNvSpPr>
          <p:nvPr>
            <p:ph type="sldNum" sz="quarter" idx="12"/>
          </p:nvPr>
        </p:nvSpPr>
        <p:spPr/>
        <p:txBody>
          <a:bodyPr/>
          <a:lstStyle>
            <a:lvl1pPr eaLnBrk="0" hangingPunct="0">
              <a:defRPr>
                <a:latin typeface="Arial" panose="020B0604020202020204" pitchFamily="34" charset="0"/>
              </a:defRPr>
            </a:lvl1pPr>
          </a:lstStyle>
          <a:p>
            <a:fld id="{19673C2D-7189-4280-9B1A-C35A3BDB3296}" type="slidenum">
              <a:rPr lang="nl-NL"/>
              <a:pPr/>
              <a:t>‹nr.›</a:t>
            </a:fld>
            <a:endParaRPr lang="nl-NL"/>
          </a:p>
        </p:txBody>
      </p:sp>
    </p:spTree>
    <p:extLst>
      <p:ext uri="{BB962C8B-B14F-4D97-AF65-F5344CB8AC3E}">
        <p14:creationId xmlns:p14="http://schemas.microsoft.com/office/powerpoint/2010/main" val="1491494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3" name="Tijdelijke aanduiding voor voettekst 2"/>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4" name="Tijdelijke aanduiding voor dianummer 3"/>
          <p:cNvSpPr>
            <a:spLocks noGrp="1"/>
          </p:cNvSpPr>
          <p:nvPr>
            <p:ph type="sldNum" sz="quarter" idx="12"/>
          </p:nvPr>
        </p:nvSpPr>
        <p:spPr/>
        <p:txBody>
          <a:bodyPr/>
          <a:lstStyle>
            <a:lvl1pPr eaLnBrk="0" hangingPunct="0">
              <a:defRPr>
                <a:latin typeface="Arial" panose="020B0604020202020204" pitchFamily="34" charset="0"/>
              </a:defRPr>
            </a:lvl1pPr>
          </a:lstStyle>
          <a:p>
            <a:fld id="{17A352F8-39B4-4830-A004-A4D23C07D14B}" type="slidenum">
              <a:rPr lang="nl-NL"/>
              <a:pPr/>
              <a:t>‹nr.›</a:t>
            </a:fld>
            <a:endParaRPr lang="nl-NL"/>
          </a:p>
        </p:txBody>
      </p:sp>
    </p:spTree>
    <p:extLst>
      <p:ext uri="{BB962C8B-B14F-4D97-AF65-F5344CB8AC3E}">
        <p14:creationId xmlns:p14="http://schemas.microsoft.com/office/powerpoint/2010/main" val="158050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0A4DDDE3-0DEC-464D-AAB3-ED34EC8160A6}" type="slidenum">
              <a:rPr lang="nl-NL" altLang="en-US"/>
              <a:pPr/>
              <a:t>‹nr.›</a:t>
            </a:fld>
            <a:endParaRPr lang="nl-NL" altLang="en-US"/>
          </a:p>
        </p:txBody>
      </p:sp>
    </p:spTree>
    <p:extLst>
      <p:ext uri="{BB962C8B-B14F-4D97-AF65-F5344CB8AC3E}">
        <p14:creationId xmlns:p14="http://schemas.microsoft.com/office/powerpoint/2010/main" val="2232791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6" name="Tijdelijke aanduiding voor voettekst 5"/>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7" name="Tijdelijke aanduiding voor dianummer 6"/>
          <p:cNvSpPr>
            <a:spLocks noGrp="1"/>
          </p:cNvSpPr>
          <p:nvPr>
            <p:ph type="sldNum" sz="quarter" idx="12"/>
          </p:nvPr>
        </p:nvSpPr>
        <p:spPr/>
        <p:txBody>
          <a:bodyPr/>
          <a:lstStyle>
            <a:lvl1pPr eaLnBrk="0" hangingPunct="0">
              <a:defRPr>
                <a:latin typeface="Arial" panose="020B0604020202020204" pitchFamily="34" charset="0"/>
              </a:defRPr>
            </a:lvl1pPr>
          </a:lstStyle>
          <a:p>
            <a:fld id="{30CA0729-E21A-461B-A462-3EEFBB2B074A}" type="slidenum">
              <a:rPr lang="nl-NL"/>
              <a:pPr/>
              <a:t>‹nr.›</a:t>
            </a:fld>
            <a:endParaRPr lang="nl-NL"/>
          </a:p>
        </p:txBody>
      </p:sp>
    </p:spTree>
    <p:extLst>
      <p:ext uri="{BB962C8B-B14F-4D97-AF65-F5344CB8AC3E}">
        <p14:creationId xmlns:p14="http://schemas.microsoft.com/office/powerpoint/2010/main" val="285637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6" name="Tijdelijke aanduiding voor voettekst 5"/>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7" name="Tijdelijke aanduiding voor dianummer 6"/>
          <p:cNvSpPr>
            <a:spLocks noGrp="1"/>
          </p:cNvSpPr>
          <p:nvPr>
            <p:ph type="sldNum" sz="quarter" idx="12"/>
          </p:nvPr>
        </p:nvSpPr>
        <p:spPr/>
        <p:txBody>
          <a:bodyPr/>
          <a:lstStyle>
            <a:lvl1pPr eaLnBrk="0" hangingPunct="0">
              <a:defRPr>
                <a:latin typeface="Arial" panose="020B0604020202020204" pitchFamily="34" charset="0"/>
              </a:defRPr>
            </a:lvl1pPr>
          </a:lstStyle>
          <a:p>
            <a:fld id="{F9D7A2AF-C398-4568-B647-4DF70B5B6B0F}" type="slidenum">
              <a:rPr lang="nl-NL"/>
              <a:pPr/>
              <a:t>‹nr.›</a:t>
            </a:fld>
            <a:endParaRPr lang="nl-NL"/>
          </a:p>
        </p:txBody>
      </p:sp>
    </p:spTree>
    <p:extLst>
      <p:ext uri="{BB962C8B-B14F-4D97-AF65-F5344CB8AC3E}">
        <p14:creationId xmlns:p14="http://schemas.microsoft.com/office/powerpoint/2010/main" val="2899264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5" name="Tijdelijke aanduiding voor voettekst 4"/>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6" name="Tijdelijke aanduiding voor dianummer 5"/>
          <p:cNvSpPr>
            <a:spLocks noGrp="1"/>
          </p:cNvSpPr>
          <p:nvPr>
            <p:ph type="sldNum" sz="quarter" idx="12"/>
          </p:nvPr>
        </p:nvSpPr>
        <p:spPr/>
        <p:txBody>
          <a:bodyPr/>
          <a:lstStyle>
            <a:lvl1pPr eaLnBrk="0" hangingPunct="0">
              <a:defRPr>
                <a:latin typeface="Arial" panose="020B0604020202020204" pitchFamily="34" charset="0"/>
              </a:defRPr>
            </a:lvl1pPr>
          </a:lstStyle>
          <a:p>
            <a:fld id="{A05EA499-749D-41B1-9467-E388297F63DE}" type="slidenum">
              <a:rPr lang="nl-NL"/>
              <a:pPr/>
              <a:t>‹nr.›</a:t>
            </a:fld>
            <a:endParaRPr lang="nl-NL"/>
          </a:p>
        </p:txBody>
      </p:sp>
    </p:spTree>
    <p:extLst>
      <p:ext uri="{BB962C8B-B14F-4D97-AF65-F5344CB8AC3E}">
        <p14:creationId xmlns:p14="http://schemas.microsoft.com/office/powerpoint/2010/main" val="3813973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eaLnBrk="0" fontAlgn="base" hangingPunct="0">
              <a:spcBef>
                <a:spcPct val="0"/>
              </a:spcBef>
              <a:spcAft>
                <a:spcPct val="0"/>
              </a:spcAft>
              <a:defRPr smtClean="0">
                <a:latin typeface="Arial" charset="0"/>
              </a:defRPr>
            </a:lvl1pPr>
          </a:lstStyle>
          <a:p>
            <a:pPr>
              <a:defRPr/>
            </a:pPr>
            <a:r>
              <a:rPr lang="nl-NL" smtClean="0"/>
              <a:t>©akb</a:t>
            </a:r>
            <a:endParaRPr lang="nl-NL"/>
          </a:p>
        </p:txBody>
      </p:sp>
      <p:sp>
        <p:nvSpPr>
          <p:cNvPr id="5" name="Tijdelijke aanduiding voor voettekst 4"/>
          <p:cNvSpPr>
            <a:spLocks noGrp="1"/>
          </p:cNvSpPr>
          <p:nvPr>
            <p:ph type="ftr" sz="quarter" idx="11"/>
          </p:nvPr>
        </p:nvSpPr>
        <p:spPr/>
        <p:txBody>
          <a:bodyPr/>
          <a:lstStyle>
            <a:lvl1pPr eaLnBrk="0" fontAlgn="base" hangingPunct="0">
              <a:spcBef>
                <a:spcPct val="0"/>
              </a:spcBef>
              <a:spcAft>
                <a:spcPct val="0"/>
              </a:spcAft>
              <a:defRPr smtClean="0">
                <a:latin typeface="Arial" charset="0"/>
              </a:defRPr>
            </a:lvl1pPr>
          </a:lstStyle>
          <a:p>
            <a:pPr>
              <a:defRPr/>
            </a:pPr>
            <a:r>
              <a:rPr lang="nl-NL" smtClean="0"/>
              <a:t>UNESCO Paris 26-9-2012</a:t>
            </a:r>
            <a:endParaRPr lang="nl-NL"/>
          </a:p>
        </p:txBody>
      </p:sp>
      <p:sp>
        <p:nvSpPr>
          <p:cNvPr id="6" name="Tijdelijke aanduiding voor dianummer 5"/>
          <p:cNvSpPr>
            <a:spLocks noGrp="1"/>
          </p:cNvSpPr>
          <p:nvPr>
            <p:ph type="sldNum" sz="quarter" idx="12"/>
          </p:nvPr>
        </p:nvSpPr>
        <p:spPr/>
        <p:txBody>
          <a:bodyPr/>
          <a:lstStyle>
            <a:lvl1pPr eaLnBrk="0" hangingPunct="0">
              <a:defRPr>
                <a:latin typeface="Arial" panose="020B0604020202020204" pitchFamily="34" charset="0"/>
              </a:defRPr>
            </a:lvl1pPr>
          </a:lstStyle>
          <a:p>
            <a:fld id="{73686516-BEEA-4599-B58E-D332BBA9704E}" type="slidenum">
              <a:rPr lang="nl-NL"/>
              <a:pPr/>
              <a:t>‹nr.›</a:t>
            </a:fld>
            <a:endParaRPr lang="nl-NL"/>
          </a:p>
        </p:txBody>
      </p:sp>
    </p:spTree>
    <p:extLst>
      <p:ext uri="{BB962C8B-B14F-4D97-AF65-F5344CB8AC3E}">
        <p14:creationId xmlns:p14="http://schemas.microsoft.com/office/powerpoint/2010/main" val="2667225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8194" name="Rectangle 2"/>
          <p:cNvSpPr>
            <a:spLocks noGrp="1" noChangeArrowheads="1"/>
          </p:cNvSpPr>
          <p:nvPr>
            <p:ph type="ctrTitle"/>
          </p:nvPr>
        </p:nvSpPr>
        <p:spPr>
          <a:xfrm>
            <a:off x="914400" y="1524000"/>
            <a:ext cx="7623175" cy="1752600"/>
          </a:xfrm>
        </p:spPr>
        <p:txBody>
          <a:bodyPr/>
          <a:lstStyle>
            <a:lvl1pPr>
              <a:defRPr/>
            </a:lvl1pPr>
          </a:lstStyle>
          <a:p>
            <a:pPr lvl="0"/>
            <a:r>
              <a:rPr lang="nl-NL" altLang="en-US" noProof="0" smtClean="0"/>
              <a:t>Klik om het opmaakprofiel te bewerken</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pPr lvl="0"/>
            <a:r>
              <a:rPr lang="nl-NL" altLang="en-US" noProof="0" smtClean="0"/>
              <a:t>Klik om het opmaakprofiel van de modelondertitel te bewerken</a:t>
            </a:r>
          </a:p>
        </p:txBody>
      </p:sp>
      <p:sp>
        <p:nvSpPr>
          <p:cNvPr id="6" name="Rectangle 4"/>
          <p:cNvSpPr>
            <a:spLocks noGrp="1" noChangeArrowheads="1"/>
          </p:cNvSpPr>
          <p:nvPr>
            <p:ph type="dt" sz="half" idx="10"/>
          </p:nvPr>
        </p:nvSpPr>
        <p:spPr>
          <a:xfrm>
            <a:off x="223838" y="6243638"/>
            <a:ext cx="2133600" cy="457200"/>
          </a:xfrm>
        </p:spPr>
        <p:txBody>
          <a:bodyPr/>
          <a:lstStyle>
            <a:lvl1pPr>
              <a:defRPr sz="1200" smtClean="0">
                <a:latin typeface="Garamond" pitchFamily="18" charset="0"/>
              </a:defRPr>
            </a:lvl1pPr>
          </a:lstStyle>
          <a:p>
            <a:pPr>
              <a:defRPr/>
            </a:pPr>
            <a:r>
              <a:rPr lang="nl-NL" smtClean="0"/>
              <a:t>©akb</a:t>
            </a:r>
            <a:endParaRPr lang="nl-NL"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z="1200" smtClean="0">
                <a:latin typeface="Garamond" pitchFamily="18" charset="0"/>
              </a:defRPr>
            </a:lvl1pPr>
          </a:lstStyle>
          <a:p>
            <a:pPr>
              <a:defRPr/>
            </a:pPr>
            <a:r>
              <a:rPr lang="nl-NL" altLang="en-US" smtClean="0"/>
              <a:t>UNESCO Paris 26-9-2012</a:t>
            </a:r>
            <a:endParaRPr lang="nl-NL" altLang="en-US"/>
          </a:p>
        </p:txBody>
      </p:sp>
      <p:sp>
        <p:nvSpPr>
          <p:cNvPr id="8" name="Rectangle 6"/>
          <p:cNvSpPr>
            <a:spLocks noGrp="1" noChangeArrowheads="1"/>
          </p:cNvSpPr>
          <p:nvPr>
            <p:ph type="sldNum" sz="quarter" idx="12"/>
          </p:nvPr>
        </p:nvSpPr>
        <p:spPr/>
        <p:txBody>
          <a:bodyPr/>
          <a:lstStyle>
            <a:lvl1pPr>
              <a:defRPr sz="1200">
                <a:latin typeface="Garamond" panose="02020404030301010803" pitchFamily="18" charset="0"/>
              </a:defRPr>
            </a:lvl1pPr>
          </a:lstStyle>
          <a:p>
            <a:fld id="{2DAB74F1-5096-4DDA-AE90-D3EEA6C66108}" type="slidenum">
              <a:rPr lang="nl-NL" altLang="en-US"/>
              <a:pPr/>
              <a:t>‹nr.›</a:t>
            </a:fld>
            <a:endParaRPr lang="nl-NL" altLang="en-US"/>
          </a:p>
        </p:txBody>
      </p:sp>
    </p:spTree>
    <p:extLst>
      <p:ext uri="{BB962C8B-B14F-4D97-AF65-F5344CB8AC3E}">
        <p14:creationId xmlns:p14="http://schemas.microsoft.com/office/powerpoint/2010/main" val="54555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78F9BB40-39DC-411F-86AA-C9C33159341A}" type="slidenum">
              <a:rPr lang="nl-NL" altLang="en-US"/>
              <a:pPr/>
              <a:t>‹nr.›</a:t>
            </a:fld>
            <a:endParaRPr lang="nl-NL" altLang="en-US"/>
          </a:p>
        </p:txBody>
      </p:sp>
    </p:spTree>
    <p:extLst>
      <p:ext uri="{BB962C8B-B14F-4D97-AF65-F5344CB8AC3E}">
        <p14:creationId xmlns:p14="http://schemas.microsoft.com/office/powerpoint/2010/main" val="635102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5AA93C60-4CC8-4C3B-AB7C-627F288E4DA9}" type="slidenum">
              <a:rPr lang="nl-NL" altLang="en-US"/>
              <a:pPr/>
              <a:t>‹nr.›</a:t>
            </a:fld>
            <a:endParaRPr lang="nl-NL" altLang="en-US"/>
          </a:p>
        </p:txBody>
      </p:sp>
    </p:spTree>
    <p:extLst>
      <p:ext uri="{BB962C8B-B14F-4D97-AF65-F5344CB8AC3E}">
        <p14:creationId xmlns:p14="http://schemas.microsoft.com/office/powerpoint/2010/main" val="660545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fld id="{C49BC4FB-28E8-48B4-90B2-BB61BDF80B3F}" type="slidenum">
              <a:rPr lang="nl-NL" altLang="en-US"/>
              <a:pPr/>
              <a:t>‹nr.›</a:t>
            </a:fld>
            <a:endParaRPr lang="nl-NL" altLang="en-US"/>
          </a:p>
        </p:txBody>
      </p:sp>
    </p:spTree>
    <p:extLst>
      <p:ext uri="{BB962C8B-B14F-4D97-AF65-F5344CB8AC3E}">
        <p14:creationId xmlns:p14="http://schemas.microsoft.com/office/powerpoint/2010/main" val="4097698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9" name="Rectangle 6"/>
          <p:cNvSpPr>
            <a:spLocks noGrp="1" noChangeArrowheads="1"/>
          </p:cNvSpPr>
          <p:nvPr>
            <p:ph type="sldNum" sz="quarter" idx="12"/>
          </p:nvPr>
        </p:nvSpPr>
        <p:spPr>
          <a:ln/>
        </p:spPr>
        <p:txBody>
          <a:bodyPr/>
          <a:lstStyle>
            <a:lvl1pPr>
              <a:defRPr/>
            </a:lvl1pPr>
          </a:lstStyle>
          <a:p>
            <a:fld id="{BB08F862-C9A2-46CC-A742-46273EFB9BA4}" type="slidenum">
              <a:rPr lang="nl-NL" altLang="en-US"/>
              <a:pPr/>
              <a:t>‹nr.›</a:t>
            </a:fld>
            <a:endParaRPr lang="nl-NL" altLang="en-US"/>
          </a:p>
        </p:txBody>
      </p:sp>
    </p:spTree>
    <p:extLst>
      <p:ext uri="{BB962C8B-B14F-4D97-AF65-F5344CB8AC3E}">
        <p14:creationId xmlns:p14="http://schemas.microsoft.com/office/powerpoint/2010/main" val="121853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5" name="Rectangle 6"/>
          <p:cNvSpPr>
            <a:spLocks noGrp="1" noChangeArrowheads="1"/>
          </p:cNvSpPr>
          <p:nvPr>
            <p:ph type="sldNum" sz="quarter" idx="12"/>
          </p:nvPr>
        </p:nvSpPr>
        <p:spPr>
          <a:ln/>
        </p:spPr>
        <p:txBody>
          <a:bodyPr/>
          <a:lstStyle>
            <a:lvl1pPr>
              <a:defRPr/>
            </a:lvl1pPr>
          </a:lstStyle>
          <a:p>
            <a:fld id="{6B65EF88-92E6-4444-BFB6-FE15CA75D369}" type="slidenum">
              <a:rPr lang="nl-NL" altLang="en-US"/>
              <a:pPr/>
              <a:t>‹nr.›</a:t>
            </a:fld>
            <a:endParaRPr lang="nl-NL" altLang="en-US"/>
          </a:p>
        </p:txBody>
      </p:sp>
    </p:spTree>
    <p:extLst>
      <p:ext uri="{BB962C8B-B14F-4D97-AF65-F5344CB8AC3E}">
        <p14:creationId xmlns:p14="http://schemas.microsoft.com/office/powerpoint/2010/main" val="166597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37F88813-E233-474C-BD0C-F8D49C7E6765}" type="slidenum">
              <a:rPr lang="nl-NL" altLang="en-US"/>
              <a:pPr/>
              <a:t>‹nr.›</a:t>
            </a:fld>
            <a:endParaRPr lang="nl-NL" altLang="en-US"/>
          </a:p>
        </p:txBody>
      </p:sp>
    </p:spTree>
    <p:extLst>
      <p:ext uri="{BB962C8B-B14F-4D97-AF65-F5344CB8AC3E}">
        <p14:creationId xmlns:p14="http://schemas.microsoft.com/office/powerpoint/2010/main" val="4109056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4" name="Rectangle 6"/>
          <p:cNvSpPr>
            <a:spLocks noGrp="1" noChangeArrowheads="1"/>
          </p:cNvSpPr>
          <p:nvPr>
            <p:ph type="sldNum" sz="quarter" idx="12"/>
          </p:nvPr>
        </p:nvSpPr>
        <p:spPr>
          <a:ln/>
        </p:spPr>
        <p:txBody>
          <a:bodyPr/>
          <a:lstStyle>
            <a:lvl1pPr>
              <a:defRPr/>
            </a:lvl1pPr>
          </a:lstStyle>
          <a:p>
            <a:fld id="{922F8ED2-ECBC-4EEB-B792-4D219BE8724E}" type="slidenum">
              <a:rPr lang="nl-NL" altLang="en-US"/>
              <a:pPr/>
              <a:t>‹nr.›</a:t>
            </a:fld>
            <a:endParaRPr lang="nl-NL" altLang="en-US"/>
          </a:p>
        </p:txBody>
      </p:sp>
    </p:spTree>
    <p:extLst>
      <p:ext uri="{BB962C8B-B14F-4D97-AF65-F5344CB8AC3E}">
        <p14:creationId xmlns:p14="http://schemas.microsoft.com/office/powerpoint/2010/main" val="638054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fld id="{FEADD874-8F3D-47F0-BC89-FE74C91AD071}" type="slidenum">
              <a:rPr lang="nl-NL" altLang="en-US"/>
              <a:pPr/>
              <a:t>‹nr.›</a:t>
            </a:fld>
            <a:endParaRPr lang="nl-NL" altLang="en-US"/>
          </a:p>
        </p:txBody>
      </p:sp>
    </p:spTree>
    <p:extLst>
      <p:ext uri="{BB962C8B-B14F-4D97-AF65-F5344CB8AC3E}">
        <p14:creationId xmlns:p14="http://schemas.microsoft.com/office/powerpoint/2010/main" val="57324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fld id="{C33C441E-A615-4CF7-86C3-389FFC0B09A9}" type="slidenum">
              <a:rPr lang="nl-NL" altLang="en-US"/>
              <a:pPr/>
              <a:t>‹nr.›</a:t>
            </a:fld>
            <a:endParaRPr lang="nl-NL" altLang="en-US"/>
          </a:p>
        </p:txBody>
      </p:sp>
    </p:spTree>
    <p:extLst>
      <p:ext uri="{BB962C8B-B14F-4D97-AF65-F5344CB8AC3E}">
        <p14:creationId xmlns:p14="http://schemas.microsoft.com/office/powerpoint/2010/main" val="2946788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6D4EADE9-5957-46A6-8608-2D421D668B6E}" type="slidenum">
              <a:rPr lang="nl-NL" altLang="en-US"/>
              <a:pPr/>
              <a:t>‹nr.›</a:t>
            </a:fld>
            <a:endParaRPr lang="nl-NL" altLang="en-US"/>
          </a:p>
        </p:txBody>
      </p:sp>
    </p:spTree>
    <p:extLst>
      <p:ext uri="{BB962C8B-B14F-4D97-AF65-F5344CB8AC3E}">
        <p14:creationId xmlns:p14="http://schemas.microsoft.com/office/powerpoint/2010/main" val="3333594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fld id="{3EF0E656-084E-4955-9C5A-142ACBC5E6B8}" type="slidenum">
              <a:rPr lang="nl-NL" altLang="en-US"/>
              <a:pPr/>
              <a:t>‹nr.›</a:t>
            </a:fld>
            <a:endParaRPr lang="nl-NL" altLang="en-US"/>
          </a:p>
        </p:txBody>
      </p:sp>
    </p:spTree>
    <p:extLst>
      <p:ext uri="{BB962C8B-B14F-4D97-AF65-F5344CB8AC3E}">
        <p14:creationId xmlns:p14="http://schemas.microsoft.com/office/powerpoint/2010/main" val="629757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539750" y="1773238"/>
            <a:ext cx="3924300" cy="4267200"/>
          </a:xfrm>
        </p:spPr>
        <p:txBody>
          <a:bodyPr/>
          <a:lstStyle/>
          <a:p>
            <a:pPr lvl="0"/>
            <a:endParaRPr lang="nl-NL" noProof="0"/>
          </a:p>
        </p:txBody>
      </p:sp>
      <p:sp>
        <p:nvSpPr>
          <p:cNvPr id="4" name="Tijdelijke aanduiding voor tekst 3"/>
          <p:cNvSpPr>
            <a:spLocks noGrp="1"/>
          </p:cNvSpPr>
          <p:nvPr>
            <p:ph type="body" sz="half" idx="2"/>
          </p:nvPr>
        </p:nvSpPr>
        <p:spPr>
          <a:xfrm>
            <a:off x="4616450" y="1773238"/>
            <a:ext cx="3924300" cy="4267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646113" y="6373813"/>
            <a:ext cx="1981200" cy="476250"/>
          </a:xfrm>
        </p:spPr>
        <p:txBody>
          <a:bodyPr/>
          <a:lstStyle>
            <a:lvl1pPr>
              <a:defRPr smtClean="0"/>
            </a:lvl1pPr>
          </a:lstStyle>
          <a:p>
            <a:pPr>
              <a:defRPr/>
            </a:pPr>
            <a:r>
              <a:rPr lang="nl-NL" smtClean="0"/>
              <a:t>©akb</a:t>
            </a:r>
            <a:endParaRPr lang="nl-NL"/>
          </a:p>
        </p:txBody>
      </p:sp>
      <p:sp>
        <p:nvSpPr>
          <p:cNvPr id="6" name="Tijdelijke aanduiding voor voettekst 5"/>
          <p:cNvSpPr>
            <a:spLocks noGrp="1"/>
          </p:cNvSpPr>
          <p:nvPr>
            <p:ph type="ftr" sz="quarter" idx="11"/>
          </p:nvPr>
        </p:nvSpPr>
        <p:spPr>
          <a:xfrm>
            <a:off x="3159125" y="6381750"/>
            <a:ext cx="2895600" cy="476250"/>
          </a:xfrm>
        </p:spPr>
        <p:txBody>
          <a:bodyPr/>
          <a:lstStyle>
            <a:lvl1pPr>
              <a:defRPr smtClean="0"/>
            </a:lvl1pPr>
          </a:lstStyle>
          <a:p>
            <a:pPr>
              <a:defRPr/>
            </a:pPr>
            <a:r>
              <a:rPr lang="nl-NL" smtClean="0"/>
              <a:t>UNESCO Paris 26-9-2012</a:t>
            </a:r>
            <a:endParaRPr lang="nl-NL"/>
          </a:p>
        </p:txBody>
      </p:sp>
      <p:sp>
        <p:nvSpPr>
          <p:cNvPr id="7" name="Tijdelijke aanduiding voor dianummer 6"/>
          <p:cNvSpPr>
            <a:spLocks noGrp="1"/>
          </p:cNvSpPr>
          <p:nvPr>
            <p:ph type="sldNum" sz="quarter" idx="12"/>
          </p:nvPr>
        </p:nvSpPr>
        <p:spPr>
          <a:xfrm>
            <a:off x="6588125" y="6381750"/>
            <a:ext cx="1981200" cy="476250"/>
          </a:xfrm>
        </p:spPr>
        <p:txBody>
          <a:bodyPr/>
          <a:lstStyle>
            <a:lvl1pPr>
              <a:defRPr/>
            </a:lvl1pPr>
          </a:lstStyle>
          <a:p>
            <a:fld id="{7422A316-928E-4FCF-B419-8EAC9CA7717A}" type="slidenum">
              <a:rPr lang="nl-NL"/>
              <a:pPr/>
              <a:t>‹nr.›</a:t>
            </a:fld>
            <a:endParaRPr lang="nl-NL"/>
          </a:p>
        </p:txBody>
      </p:sp>
    </p:spTree>
    <p:extLst>
      <p:ext uri="{BB962C8B-B14F-4D97-AF65-F5344CB8AC3E}">
        <p14:creationId xmlns:p14="http://schemas.microsoft.com/office/powerpoint/2010/main" val="53182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fld id="{63C4A4C3-B3D0-4717-BC66-3D5A3FA1EC7B}" type="slidenum">
              <a:rPr lang="nl-NL" altLang="en-US"/>
              <a:pPr/>
              <a:t>‹nr.›</a:t>
            </a:fld>
            <a:endParaRPr lang="nl-NL" altLang="en-US"/>
          </a:p>
        </p:txBody>
      </p:sp>
    </p:spTree>
    <p:extLst>
      <p:ext uri="{BB962C8B-B14F-4D97-AF65-F5344CB8AC3E}">
        <p14:creationId xmlns:p14="http://schemas.microsoft.com/office/powerpoint/2010/main" val="1389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9" name="Rectangle 6"/>
          <p:cNvSpPr>
            <a:spLocks noGrp="1" noChangeArrowheads="1"/>
          </p:cNvSpPr>
          <p:nvPr>
            <p:ph type="sldNum" sz="quarter" idx="12"/>
          </p:nvPr>
        </p:nvSpPr>
        <p:spPr>
          <a:ln/>
        </p:spPr>
        <p:txBody>
          <a:bodyPr/>
          <a:lstStyle>
            <a:lvl1pPr>
              <a:defRPr/>
            </a:lvl1pPr>
          </a:lstStyle>
          <a:p>
            <a:fld id="{72E37D08-3738-42BA-B67C-E7F71F930C53}" type="slidenum">
              <a:rPr lang="nl-NL" altLang="en-US"/>
              <a:pPr/>
              <a:t>‹nr.›</a:t>
            </a:fld>
            <a:endParaRPr lang="nl-NL" altLang="en-US"/>
          </a:p>
        </p:txBody>
      </p:sp>
    </p:spTree>
    <p:extLst>
      <p:ext uri="{BB962C8B-B14F-4D97-AF65-F5344CB8AC3E}">
        <p14:creationId xmlns:p14="http://schemas.microsoft.com/office/powerpoint/2010/main" val="241397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5" name="Rectangle 6"/>
          <p:cNvSpPr>
            <a:spLocks noGrp="1" noChangeArrowheads="1"/>
          </p:cNvSpPr>
          <p:nvPr>
            <p:ph type="sldNum" sz="quarter" idx="12"/>
          </p:nvPr>
        </p:nvSpPr>
        <p:spPr>
          <a:ln/>
        </p:spPr>
        <p:txBody>
          <a:bodyPr/>
          <a:lstStyle>
            <a:lvl1pPr>
              <a:defRPr/>
            </a:lvl1pPr>
          </a:lstStyle>
          <a:p>
            <a:fld id="{5F8BF08B-590B-49F4-885D-29D506526FD5}" type="slidenum">
              <a:rPr lang="nl-NL" altLang="en-US"/>
              <a:pPr/>
              <a:t>‹nr.›</a:t>
            </a:fld>
            <a:endParaRPr lang="nl-NL" altLang="en-US"/>
          </a:p>
        </p:txBody>
      </p:sp>
    </p:spTree>
    <p:extLst>
      <p:ext uri="{BB962C8B-B14F-4D97-AF65-F5344CB8AC3E}">
        <p14:creationId xmlns:p14="http://schemas.microsoft.com/office/powerpoint/2010/main" val="35867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4" name="Rectangle 6"/>
          <p:cNvSpPr>
            <a:spLocks noGrp="1" noChangeArrowheads="1"/>
          </p:cNvSpPr>
          <p:nvPr>
            <p:ph type="sldNum" sz="quarter" idx="12"/>
          </p:nvPr>
        </p:nvSpPr>
        <p:spPr>
          <a:ln/>
        </p:spPr>
        <p:txBody>
          <a:bodyPr/>
          <a:lstStyle>
            <a:lvl1pPr>
              <a:defRPr/>
            </a:lvl1pPr>
          </a:lstStyle>
          <a:p>
            <a:fld id="{E56FD3A2-20E6-4068-A963-EB1A37A65721}" type="slidenum">
              <a:rPr lang="nl-NL" altLang="en-US"/>
              <a:pPr/>
              <a:t>‹nr.›</a:t>
            </a:fld>
            <a:endParaRPr lang="nl-NL" altLang="en-US"/>
          </a:p>
        </p:txBody>
      </p:sp>
    </p:spTree>
    <p:extLst>
      <p:ext uri="{BB962C8B-B14F-4D97-AF65-F5344CB8AC3E}">
        <p14:creationId xmlns:p14="http://schemas.microsoft.com/office/powerpoint/2010/main" val="366854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fld id="{66C383AB-2914-41F5-95AE-39AA5E4A141F}" type="slidenum">
              <a:rPr lang="nl-NL" altLang="en-US"/>
              <a:pPr/>
              <a:t>‹nr.›</a:t>
            </a:fld>
            <a:endParaRPr lang="nl-NL" altLang="en-US"/>
          </a:p>
        </p:txBody>
      </p:sp>
    </p:spTree>
    <p:extLst>
      <p:ext uri="{BB962C8B-B14F-4D97-AF65-F5344CB8AC3E}">
        <p14:creationId xmlns:p14="http://schemas.microsoft.com/office/powerpoint/2010/main" val="36303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UNESCO Paris 26-9-2012</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fld id="{B59894B0-1E2D-4D1D-8460-1D1BC76F17D1}" type="slidenum">
              <a:rPr lang="nl-NL" altLang="en-US"/>
              <a:pPr/>
              <a:t>‹nr.›</a:t>
            </a:fld>
            <a:endParaRPr lang="nl-NL" altLang="en-US"/>
          </a:p>
        </p:txBody>
      </p:sp>
    </p:spTree>
    <p:extLst>
      <p:ext uri="{BB962C8B-B14F-4D97-AF65-F5344CB8AC3E}">
        <p14:creationId xmlns:p14="http://schemas.microsoft.com/office/powerpoint/2010/main" val="427570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het opmaakprofiel te bewerken</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7172" name="Rectangle 4"/>
          <p:cNvSpPr>
            <a:spLocks noGrp="1" noChangeArrowheads="1"/>
          </p:cNvSpPr>
          <p:nvPr>
            <p:ph type="dt" sz="half" idx="2"/>
          </p:nvPr>
        </p:nvSpPr>
        <p:spPr bwMode="auto">
          <a:xfrm>
            <a:off x="134938"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900" smtClean="0">
                <a:latin typeface="Verdana" pitchFamily="34" charset="0"/>
              </a:defRPr>
            </a:lvl1pPr>
          </a:lstStyle>
          <a:p>
            <a:pPr>
              <a:defRPr/>
            </a:pPr>
            <a:r>
              <a:rPr lang="nl-NL" smtClean="0"/>
              <a:t>©akb</a:t>
            </a:r>
            <a:endParaRPr lang="nl-NL"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smtClean="0">
                <a:latin typeface="Arial" charset="0"/>
              </a:defRPr>
            </a:lvl1pPr>
          </a:lstStyle>
          <a:p>
            <a:pPr>
              <a:defRPr/>
            </a:pPr>
            <a:r>
              <a:rPr lang="nl-NL" altLang="en-US" smtClean="0"/>
              <a:t>UNESCO Paris 26-9-2012</a:t>
            </a:r>
            <a:endParaRPr lang="nl-NL"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vl1pPr>
          </a:lstStyle>
          <a:p>
            <a:fld id="{C13EF83E-9529-4B64-8B7A-D498E80B8843}" type="slidenum">
              <a:rPr lang="nl-NL" altLang="en-US"/>
              <a:pPr/>
              <a:t>‹nr.›</a:t>
            </a:fld>
            <a:endParaRPr lang="nl-NL" altLang="en-US"/>
          </a:p>
        </p:txBody>
      </p:sp>
      <p:sp>
        <p:nvSpPr>
          <p:cNvPr id="2055"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902"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903" r:id="rId12"/>
  </p:sldLayoutIdLst>
  <p:timing>
    <p:tnLst>
      <p:par>
        <p:cTn id="1" dur="indefinite" restart="never" nodeType="tmRoot"/>
      </p:par>
    </p:tnLst>
  </p:timing>
  <p:hf hdr="0"/>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3075"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r>
              <a:rPr lang="nl-NL" smtClean="0"/>
              <a:t>©akb</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nl-NL" smtClean="0"/>
              <a:t>UNESCO Paris 26-9-2012</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5AE72BE-7C40-4876-94CE-3AA8831AF365}"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het opmaakprofiel te bewerken</a:t>
            </a:r>
          </a:p>
        </p:txBody>
      </p:sp>
      <p:sp>
        <p:nvSpPr>
          <p:cNvPr id="409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7172" name="Rectangle 4"/>
          <p:cNvSpPr>
            <a:spLocks noGrp="1" noChangeArrowheads="1"/>
          </p:cNvSpPr>
          <p:nvPr>
            <p:ph type="dt" sz="half" idx="2"/>
          </p:nvPr>
        </p:nvSpPr>
        <p:spPr bwMode="auto">
          <a:xfrm>
            <a:off x="134938"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900" smtClean="0">
                <a:solidFill>
                  <a:srgbClr val="000000"/>
                </a:solidFill>
                <a:latin typeface="Verdana" pitchFamily="34" charset="0"/>
              </a:defRPr>
            </a:lvl1pPr>
          </a:lstStyle>
          <a:p>
            <a:pPr>
              <a:defRPr/>
            </a:pPr>
            <a:r>
              <a:rPr lang="nl-NL" smtClean="0"/>
              <a:t>©akb</a:t>
            </a:r>
            <a:endParaRPr lang="nl-NL"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000" smtClean="0">
                <a:solidFill>
                  <a:srgbClr val="000000"/>
                </a:solidFill>
                <a:latin typeface="Arial" charset="0"/>
              </a:defRPr>
            </a:lvl1pPr>
          </a:lstStyle>
          <a:p>
            <a:pPr>
              <a:defRPr/>
            </a:pPr>
            <a:r>
              <a:rPr lang="nl-NL" altLang="en-US" smtClean="0"/>
              <a:t>UNESCO Paris 26-9-2012</a:t>
            </a:r>
            <a:endParaRPr lang="nl-NL"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defRPr>
            </a:lvl1pPr>
          </a:lstStyle>
          <a:p>
            <a:fld id="{8C73A6C2-2DAB-45C7-8235-DC4D89D7667D}" type="slidenum">
              <a:rPr lang="nl-NL" altLang="en-US"/>
              <a:pPr/>
              <a:t>‹nr.›</a:t>
            </a:fld>
            <a:endParaRPr lang="nl-NL" altLang="en-US"/>
          </a:p>
        </p:txBody>
      </p:sp>
      <p:sp>
        <p:nvSpPr>
          <p:cNvPr id="4103"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915"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16" r:id="rId12"/>
  </p:sldLayoutIdLst>
  <p:timing>
    <p:tnLst>
      <p:par>
        <p:cTn id="1" dur="indefinite" restart="never" nodeType="tmRoot"/>
      </p:par>
    </p:tnLst>
  </p:timing>
  <p:hf hdr="0"/>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6.jpeg"/><Relationship Id="rId5" Type="http://schemas.openxmlformats.org/officeDocument/2006/relationships/oleObject" Target="../embeddings/Microsoft_Word_97_-_2003-document1.doc"/><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nfolit.wikia.com/wiki/Information_Litera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infolit.wikia.com/index.php?title=Information_Industry_Association&amp;action=edit&amp;redlink=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Media_literacy" TargetMode="External"/><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albertkb@gmail.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hyperlink" Target="http://www.albertkb.n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14400" y="1524000"/>
            <a:ext cx="8153400" cy="1752600"/>
          </a:xfrm>
        </p:spPr>
        <p:txBody>
          <a:bodyPr/>
          <a:lstStyle/>
          <a:p>
            <a:pPr eaLnBrk="1" hangingPunct="1"/>
            <a:r>
              <a:rPr lang="en-US" dirty="0" smtClean="0"/>
              <a:t>(M)IL And Its Kind</a:t>
            </a:r>
          </a:p>
        </p:txBody>
      </p:sp>
      <p:sp>
        <p:nvSpPr>
          <p:cNvPr id="20483" name="Rectangle 3"/>
          <p:cNvSpPr>
            <a:spLocks noGrp="1" noChangeArrowheads="1"/>
          </p:cNvSpPr>
          <p:nvPr>
            <p:ph type="subTitle" idx="1"/>
          </p:nvPr>
        </p:nvSpPr>
        <p:spPr/>
        <p:txBody>
          <a:bodyPr/>
          <a:lstStyle/>
          <a:p>
            <a:pPr algn="r" eaLnBrk="1" hangingPunct="1"/>
            <a:r>
              <a:rPr lang="nl-NL" dirty="0" smtClean="0"/>
              <a:t>    Albert K. Boekhorst</a:t>
            </a:r>
          </a:p>
          <a:p>
            <a:pPr algn="r" eaLnBrk="1" hangingPunct="1"/>
            <a:r>
              <a:rPr lang="nl-NL" dirty="0" smtClean="0"/>
              <a:t>UNESCO</a:t>
            </a:r>
          </a:p>
          <a:p>
            <a:pPr algn="r" eaLnBrk="1" hangingPunct="1"/>
            <a:r>
              <a:rPr lang="nl-NL" dirty="0" smtClean="0"/>
              <a:t>Paris 2012</a:t>
            </a:r>
          </a:p>
          <a:p>
            <a:pPr algn="r" eaLnBrk="1" hangingPunct="1"/>
            <a:endParaRPr lang="nl-NL" dirty="0" smtClean="0"/>
          </a:p>
        </p:txBody>
      </p:sp>
      <p:graphicFrame>
        <p:nvGraphicFramePr>
          <p:cNvPr id="20484" name="Object 4"/>
          <p:cNvGraphicFramePr>
            <a:graphicFrameLocks noChangeAspect="1"/>
          </p:cNvGraphicFramePr>
          <p:nvPr/>
        </p:nvGraphicFramePr>
        <p:xfrm>
          <a:off x="1981200" y="3733800"/>
          <a:ext cx="681038" cy="688975"/>
        </p:xfrm>
        <a:graphic>
          <a:graphicData uri="http://schemas.openxmlformats.org/presentationml/2006/ole">
            <mc:AlternateContent xmlns:mc="http://schemas.openxmlformats.org/markup-compatibility/2006">
              <mc:Choice xmlns:v="urn:schemas-microsoft-com:vml" Requires="v">
                <p:oleObj spid="_x0000_s20512" name="Document" r:id="rId5" imgW="557784" imgH="563880" progId="Word.Document.8">
                  <p:embed/>
                </p:oleObj>
              </mc:Choice>
              <mc:Fallback>
                <p:oleObj name="Document" r:id="rId5" imgW="557784" imgH="563880" progId="Word.Document.8">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733800"/>
                        <a:ext cx="681038" cy="688975"/>
                      </a:xfrm>
                      <a:prstGeom prst="rect">
                        <a:avLst/>
                      </a:prstGeom>
                      <a:noFill/>
                      <a:effectLst>
                        <a:outerShdw dist="102391" dir="19815307" algn="ctr" rotWithShape="0">
                          <a:schemeClr val="hlink"/>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85" name="Picture 5" descr="wapenly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4495800"/>
            <a:ext cx="1295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2895600"/>
            <a:ext cx="11811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975" y="4467225"/>
            <a:ext cx="8191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0075" y="5486400"/>
            <a:ext cx="2152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F:\Congressen\IFLA\SC-INFOL\InfolitLOGO\infolit-logo-in-talen-21-ifl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2800" y="5451475"/>
            <a:ext cx="14478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38300" y="2762250"/>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Informatisation process</a:t>
            </a:r>
          </a:p>
        </p:txBody>
      </p:sp>
      <p:sp>
        <p:nvSpPr>
          <p:cNvPr id="28675" name="Rectangle 3"/>
          <p:cNvSpPr>
            <a:spLocks noGrp="1" noChangeArrowheads="1"/>
          </p:cNvSpPr>
          <p:nvPr>
            <p:ph type="body" idx="1"/>
          </p:nvPr>
        </p:nvSpPr>
        <p:spPr/>
        <p:txBody>
          <a:bodyPr/>
          <a:lstStyle/>
          <a:p>
            <a:r>
              <a:rPr lang="en-GB" smtClean="0"/>
              <a:t>Ongoing control over natural forces </a:t>
            </a:r>
          </a:p>
          <a:p>
            <a:r>
              <a:rPr lang="en-GB" smtClean="0">
                <a:sym typeface="Wingdings" panose="05000000000000000000" pitchFamily="2" charset="2"/>
              </a:rPr>
              <a:t>		</a:t>
            </a:r>
            <a:r>
              <a:rPr lang="en-GB" smtClean="0"/>
              <a:t> ‘techn</a:t>
            </a:r>
            <a:r>
              <a:rPr lang="pt-BR" smtClean="0"/>
              <a:t>ization</a:t>
            </a:r>
            <a:endParaRPr lang="en-GB" smtClean="0"/>
          </a:p>
          <a:p>
            <a:r>
              <a:rPr lang="en-GB" smtClean="0"/>
              <a:t>Ongoing differentiation: social and technical </a:t>
            </a:r>
          </a:p>
          <a:p>
            <a:r>
              <a:rPr lang="en-GB" smtClean="0">
                <a:sym typeface="Wingdings" panose="05000000000000000000" pitchFamily="2" charset="2"/>
              </a:rPr>
              <a:t>		</a:t>
            </a:r>
            <a:r>
              <a:rPr lang="en-GB" smtClean="0"/>
              <a:t> ‘differentiation’</a:t>
            </a:r>
          </a:p>
          <a:p>
            <a:r>
              <a:rPr lang="en-GB" smtClean="0"/>
              <a:t>Expanding of interdependency networks </a:t>
            </a:r>
          </a:p>
          <a:p>
            <a:r>
              <a:rPr lang="en-GB" smtClean="0">
                <a:sym typeface="Wingdings" panose="05000000000000000000" pitchFamily="2" charset="2"/>
              </a:rPr>
              <a:t>		</a:t>
            </a:r>
            <a:r>
              <a:rPr lang="en-GB" smtClean="0"/>
              <a:t> ‘globalisation’</a:t>
            </a:r>
          </a:p>
          <a:p>
            <a:endParaRPr lang="en-GB" smtClean="0"/>
          </a:p>
          <a:p>
            <a:endParaRPr lang="en-GB" smtClean="0"/>
          </a:p>
        </p:txBody>
      </p:sp>
      <p:sp>
        <p:nvSpPr>
          <p:cNvPr id="28676" name="Tijdelijke aanduiding voor datum 3"/>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en-US" altLang="en-US">
              <a:latin typeface="Verdana" panose="020B0604030504040204" pitchFamily="34" charset="0"/>
            </a:endParaRPr>
          </a:p>
        </p:txBody>
      </p:sp>
      <p:sp>
        <p:nvSpPr>
          <p:cNvPr id="28677" name="Tijdelijke aanduiding voor voettekst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8678"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B3E278-2425-4819-A337-C0D8EC44160B}" type="slidenum">
              <a:rPr lang="nl-NL" altLang="en-US"/>
              <a:pPr/>
              <a:t>10</a:t>
            </a:fld>
            <a:endParaRPr lang="nl-NL"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datum 2"/>
          <p:cNvSpPr>
            <a:spLocks noGrp="1"/>
          </p:cNvSpPr>
          <p:nvPr>
            <p:ph type="dt" sz="half" idx="10"/>
          </p:nvPr>
        </p:nvSpPr>
        <p:spPr/>
        <p:txBody>
          <a:bodyPr/>
          <a:lstStyle/>
          <a:p>
            <a:r>
              <a:rPr lang="nl-NL" smtClean="0"/>
              <a:t>©akb</a:t>
            </a:r>
            <a:endParaRPr lang="en-US" altLang="en-US"/>
          </a:p>
        </p:txBody>
      </p:sp>
      <p:sp>
        <p:nvSpPr>
          <p:cNvPr id="20" name="Tijdelijke aanduiding voor voettekst 3"/>
          <p:cNvSpPr>
            <a:spLocks noGrp="1"/>
          </p:cNvSpPr>
          <p:nvPr>
            <p:ph type="ftr" sz="quarter" idx="11"/>
          </p:nvPr>
        </p:nvSpPr>
        <p:spPr/>
        <p:txBody>
          <a:bodyPr/>
          <a:lstStyle/>
          <a:p>
            <a:r>
              <a:rPr lang="nl-NL" altLang="en-US" smtClean="0"/>
              <a:t>UNESCO Paris 26-9-2012</a:t>
            </a:r>
            <a:endParaRPr lang="nl-NL" altLang="en-US"/>
          </a:p>
        </p:txBody>
      </p:sp>
      <p:sp>
        <p:nvSpPr>
          <p:cNvPr id="21" name="Tijdelijke aanduiding voor dianummer 4"/>
          <p:cNvSpPr>
            <a:spLocks noGrp="1"/>
          </p:cNvSpPr>
          <p:nvPr>
            <p:ph type="sldNum" sz="quarter" idx="12"/>
          </p:nvPr>
        </p:nvSpPr>
        <p:spPr/>
        <p:txBody>
          <a:bodyPr/>
          <a:lstStyle/>
          <a:p>
            <a:fld id="{24D446EA-1A06-4717-A660-5086A01DF478}" type="slidenum">
              <a:rPr lang="nl-NL" altLang="en-US"/>
              <a:pPr/>
              <a:t>11</a:t>
            </a:fld>
            <a:endParaRPr lang="nl-NL" altLang="en-US"/>
          </a:p>
        </p:txBody>
      </p:sp>
      <p:sp>
        <p:nvSpPr>
          <p:cNvPr id="43010" name="Rectangle 2"/>
          <p:cNvSpPr>
            <a:spLocks noGrp="1" noChangeArrowheads="1"/>
          </p:cNvSpPr>
          <p:nvPr>
            <p:ph type="title"/>
          </p:nvPr>
        </p:nvSpPr>
        <p:spPr>
          <a:noFill/>
          <a:ln/>
        </p:spPr>
        <p:txBody>
          <a:bodyPr lIns="92075" tIns="46038" rIns="92075" bIns="46038" anchor="b"/>
          <a:lstStyle/>
          <a:p>
            <a:r>
              <a:rPr lang="en-GB" dirty="0"/>
              <a:t>Information continuum</a:t>
            </a:r>
          </a:p>
        </p:txBody>
      </p:sp>
      <p:sp>
        <p:nvSpPr>
          <p:cNvPr id="43011" name="Rectangle 3"/>
          <p:cNvSpPr>
            <a:spLocks noChangeArrowheads="1"/>
          </p:cNvSpPr>
          <p:nvPr/>
        </p:nvSpPr>
        <p:spPr bwMode="auto">
          <a:xfrm>
            <a:off x="3290888"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l-NL"/>
          </a:p>
        </p:txBody>
      </p:sp>
      <p:grpSp>
        <p:nvGrpSpPr>
          <p:cNvPr id="43012" name="Group 4"/>
          <p:cNvGrpSpPr>
            <a:grpSpLocks/>
          </p:cNvGrpSpPr>
          <p:nvPr/>
        </p:nvGrpSpPr>
        <p:grpSpPr bwMode="auto">
          <a:xfrm>
            <a:off x="1981200" y="1341438"/>
            <a:ext cx="5410200" cy="4800600"/>
            <a:chOff x="1248" y="1008"/>
            <a:chExt cx="3408" cy="3024"/>
          </a:xfrm>
        </p:grpSpPr>
        <p:sp>
          <p:nvSpPr>
            <p:cNvPr id="43013" name="AutoShape 5"/>
            <p:cNvSpPr>
              <a:spLocks noChangeArrowheads="1"/>
            </p:cNvSpPr>
            <p:nvPr/>
          </p:nvSpPr>
          <p:spPr bwMode="auto">
            <a:xfrm flipV="1">
              <a:off x="1248" y="3571"/>
              <a:ext cx="3408" cy="461"/>
            </a:xfrm>
            <a:custGeom>
              <a:avLst/>
              <a:gdLst>
                <a:gd name="G0" fmla="+- 1671 0 0"/>
                <a:gd name="G1" fmla="+- 21600 0 1671"/>
                <a:gd name="G2" fmla="*/ 1671 1 2"/>
                <a:gd name="G3" fmla="+- 21600 0 G2"/>
                <a:gd name="G4" fmla="+/ 1671 21600 2"/>
                <a:gd name="G5" fmla="+/ G1 0 2"/>
                <a:gd name="G6" fmla="*/ 21600 21600 1671"/>
                <a:gd name="G7" fmla="*/ G6 1 2"/>
                <a:gd name="G8" fmla="+- 21600 0 G7"/>
                <a:gd name="G9" fmla="*/ 21600 1 2"/>
                <a:gd name="G10" fmla="+- 1671 0 G9"/>
                <a:gd name="G11" fmla="?: G10 G8 0"/>
                <a:gd name="G12" fmla="?: G10 G7 21600"/>
                <a:gd name="T0" fmla="*/ 20764 w 21600"/>
                <a:gd name="T1" fmla="*/ 10800 h 21600"/>
                <a:gd name="T2" fmla="*/ 10800 w 21600"/>
                <a:gd name="T3" fmla="*/ 21600 h 21600"/>
                <a:gd name="T4" fmla="*/ 836 w 21600"/>
                <a:gd name="T5" fmla="*/ 10800 h 21600"/>
                <a:gd name="T6" fmla="*/ 10800 w 21600"/>
                <a:gd name="T7" fmla="*/ 0 h 21600"/>
                <a:gd name="T8" fmla="*/ 2636 w 21600"/>
                <a:gd name="T9" fmla="*/ 2636 h 21600"/>
                <a:gd name="T10" fmla="*/ 18964 w 21600"/>
                <a:gd name="T11" fmla="*/ 18964 h 21600"/>
              </a:gdLst>
              <a:ahLst/>
              <a:cxnLst>
                <a:cxn ang="0">
                  <a:pos x="T0" y="T1"/>
                </a:cxn>
                <a:cxn ang="0">
                  <a:pos x="T2" y="T3"/>
                </a:cxn>
                <a:cxn ang="0">
                  <a:pos x="T4" y="T5"/>
                </a:cxn>
                <a:cxn ang="0">
                  <a:pos x="T6" y="T7"/>
                </a:cxn>
              </a:cxnLst>
              <a:rect l="T8" t="T9" r="T10" b="T11"/>
              <a:pathLst>
                <a:path w="21600" h="21600">
                  <a:moveTo>
                    <a:pt x="0" y="0"/>
                  </a:moveTo>
                  <a:lnTo>
                    <a:pt x="1671" y="21600"/>
                  </a:lnTo>
                  <a:lnTo>
                    <a:pt x="19929" y="21600"/>
                  </a:lnTo>
                  <a:lnTo>
                    <a:pt x="21600" y="0"/>
                  </a:lnTo>
                  <a:close/>
                </a:path>
              </a:pathLst>
            </a:custGeom>
            <a:solidFill>
              <a:srgbClr val="B2B2B2"/>
            </a:solidFill>
            <a:ln w="9525">
              <a:solidFill>
                <a:schemeClr val="tx1"/>
              </a:solidFill>
              <a:miter lim="800000"/>
              <a:headEnd/>
              <a:tailEnd/>
            </a:ln>
            <a:effectLst>
              <a:outerShdw dist="313667" dir="1905569" algn="ctr" rotWithShape="0">
                <a:schemeClr val="tx2"/>
              </a:outerShdw>
            </a:effectLst>
          </p:spPr>
          <p:txBody>
            <a:bodyPr wrap="none" anchor="ctr"/>
            <a:lstStyle/>
            <a:p>
              <a:endParaRPr lang="nl-NL"/>
            </a:p>
          </p:txBody>
        </p:sp>
        <p:sp>
          <p:nvSpPr>
            <p:cNvPr id="43014" name="AutoShape 6"/>
            <p:cNvSpPr>
              <a:spLocks noChangeArrowheads="1"/>
            </p:cNvSpPr>
            <p:nvPr/>
          </p:nvSpPr>
          <p:spPr bwMode="auto">
            <a:xfrm flipV="1">
              <a:off x="1600" y="2956"/>
              <a:ext cx="2704" cy="461"/>
            </a:xfrm>
            <a:custGeom>
              <a:avLst/>
              <a:gdLst>
                <a:gd name="G0" fmla="+- 2015 0 0"/>
                <a:gd name="G1" fmla="+- 21600 0 2015"/>
                <a:gd name="G2" fmla="*/ 2015 1 2"/>
                <a:gd name="G3" fmla="+- 21600 0 G2"/>
                <a:gd name="G4" fmla="+/ 2015 21600 2"/>
                <a:gd name="G5" fmla="+/ G1 0 2"/>
                <a:gd name="G6" fmla="*/ 21600 21600 2015"/>
                <a:gd name="G7" fmla="*/ G6 1 2"/>
                <a:gd name="G8" fmla="+- 21600 0 G7"/>
                <a:gd name="G9" fmla="*/ 21600 1 2"/>
                <a:gd name="G10" fmla="+- 2015 0 G9"/>
                <a:gd name="G11" fmla="?: G10 G8 0"/>
                <a:gd name="G12" fmla="?: G10 G7 21600"/>
                <a:gd name="T0" fmla="*/ 20592 w 21600"/>
                <a:gd name="T1" fmla="*/ 10800 h 21600"/>
                <a:gd name="T2" fmla="*/ 10800 w 21600"/>
                <a:gd name="T3" fmla="*/ 21600 h 21600"/>
                <a:gd name="T4" fmla="*/ 1008 w 21600"/>
                <a:gd name="T5" fmla="*/ 10800 h 21600"/>
                <a:gd name="T6" fmla="*/ 10800 w 21600"/>
                <a:gd name="T7" fmla="*/ 0 h 21600"/>
                <a:gd name="T8" fmla="*/ 2808 w 21600"/>
                <a:gd name="T9" fmla="*/ 2808 h 21600"/>
                <a:gd name="T10" fmla="*/ 18792 w 21600"/>
                <a:gd name="T11" fmla="*/ 18792 h 21600"/>
              </a:gdLst>
              <a:ahLst/>
              <a:cxnLst>
                <a:cxn ang="0">
                  <a:pos x="T0" y="T1"/>
                </a:cxn>
                <a:cxn ang="0">
                  <a:pos x="T2" y="T3"/>
                </a:cxn>
                <a:cxn ang="0">
                  <a:pos x="T4" y="T5"/>
                </a:cxn>
                <a:cxn ang="0">
                  <a:pos x="T6" y="T7"/>
                </a:cxn>
              </a:cxnLst>
              <a:rect l="T8" t="T9" r="T10" b="T11"/>
              <a:pathLst>
                <a:path w="21600" h="21600">
                  <a:moveTo>
                    <a:pt x="0" y="0"/>
                  </a:moveTo>
                  <a:lnTo>
                    <a:pt x="2015" y="21600"/>
                  </a:lnTo>
                  <a:lnTo>
                    <a:pt x="19585" y="21600"/>
                  </a:lnTo>
                  <a:lnTo>
                    <a:pt x="21600" y="0"/>
                  </a:lnTo>
                  <a:close/>
                </a:path>
              </a:pathLst>
            </a:custGeom>
            <a:solidFill>
              <a:srgbClr val="B2B2B2"/>
            </a:solidFill>
            <a:ln w="9525">
              <a:solidFill>
                <a:schemeClr val="tx1"/>
              </a:solidFill>
              <a:miter lim="800000"/>
              <a:headEnd/>
              <a:tailEnd/>
            </a:ln>
            <a:effectLst>
              <a:outerShdw dist="313667" dir="1905569" algn="ctr" rotWithShape="0">
                <a:schemeClr val="tx2"/>
              </a:outerShdw>
            </a:effectLst>
          </p:spPr>
          <p:txBody>
            <a:bodyPr wrap="none" anchor="ctr"/>
            <a:lstStyle/>
            <a:p>
              <a:endParaRPr lang="nl-NL"/>
            </a:p>
          </p:txBody>
        </p:sp>
        <p:sp>
          <p:nvSpPr>
            <p:cNvPr id="43015" name="AutoShape 7"/>
            <p:cNvSpPr>
              <a:spLocks noChangeArrowheads="1"/>
            </p:cNvSpPr>
            <p:nvPr/>
          </p:nvSpPr>
          <p:spPr bwMode="auto">
            <a:xfrm flipV="1">
              <a:off x="1951" y="2341"/>
              <a:ext cx="2002" cy="461"/>
            </a:xfrm>
            <a:custGeom>
              <a:avLst/>
              <a:gdLst>
                <a:gd name="G0" fmla="+- 2806 0 0"/>
                <a:gd name="G1" fmla="+- 21600 0 2806"/>
                <a:gd name="G2" fmla="*/ 2806 1 2"/>
                <a:gd name="G3" fmla="+- 21600 0 G2"/>
                <a:gd name="G4" fmla="+/ 2806 21600 2"/>
                <a:gd name="G5" fmla="+/ G1 0 2"/>
                <a:gd name="G6" fmla="*/ 21600 21600 2806"/>
                <a:gd name="G7" fmla="*/ G6 1 2"/>
                <a:gd name="G8" fmla="+- 21600 0 G7"/>
                <a:gd name="G9" fmla="*/ 21600 1 2"/>
                <a:gd name="G10" fmla="+- 2806 0 G9"/>
                <a:gd name="G11" fmla="?: G10 G8 0"/>
                <a:gd name="G12" fmla="?: G10 G7 21600"/>
                <a:gd name="T0" fmla="*/ 20197 w 21600"/>
                <a:gd name="T1" fmla="*/ 10800 h 21600"/>
                <a:gd name="T2" fmla="*/ 10800 w 21600"/>
                <a:gd name="T3" fmla="*/ 21600 h 21600"/>
                <a:gd name="T4" fmla="*/ 1403 w 21600"/>
                <a:gd name="T5" fmla="*/ 10800 h 21600"/>
                <a:gd name="T6" fmla="*/ 10800 w 21600"/>
                <a:gd name="T7" fmla="*/ 0 h 21600"/>
                <a:gd name="T8" fmla="*/ 3203 w 21600"/>
                <a:gd name="T9" fmla="*/ 3203 h 21600"/>
                <a:gd name="T10" fmla="*/ 18397 w 21600"/>
                <a:gd name="T11" fmla="*/ 18397 h 21600"/>
              </a:gdLst>
              <a:ahLst/>
              <a:cxnLst>
                <a:cxn ang="0">
                  <a:pos x="T0" y="T1"/>
                </a:cxn>
                <a:cxn ang="0">
                  <a:pos x="T2" y="T3"/>
                </a:cxn>
                <a:cxn ang="0">
                  <a:pos x="T4" y="T5"/>
                </a:cxn>
                <a:cxn ang="0">
                  <a:pos x="T6" y="T7"/>
                </a:cxn>
              </a:cxnLst>
              <a:rect l="T8" t="T9" r="T10" b="T11"/>
              <a:pathLst>
                <a:path w="21600" h="21600">
                  <a:moveTo>
                    <a:pt x="0" y="0"/>
                  </a:moveTo>
                  <a:lnTo>
                    <a:pt x="2806" y="21600"/>
                  </a:lnTo>
                  <a:lnTo>
                    <a:pt x="18794" y="21600"/>
                  </a:lnTo>
                  <a:lnTo>
                    <a:pt x="21600" y="0"/>
                  </a:lnTo>
                  <a:close/>
                </a:path>
              </a:pathLst>
            </a:custGeom>
            <a:solidFill>
              <a:srgbClr val="B2B2B2"/>
            </a:solidFill>
            <a:ln w="9525">
              <a:solidFill>
                <a:schemeClr val="tx1"/>
              </a:solidFill>
              <a:miter lim="800000"/>
              <a:headEnd/>
              <a:tailEnd/>
            </a:ln>
            <a:effectLst>
              <a:outerShdw dist="313667" dir="1905569" algn="ctr" rotWithShape="0">
                <a:schemeClr val="tx2"/>
              </a:outerShdw>
            </a:effectLst>
          </p:spPr>
          <p:txBody>
            <a:bodyPr wrap="none" anchor="ctr"/>
            <a:lstStyle/>
            <a:p>
              <a:endParaRPr lang="nl-NL"/>
            </a:p>
          </p:txBody>
        </p:sp>
        <p:sp>
          <p:nvSpPr>
            <p:cNvPr id="43016" name="AutoShape 8"/>
            <p:cNvSpPr>
              <a:spLocks noChangeArrowheads="1"/>
            </p:cNvSpPr>
            <p:nvPr/>
          </p:nvSpPr>
          <p:spPr bwMode="auto">
            <a:xfrm flipV="1">
              <a:off x="2280" y="1776"/>
              <a:ext cx="1344" cy="411"/>
            </a:xfrm>
            <a:custGeom>
              <a:avLst/>
              <a:gdLst>
                <a:gd name="G0" fmla="+- 3712 0 0"/>
                <a:gd name="G1" fmla="+- 21600 0 3712"/>
                <a:gd name="G2" fmla="*/ 3712 1 2"/>
                <a:gd name="G3" fmla="+- 21600 0 G2"/>
                <a:gd name="G4" fmla="+/ 3712 21600 2"/>
                <a:gd name="G5" fmla="+/ G1 0 2"/>
                <a:gd name="G6" fmla="*/ 21600 21600 3712"/>
                <a:gd name="G7" fmla="*/ G6 1 2"/>
                <a:gd name="G8" fmla="+- 21600 0 G7"/>
                <a:gd name="G9" fmla="*/ 21600 1 2"/>
                <a:gd name="G10" fmla="+- 3712 0 G9"/>
                <a:gd name="G11" fmla="?: G10 G8 0"/>
                <a:gd name="G12" fmla="?: G10 G7 21600"/>
                <a:gd name="T0" fmla="*/ 19744 w 21600"/>
                <a:gd name="T1" fmla="*/ 10800 h 21600"/>
                <a:gd name="T2" fmla="*/ 10800 w 21600"/>
                <a:gd name="T3" fmla="*/ 21600 h 21600"/>
                <a:gd name="T4" fmla="*/ 1856 w 21600"/>
                <a:gd name="T5" fmla="*/ 10800 h 21600"/>
                <a:gd name="T6" fmla="*/ 10800 w 21600"/>
                <a:gd name="T7" fmla="*/ 0 h 21600"/>
                <a:gd name="T8" fmla="*/ 3656 w 21600"/>
                <a:gd name="T9" fmla="*/ 3656 h 21600"/>
                <a:gd name="T10" fmla="*/ 17944 w 21600"/>
                <a:gd name="T11" fmla="*/ 17944 h 21600"/>
              </a:gdLst>
              <a:ahLst/>
              <a:cxnLst>
                <a:cxn ang="0">
                  <a:pos x="T0" y="T1"/>
                </a:cxn>
                <a:cxn ang="0">
                  <a:pos x="T2" y="T3"/>
                </a:cxn>
                <a:cxn ang="0">
                  <a:pos x="T4" y="T5"/>
                </a:cxn>
                <a:cxn ang="0">
                  <a:pos x="T6" y="T7"/>
                </a:cxn>
              </a:cxnLst>
              <a:rect l="T8" t="T9" r="T10" b="T11"/>
              <a:pathLst>
                <a:path w="21600" h="21600">
                  <a:moveTo>
                    <a:pt x="0" y="0"/>
                  </a:moveTo>
                  <a:lnTo>
                    <a:pt x="3712" y="21600"/>
                  </a:lnTo>
                  <a:lnTo>
                    <a:pt x="17888" y="21600"/>
                  </a:lnTo>
                  <a:lnTo>
                    <a:pt x="21600" y="0"/>
                  </a:lnTo>
                  <a:close/>
                </a:path>
              </a:pathLst>
            </a:custGeom>
            <a:solidFill>
              <a:srgbClr val="B2B2B2"/>
            </a:solidFill>
            <a:ln w="9525">
              <a:solidFill>
                <a:schemeClr val="tx1"/>
              </a:solidFill>
              <a:miter lim="800000"/>
              <a:headEnd/>
              <a:tailEnd/>
            </a:ln>
            <a:effectLst>
              <a:outerShdw dist="313667" dir="1905569" algn="ctr" rotWithShape="0">
                <a:schemeClr val="tx2"/>
              </a:outerShdw>
            </a:effectLst>
          </p:spPr>
          <p:txBody>
            <a:bodyPr wrap="none" anchor="ctr"/>
            <a:lstStyle/>
            <a:p>
              <a:endParaRPr lang="nl-NL"/>
            </a:p>
          </p:txBody>
        </p:sp>
        <p:sp>
          <p:nvSpPr>
            <p:cNvPr id="43017" name="AutoShape 9"/>
            <p:cNvSpPr>
              <a:spLocks noChangeArrowheads="1"/>
            </p:cNvSpPr>
            <p:nvPr/>
          </p:nvSpPr>
          <p:spPr bwMode="auto">
            <a:xfrm>
              <a:off x="2579" y="1008"/>
              <a:ext cx="746" cy="624"/>
            </a:xfrm>
            <a:prstGeom prst="triangle">
              <a:avLst>
                <a:gd name="adj" fmla="val 50000"/>
              </a:avLst>
            </a:prstGeom>
            <a:solidFill>
              <a:srgbClr val="B2B2B2"/>
            </a:solidFill>
            <a:ln w="9525">
              <a:solidFill>
                <a:schemeClr val="tx1"/>
              </a:solidFill>
              <a:miter lim="800000"/>
              <a:headEnd/>
              <a:tailEnd/>
            </a:ln>
            <a:effectLst>
              <a:outerShdw dist="313667" dir="1905569" algn="ctr" rotWithShape="0">
                <a:schemeClr val="tx2"/>
              </a:outerShdw>
            </a:effectLst>
          </p:spPr>
          <p:txBody>
            <a:bodyPr wrap="none" anchor="ctr"/>
            <a:lstStyle/>
            <a:p>
              <a:pPr algn="ctr"/>
              <a:endParaRPr lang="en-GB" sz="2400">
                <a:latin typeface="Verdana" pitchFamily="34" charset="0"/>
              </a:endParaRPr>
            </a:p>
          </p:txBody>
        </p:sp>
        <p:sp>
          <p:nvSpPr>
            <p:cNvPr id="43018" name="Rectangle 10"/>
            <p:cNvSpPr>
              <a:spLocks noChangeArrowheads="1"/>
            </p:cNvSpPr>
            <p:nvPr/>
          </p:nvSpPr>
          <p:spPr bwMode="auto">
            <a:xfrm>
              <a:off x="2626" y="1392"/>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t>wisdom</a:t>
              </a:r>
            </a:p>
          </p:txBody>
        </p:sp>
        <p:sp>
          <p:nvSpPr>
            <p:cNvPr id="43019" name="Rectangle 11"/>
            <p:cNvSpPr>
              <a:spLocks noChangeArrowheads="1"/>
            </p:cNvSpPr>
            <p:nvPr/>
          </p:nvSpPr>
          <p:spPr bwMode="auto">
            <a:xfrm>
              <a:off x="2522" y="1920"/>
              <a:ext cx="8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t>knowledge</a:t>
              </a:r>
            </a:p>
          </p:txBody>
        </p:sp>
        <p:sp>
          <p:nvSpPr>
            <p:cNvPr id="43020" name="Rectangle 12"/>
            <p:cNvSpPr>
              <a:spLocks noChangeArrowheads="1"/>
            </p:cNvSpPr>
            <p:nvPr/>
          </p:nvSpPr>
          <p:spPr bwMode="auto">
            <a:xfrm>
              <a:off x="2498" y="2544"/>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t>information</a:t>
              </a:r>
            </a:p>
          </p:txBody>
        </p:sp>
        <p:sp>
          <p:nvSpPr>
            <p:cNvPr id="43021" name="Rectangle 13"/>
            <p:cNvSpPr>
              <a:spLocks noChangeArrowheads="1"/>
            </p:cNvSpPr>
            <p:nvPr/>
          </p:nvSpPr>
          <p:spPr bwMode="auto">
            <a:xfrm>
              <a:off x="2746" y="3177"/>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t>data</a:t>
              </a:r>
            </a:p>
          </p:txBody>
        </p:sp>
        <p:sp>
          <p:nvSpPr>
            <p:cNvPr id="43022" name="Rectangle 14"/>
            <p:cNvSpPr>
              <a:spLocks noChangeArrowheads="1"/>
            </p:cNvSpPr>
            <p:nvPr/>
          </p:nvSpPr>
          <p:spPr bwMode="auto">
            <a:xfrm>
              <a:off x="2726" y="3744"/>
              <a:ext cx="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t>facts</a:t>
              </a:r>
            </a:p>
          </p:txBody>
        </p:sp>
        <p:cxnSp>
          <p:nvCxnSpPr>
            <p:cNvPr id="43023" name="AutoShape 15"/>
            <p:cNvCxnSpPr>
              <a:cxnSpLocks noChangeShapeType="1"/>
              <a:stCxn id="43022" idx="0"/>
              <a:endCxn id="43021" idx="2"/>
            </p:cNvCxnSpPr>
            <p:nvPr/>
          </p:nvCxnSpPr>
          <p:spPr bwMode="auto">
            <a:xfrm flipV="1">
              <a:off x="2952" y="3408"/>
              <a:ext cx="0" cy="336"/>
            </a:xfrm>
            <a:prstGeom prst="straightConnector1">
              <a:avLst/>
            </a:prstGeom>
            <a:noFill/>
            <a:ln w="381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4" name="AutoShape 16"/>
            <p:cNvCxnSpPr>
              <a:cxnSpLocks noChangeShapeType="1"/>
              <a:stCxn id="43021" idx="0"/>
              <a:endCxn id="43020" idx="2"/>
            </p:cNvCxnSpPr>
            <p:nvPr/>
          </p:nvCxnSpPr>
          <p:spPr bwMode="auto">
            <a:xfrm flipV="1">
              <a:off x="2952" y="2775"/>
              <a:ext cx="0" cy="402"/>
            </a:xfrm>
            <a:prstGeom prst="straightConnector1">
              <a:avLst/>
            </a:prstGeom>
            <a:noFill/>
            <a:ln w="381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5" name="AutoShape 17"/>
            <p:cNvCxnSpPr>
              <a:cxnSpLocks noChangeShapeType="1"/>
              <a:stCxn id="43020" idx="0"/>
              <a:endCxn id="43019" idx="2"/>
            </p:cNvCxnSpPr>
            <p:nvPr/>
          </p:nvCxnSpPr>
          <p:spPr bwMode="auto">
            <a:xfrm flipV="1">
              <a:off x="2952" y="2151"/>
              <a:ext cx="0" cy="393"/>
            </a:xfrm>
            <a:prstGeom prst="straightConnector1">
              <a:avLst/>
            </a:prstGeom>
            <a:noFill/>
            <a:ln w="381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6" name="AutoShape 18"/>
            <p:cNvCxnSpPr>
              <a:cxnSpLocks noChangeShapeType="1"/>
            </p:cNvCxnSpPr>
            <p:nvPr/>
          </p:nvCxnSpPr>
          <p:spPr bwMode="auto">
            <a:xfrm flipV="1">
              <a:off x="2952" y="1536"/>
              <a:ext cx="0" cy="297"/>
            </a:xfrm>
            <a:prstGeom prst="straightConnector1">
              <a:avLst/>
            </a:prstGeom>
            <a:noFill/>
            <a:ln w="381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8932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jdelijke aanduiding voor datum 2"/>
          <p:cNvSpPr>
            <a:spLocks noGrp="1"/>
          </p:cNvSpPr>
          <p:nvPr>
            <p:ph type="dt" sz="half" idx="10"/>
          </p:nvPr>
        </p:nvSpPr>
        <p:spPr/>
        <p:txBody>
          <a:bodyPr/>
          <a:lstStyle/>
          <a:p>
            <a:r>
              <a:rPr lang="nl-NL" smtClean="0"/>
              <a:t>©akb</a:t>
            </a:r>
            <a:endParaRPr lang="en-US" altLang="en-US"/>
          </a:p>
        </p:txBody>
      </p:sp>
      <p:sp>
        <p:nvSpPr>
          <p:cNvPr id="34" name="Tijdelijke aanduiding voor voettekst 3"/>
          <p:cNvSpPr>
            <a:spLocks noGrp="1"/>
          </p:cNvSpPr>
          <p:nvPr>
            <p:ph type="ftr" sz="quarter" idx="11"/>
          </p:nvPr>
        </p:nvSpPr>
        <p:spPr/>
        <p:txBody>
          <a:bodyPr/>
          <a:lstStyle/>
          <a:p>
            <a:r>
              <a:rPr lang="nl-NL" altLang="en-US" smtClean="0"/>
              <a:t>UNESCO Paris 26-9-2012</a:t>
            </a:r>
            <a:endParaRPr lang="nl-NL" altLang="en-US"/>
          </a:p>
        </p:txBody>
      </p:sp>
      <p:sp>
        <p:nvSpPr>
          <p:cNvPr id="35" name="Tijdelijke aanduiding voor dianummer 4"/>
          <p:cNvSpPr>
            <a:spLocks noGrp="1"/>
          </p:cNvSpPr>
          <p:nvPr>
            <p:ph type="sldNum" sz="quarter" idx="12"/>
          </p:nvPr>
        </p:nvSpPr>
        <p:spPr/>
        <p:txBody>
          <a:bodyPr/>
          <a:lstStyle/>
          <a:p>
            <a:fld id="{D514289B-6426-4101-ACBA-AAF532A0F182}" type="slidenum">
              <a:rPr lang="nl-NL" altLang="en-US"/>
              <a:pPr/>
              <a:t>12</a:t>
            </a:fld>
            <a:endParaRPr lang="nl-NL" altLang="en-US"/>
          </a:p>
        </p:txBody>
      </p:sp>
      <p:sp>
        <p:nvSpPr>
          <p:cNvPr id="45058" name="Rectangle 2"/>
          <p:cNvSpPr>
            <a:spLocks noGrp="1" noChangeArrowheads="1"/>
          </p:cNvSpPr>
          <p:nvPr>
            <p:ph type="title"/>
          </p:nvPr>
        </p:nvSpPr>
        <p:spPr/>
        <p:txBody>
          <a:bodyPr/>
          <a:lstStyle/>
          <a:p>
            <a:r>
              <a:rPr lang="nl-NL"/>
              <a:t>Information cycle</a:t>
            </a:r>
          </a:p>
        </p:txBody>
      </p:sp>
      <p:sp>
        <p:nvSpPr>
          <p:cNvPr id="45059" name="Rectangle 3"/>
          <p:cNvSpPr>
            <a:spLocks noChangeArrowheads="1"/>
          </p:cNvSpPr>
          <p:nvPr/>
        </p:nvSpPr>
        <p:spPr bwMode="auto">
          <a:xfrm>
            <a:off x="264795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l-NL"/>
          </a:p>
        </p:txBody>
      </p:sp>
      <p:sp>
        <p:nvSpPr>
          <p:cNvPr id="45060" name="Rectangle 4"/>
          <p:cNvSpPr>
            <a:spLocks noChangeArrowheads="1"/>
          </p:cNvSpPr>
          <p:nvPr/>
        </p:nvSpPr>
        <p:spPr bwMode="auto">
          <a:xfrm>
            <a:off x="264795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l-NL"/>
          </a:p>
        </p:txBody>
      </p:sp>
      <p:cxnSp>
        <p:nvCxnSpPr>
          <p:cNvPr id="45061" name="AutoShape 5"/>
          <p:cNvCxnSpPr>
            <a:cxnSpLocks noChangeShapeType="1"/>
          </p:cNvCxnSpPr>
          <p:nvPr/>
        </p:nvCxnSpPr>
        <p:spPr bwMode="auto">
          <a:xfrm>
            <a:off x="7239000" y="2628900"/>
            <a:ext cx="1638300" cy="647700"/>
          </a:xfrm>
          <a:prstGeom prst="bentConnector2">
            <a:avLst/>
          </a:prstGeom>
          <a:noFill/>
          <a:ln w="38100">
            <a:solidFill>
              <a:schemeClr val="tx1"/>
            </a:solidFill>
            <a:miter lim="800000"/>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62" name="Rectangle 6"/>
          <p:cNvSpPr>
            <a:spLocks noChangeArrowheads="1"/>
          </p:cNvSpPr>
          <p:nvPr/>
        </p:nvSpPr>
        <p:spPr bwMode="auto">
          <a:xfrm>
            <a:off x="609600" y="51816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facts</a:t>
            </a:r>
          </a:p>
        </p:txBody>
      </p:sp>
      <p:sp>
        <p:nvSpPr>
          <p:cNvPr id="45063" name="Rectangle 7"/>
          <p:cNvSpPr>
            <a:spLocks noChangeArrowheads="1"/>
          </p:cNvSpPr>
          <p:nvPr/>
        </p:nvSpPr>
        <p:spPr bwMode="auto">
          <a:xfrm>
            <a:off x="609600" y="42291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data</a:t>
            </a:r>
          </a:p>
        </p:txBody>
      </p:sp>
      <p:sp>
        <p:nvSpPr>
          <p:cNvPr id="45064" name="Rectangle 8"/>
          <p:cNvSpPr>
            <a:spLocks noChangeArrowheads="1"/>
          </p:cNvSpPr>
          <p:nvPr/>
        </p:nvSpPr>
        <p:spPr bwMode="auto">
          <a:xfrm>
            <a:off x="609600" y="32766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information</a:t>
            </a:r>
          </a:p>
        </p:txBody>
      </p:sp>
      <p:sp>
        <p:nvSpPr>
          <p:cNvPr id="45065" name="Rectangle 9"/>
          <p:cNvSpPr>
            <a:spLocks noChangeArrowheads="1"/>
          </p:cNvSpPr>
          <p:nvPr/>
        </p:nvSpPr>
        <p:spPr bwMode="auto">
          <a:xfrm>
            <a:off x="609600" y="23241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knowledge</a:t>
            </a:r>
          </a:p>
        </p:txBody>
      </p:sp>
      <p:sp>
        <p:nvSpPr>
          <p:cNvPr id="45066" name="Rectangle 10"/>
          <p:cNvSpPr>
            <a:spLocks noChangeArrowheads="1"/>
          </p:cNvSpPr>
          <p:nvPr/>
        </p:nvSpPr>
        <p:spPr bwMode="auto">
          <a:xfrm>
            <a:off x="609600" y="13716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wisdom</a:t>
            </a:r>
          </a:p>
        </p:txBody>
      </p:sp>
      <p:sp>
        <p:nvSpPr>
          <p:cNvPr id="45067" name="Line 11"/>
          <p:cNvSpPr>
            <a:spLocks noChangeShapeType="1"/>
          </p:cNvSpPr>
          <p:nvPr/>
        </p:nvSpPr>
        <p:spPr bwMode="auto">
          <a:xfrm flipV="1">
            <a:off x="1524000" y="4800600"/>
            <a:ext cx="0" cy="457200"/>
          </a:xfrm>
          <a:prstGeom prst="line">
            <a:avLst/>
          </a:prstGeom>
          <a:noFill/>
          <a:ln w="38100">
            <a:solidFill>
              <a:schemeClr val="tx1"/>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8" name="Line 12"/>
          <p:cNvSpPr>
            <a:spLocks noChangeShapeType="1"/>
          </p:cNvSpPr>
          <p:nvPr/>
        </p:nvSpPr>
        <p:spPr bwMode="auto">
          <a:xfrm flipV="1">
            <a:off x="1524000" y="3810000"/>
            <a:ext cx="0" cy="457200"/>
          </a:xfrm>
          <a:prstGeom prst="line">
            <a:avLst/>
          </a:prstGeom>
          <a:noFill/>
          <a:ln w="38100">
            <a:solidFill>
              <a:schemeClr val="tx1"/>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69" name="Line 13"/>
          <p:cNvSpPr>
            <a:spLocks noChangeShapeType="1"/>
          </p:cNvSpPr>
          <p:nvPr/>
        </p:nvSpPr>
        <p:spPr bwMode="auto">
          <a:xfrm flipV="1">
            <a:off x="1524000" y="2895600"/>
            <a:ext cx="0" cy="457200"/>
          </a:xfrm>
          <a:prstGeom prst="line">
            <a:avLst/>
          </a:prstGeom>
          <a:noFill/>
          <a:ln w="38100">
            <a:solidFill>
              <a:schemeClr val="tx1"/>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70" name="Line 14"/>
          <p:cNvSpPr>
            <a:spLocks noChangeShapeType="1"/>
          </p:cNvSpPr>
          <p:nvPr/>
        </p:nvSpPr>
        <p:spPr bwMode="auto">
          <a:xfrm flipV="1">
            <a:off x="1524000" y="1905000"/>
            <a:ext cx="0" cy="457200"/>
          </a:xfrm>
          <a:prstGeom prst="line">
            <a:avLst/>
          </a:prstGeom>
          <a:noFill/>
          <a:ln w="38100">
            <a:solidFill>
              <a:schemeClr val="tx1"/>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71" name="Rectangle 15"/>
          <p:cNvSpPr>
            <a:spLocks noChangeArrowheads="1"/>
          </p:cNvSpPr>
          <p:nvPr/>
        </p:nvSpPr>
        <p:spPr bwMode="auto">
          <a:xfrm>
            <a:off x="5715000" y="42291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data</a:t>
            </a:r>
          </a:p>
        </p:txBody>
      </p:sp>
      <p:sp>
        <p:nvSpPr>
          <p:cNvPr id="45072" name="Rectangle 16"/>
          <p:cNvSpPr>
            <a:spLocks noChangeArrowheads="1"/>
          </p:cNvSpPr>
          <p:nvPr/>
        </p:nvSpPr>
        <p:spPr bwMode="auto">
          <a:xfrm>
            <a:off x="5715000" y="32766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information</a:t>
            </a:r>
          </a:p>
        </p:txBody>
      </p:sp>
      <p:sp>
        <p:nvSpPr>
          <p:cNvPr id="45073" name="Rectangle 17"/>
          <p:cNvSpPr>
            <a:spLocks noChangeArrowheads="1"/>
          </p:cNvSpPr>
          <p:nvPr/>
        </p:nvSpPr>
        <p:spPr bwMode="auto">
          <a:xfrm>
            <a:off x="5715000" y="2324100"/>
            <a:ext cx="1828800" cy="609600"/>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knowledge</a:t>
            </a:r>
          </a:p>
        </p:txBody>
      </p:sp>
      <p:sp>
        <p:nvSpPr>
          <p:cNvPr id="45074" name="Line 18"/>
          <p:cNvSpPr>
            <a:spLocks noChangeShapeType="1"/>
          </p:cNvSpPr>
          <p:nvPr/>
        </p:nvSpPr>
        <p:spPr bwMode="auto">
          <a:xfrm flipV="1">
            <a:off x="6629400" y="3886200"/>
            <a:ext cx="0" cy="457200"/>
          </a:xfrm>
          <a:prstGeom prst="line">
            <a:avLst/>
          </a:prstGeom>
          <a:noFill/>
          <a:ln w="38100">
            <a:solidFill>
              <a:schemeClr val="tx1"/>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75" name="Line 19"/>
          <p:cNvSpPr>
            <a:spLocks noChangeShapeType="1"/>
          </p:cNvSpPr>
          <p:nvPr/>
        </p:nvSpPr>
        <p:spPr bwMode="auto">
          <a:xfrm flipV="1">
            <a:off x="6629400" y="2895600"/>
            <a:ext cx="0" cy="457200"/>
          </a:xfrm>
          <a:prstGeom prst="line">
            <a:avLst/>
          </a:prstGeom>
          <a:noFill/>
          <a:ln w="38100">
            <a:solidFill>
              <a:schemeClr val="tx1"/>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45076" name="Group 20"/>
          <p:cNvGrpSpPr>
            <a:grpSpLocks/>
          </p:cNvGrpSpPr>
          <p:nvPr/>
        </p:nvGrpSpPr>
        <p:grpSpPr bwMode="auto">
          <a:xfrm>
            <a:off x="3162300" y="3276600"/>
            <a:ext cx="1828800" cy="2514600"/>
            <a:chOff x="1872" y="2304"/>
            <a:chExt cx="1152" cy="1584"/>
          </a:xfrm>
        </p:grpSpPr>
        <p:sp>
          <p:nvSpPr>
            <p:cNvPr id="45077" name="Rectangle 21"/>
            <p:cNvSpPr>
              <a:spLocks noChangeArrowheads="1"/>
            </p:cNvSpPr>
            <p:nvPr/>
          </p:nvSpPr>
          <p:spPr bwMode="auto">
            <a:xfrm>
              <a:off x="1872" y="3504"/>
              <a:ext cx="1152" cy="384"/>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facts</a:t>
              </a:r>
            </a:p>
          </p:txBody>
        </p:sp>
        <p:sp>
          <p:nvSpPr>
            <p:cNvPr id="45078" name="Rectangle 22"/>
            <p:cNvSpPr>
              <a:spLocks noChangeArrowheads="1"/>
            </p:cNvSpPr>
            <p:nvPr/>
          </p:nvSpPr>
          <p:spPr bwMode="auto">
            <a:xfrm>
              <a:off x="1872" y="2904"/>
              <a:ext cx="1152" cy="384"/>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data</a:t>
              </a:r>
            </a:p>
          </p:txBody>
        </p:sp>
        <p:sp>
          <p:nvSpPr>
            <p:cNvPr id="45079" name="Rectangle 23"/>
            <p:cNvSpPr>
              <a:spLocks noChangeArrowheads="1"/>
            </p:cNvSpPr>
            <p:nvPr/>
          </p:nvSpPr>
          <p:spPr bwMode="auto">
            <a:xfrm>
              <a:off x="1872" y="2304"/>
              <a:ext cx="1152" cy="384"/>
            </a:xfrm>
            <a:prstGeom prst="rect">
              <a:avLst/>
            </a:prstGeom>
            <a:solidFill>
              <a:srgbClr val="DDDDDD"/>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algn="ctr" eaLnBrk="0" hangingPunct="0"/>
              <a:r>
                <a:rPr lang="nl-NL" sz="2400"/>
                <a:t>information</a:t>
              </a:r>
            </a:p>
          </p:txBody>
        </p:sp>
        <p:sp>
          <p:nvSpPr>
            <p:cNvPr id="45080" name="Line 24"/>
            <p:cNvSpPr>
              <a:spLocks noChangeShapeType="1"/>
            </p:cNvSpPr>
            <p:nvPr/>
          </p:nvSpPr>
          <p:spPr bwMode="auto">
            <a:xfrm flipV="1">
              <a:off x="2448" y="3264"/>
              <a:ext cx="0" cy="288"/>
            </a:xfrm>
            <a:prstGeom prst="line">
              <a:avLst/>
            </a:prstGeom>
            <a:noFill/>
            <a:ln w="38100">
              <a:solidFill>
                <a:schemeClr val="tx1"/>
              </a:solidFill>
              <a:round/>
              <a:headEnd type="arrow"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081" name="Line 25"/>
            <p:cNvSpPr>
              <a:spLocks noChangeShapeType="1"/>
            </p:cNvSpPr>
            <p:nvPr/>
          </p:nvSpPr>
          <p:spPr bwMode="auto">
            <a:xfrm flipV="1">
              <a:off x="2448" y="2640"/>
              <a:ext cx="0" cy="288"/>
            </a:xfrm>
            <a:prstGeom prst="line">
              <a:avLst/>
            </a:prstGeom>
            <a:noFill/>
            <a:ln w="38100">
              <a:solidFill>
                <a:schemeClr val="tx1"/>
              </a:solidFill>
              <a:round/>
              <a:headEnd type="arrow"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cxnSp>
        <p:nvCxnSpPr>
          <p:cNvPr id="45082" name="AutoShape 26"/>
          <p:cNvCxnSpPr>
            <a:cxnSpLocks noChangeShapeType="1"/>
            <a:stCxn id="45065" idx="3"/>
            <a:endCxn id="45079" idx="0"/>
          </p:cNvCxnSpPr>
          <p:nvPr/>
        </p:nvCxnSpPr>
        <p:spPr bwMode="auto">
          <a:xfrm>
            <a:off x="2438400" y="2628900"/>
            <a:ext cx="1638300" cy="647700"/>
          </a:xfrm>
          <a:prstGeom prst="bentConnector2">
            <a:avLst/>
          </a:prstGeom>
          <a:noFill/>
          <a:ln w="38100">
            <a:solidFill>
              <a:schemeClr val="tx1"/>
            </a:solidFill>
            <a:miter lim="800000"/>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83" name="AutoShape 27"/>
          <p:cNvCxnSpPr>
            <a:cxnSpLocks noChangeShapeType="1"/>
            <a:stCxn id="45077" idx="3"/>
            <a:endCxn id="45071" idx="2"/>
          </p:cNvCxnSpPr>
          <p:nvPr/>
        </p:nvCxnSpPr>
        <p:spPr bwMode="auto">
          <a:xfrm flipV="1">
            <a:off x="4991100" y="4838700"/>
            <a:ext cx="1638300" cy="647700"/>
          </a:xfrm>
          <a:prstGeom prst="bentConnector2">
            <a:avLst/>
          </a:prstGeom>
          <a:noFill/>
          <a:ln w="38100">
            <a:solidFill>
              <a:schemeClr val="tx1"/>
            </a:solidFill>
            <a:miter lim="800000"/>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84" name="AutoShape 28"/>
          <p:cNvCxnSpPr>
            <a:cxnSpLocks noChangeShapeType="1"/>
            <a:stCxn id="45078" idx="3"/>
            <a:endCxn id="45071" idx="1"/>
          </p:cNvCxnSpPr>
          <p:nvPr/>
        </p:nvCxnSpPr>
        <p:spPr bwMode="auto">
          <a:xfrm>
            <a:off x="4991100" y="4533900"/>
            <a:ext cx="723900" cy="0"/>
          </a:xfrm>
          <a:prstGeom prst="straightConnector1">
            <a:avLst/>
          </a:prstGeom>
          <a:noFill/>
          <a:ln w="38100">
            <a:solidFill>
              <a:srgbClr val="009900"/>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85" name="Line 29"/>
          <p:cNvSpPr>
            <a:spLocks noChangeShapeType="1"/>
          </p:cNvSpPr>
          <p:nvPr/>
        </p:nvSpPr>
        <p:spPr bwMode="auto">
          <a:xfrm>
            <a:off x="2438400" y="3581400"/>
            <a:ext cx="685800" cy="0"/>
          </a:xfrm>
          <a:prstGeom prst="line">
            <a:avLst/>
          </a:prstGeom>
          <a:noFill/>
          <a:ln w="25400">
            <a:solidFill>
              <a:srgbClr val="CC3300"/>
            </a:solidFill>
            <a:prstDash val="dash"/>
            <a:miter lim="800000"/>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5086" name="Line 30"/>
          <p:cNvSpPr>
            <a:spLocks noChangeShapeType="1"/>
          </p:cNvSpPr>
          <p:nvPr/>
        </p:nvSpPr>
        <p:spPr bwMode="auto">
          <a:xfrm>
            <a:off x="5029200" y="3581400"/>
            <a:ext cx="685800" cy="0"/>
          </a:xfrm>
          <a:prstGeom prst="line">
            <a:avLst/>
          </a:prstGeom>
          <a:noFill/>
          <a:ln w="25400">
            <a:solidFill>
              <a:srgbClr val="CC3300"/>
            </a:solidFill>
            <a:prstDash val="dash"/>
            <a:miter lim="800000"/>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cxnSp>
        <p:nvCxnSpPr>
          <p:cNvPr id="45087" name="AutoShape 31"/>
          <p:cNvCxnSpPr>
            <a:cxnSpLocks noChangeShapeType="1"/>
          </p:cNvCxnSpPr>
          <p:nvPr/>
        </p:nvCxnSpPr>
        <p:spPr bwMode="auto">
          <a:xfrm>
            <a:off x="2438400" y="4572000"/>
            <a:ext cx="723900" cy="0"/>
          </a:xfrm>
          <a:prstGeom prst="straightConnector1">
            <a:avLst/>
          </a:prstGeom>
          <a:noFill/>
          <a:ln w="38100">
            <a:solidFill>
              <a:srgbClr val="009900"/>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88" name="AutoShape 32"/>
          <p:cNvCxnSpPr>
            <a:cxnSpLocks noChangeShapeType="1"/>
            <a:stCxn id="45065" idx="0"/>
            <a:endCxn id="45073" idx="0"/>
          </p:cNvCxnSpPr>
          <p:nvPr/>
        </p:nvCxnSpPr>
        <p:spPr bwMode="auto">
          <a:xfrm rot="5400000" flipV="1">
            <a:off x="4075906" y="-227806"/>
            <a:ext cx="1588" cy="5105400"/>
          </a:xfrm>
          <a:prstGeom prst="curvedConnector3">
            <a:avLst>
              <a:gd name="adj1" fmla="val -22100000"/>
            </a:avLst>
          </a:prstGeom>
          <a:noFill/>
          <a:ln w="25400">
            <a:solidFill>
              <a:srgbClr val="FF3300"/>
            </a:solidFill>
            <a:prstDash val="dash"/>
            <a:miter lim="800000"/>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8078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jdelijke aanduiding voor datum 2"/>
          <p:cNvSpPr>
            <a:spLocks noGrp="1"/>
          </p:cNvSpPr>
          <p:nvPr>
            <p:ph type="dt" sz="half" idx="10"/>
          </p:nvPr>
        </p:nvSpPr>
        <p:spPr/>
        <p:txBody>
          <a:bodyPr/>
          <a:lstStyle/>
          <a:p>
            <a:r>
              <a:rPr lang="nl-NL" smtClean="0"/>
              <a:t>©akb</a:t>
            </a:r>
            <a:endParaRPr lang="en-US" altLang="en-US"/>
          </a:p>
        </p:txBody>
      </p:sp>
      <p:sp>
        <p:nvSpPr>
          <p:cNvPr id="113" name="Tijdelijke aanduiding voor voettekst 3"/>
          <p:cNvSpPr>
            <a:spLocks noGrp="1"/>
          </p:cNvSpPr>
          <p:nvPr>
            <p:ph type="ftr" sz="quarter" idx="11"/>
          </p:nvPr>
        </p:nvSpPr>
        <p:spPr/>
        <p:txBody>
          <a:bodyPr/>
          <a:lstStyle/>
          <a:p>
            <a:r>
              <a:rPr lang="nl-NL" altLang="en-US" smtClean="0"/>
              <a:t>UNESCO Paris 26-9-2012</a:t>
            </a:r>
            <a:endParaRPr lang="nl-NL" altLang="en-US"/>
          </a:p>
        </p:txBody>
      </p:sp>
      <p:sp>
        <p:nvSpPr>
          <p:cNvPr id="114" name="Tijdelijke aanduiding voor dianummer 4"/>
          <p:cNvSpPr>
            <a:spLocks noGrp="1"/>
          </p:cNvSpPr>
          <p:nvPr>
            <p:ph type="sldNum" sz="quarter" idx="12"/>
          </p:nvPr>
        </p:nvSpPr>
        <p:spPr/>
        <p:txBody>
          <a:bodyPr/>
          <a:lstStyle/>
          <a:p>
            <a:fld id="{070AD8A7-62D3-439F-9DF2-F08479C80B47}" type="slidenum">
              <a:rPr lang="nl-NL" altLang="en-US"/>
              <a:pPr/>
              <a:t>13</a:t>
            </a:fld>
            <a:endParaRPr lang="nl-NL" altLang="en-US"/>
          </a:p>
        </p:txBody>
      </p:sp>
      <p:sp>
        <p:nvSpPr>
          <p:cNvPr id="47106" name="Rectangle 2"/>
          <p:cNvSpPr>
            <a:spLocks noGrp="1" noChangeArrowheads="1"/>
          </p:cNvSpPr>
          <p:nvPr>
            <p:ph type="title"/>
          </p:nvPr>
        </p:nvSpPr>
        <p:spPr/>
        <p:txBody>
          <a:bodyPr/>
          <a:lstStyle/>
          <a:p>
            <a:r>
              <a:rPr lang="nl-NL"/>
              <a:t>Knowledge growth</a:t>
            </a:r>
          </a:p>
        </p:txBody>
      </p:sp>
      <p:sp>
        <p:nvSpPr>
          <p:cNvPr id="47107" name="Rectangle 3"/>
          <p:cNvSpPr>
            <a:spLocks noChangeArrowheads="1"/>
          </p:cNvSpPr>
          <p:nvPr/>
        </p:nvSpPr>
        <p:spPr bwMode="auto">
          <a:xfrm>
            <a:off x="1871663" y="285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l-NL"/>
          </a:p>
        </p:txBody>
      </p:sp>
      <p:grpSp>
        <p:nvGrpSpPr>
          <p:cNvPr id="47108" name="Group 4"/>
          <p:cNvGrpSpPr>
            <a:grpSpLocks/>
          </p:cNvGrpSpPr>
          <p:nvPr/>
        </p:nvGrpSpPr>
        <p:grpSpPr bwMode="auto">
          <a:xfrm>
            <a:off x="3240088" y="2997200"/>
            <a:ext cx="2852737" cy="1787525"/>
            <a:chOff x="2041" y="1883"/>
            <a:chExt cx="1797" cy="1126"/>
          </a:xfrm>
        </p:grpSpPr>
        <p:sp>
          <p:nvSpPr>
            <p:cNvPr id="47109" name="Rectangle 5"/>
            <p:cNvSpPr>
              <a:spLocks noChangeArrowheads="1"/>
            </p:cNvSpPr>
            <p:nvPr/>
          </p:nvSpPr>
          <p:spPr bwMode="auto">
            <a:xfrm>
              <a:off x="3579" y="2750"/>
              <a:ext cx="259" cy="259"/>
            </a:xfrm>
            <a:prstGeom prst="rect">
              <a:avLst/>
            </a:prstGeom>
            <a:noFill/>
            <a:ln w="11113">
              <a:solidFill>
                <a:srgbClr val="12141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nvGrpSpPr>
            <p:cNvPr id="47110" name="Group 6"/>
            <p:cNvGrpSpPr>
              <a:grpSpLocks/>
            </p:cNvGrpSpPr>
            <p:nvPr/>
          </p:nvGrpSpPr>
          <p:grpSpPr bwMode="auto">
            <a:xfrm>
              <a:off x="2041" y="1883"/>
              <a:ext cx="1529" cy="1126"/>
              <a:chOff x="2041" y="1883"/>
              <a:chExt cx="1529" cy="1126"/>
            </a:xfrm>
          </p:grpSpPr>
          <p:cxnSp>
            <p:nvCxnSpPr>
              <p:cNvPr id="47111" name="AutoShape 7"/>
              <p:cNvCxnSpPr>
                <a:cxnSpLocks noChangeShapeType="1"/>
              </p:cNvCxnSpPr>
              <p:nvPr/>
            </p:nvCxnSpPr>
            <p:spPr bwMode="auto">
              <a:xfrm rot="16200000">
                <a:off x="1994" y="2066"/>
                <a:ext cx="737" cy="643"/>
              </a:xfrm>
              <a:prstGeom prst="curvedConnector2">
                <a:avLst/>
              </a:prstGeom>
              <a:noFill/>
              <a:ln w="28575">
                <a:solidFill>
                  <a:srgbClr val="008000"/>
                </a:solidFill>
                <a:prstDash val="sysDot"/>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2" name="AutoShape 8"/>
              <p:cNvCxnSpPr>
                <a:cxnSpLocks noChangeShapeType="1"/>
              </p:cNvCxnSpPr>
              <p:nvPr/>
            </p:nvCxnSpPr>
            <p:spPr bwMode="auto">
              <a:xfrm>
                <a:off x="2154" y="2881"/>
                <a:ext cx="1416" cy="0"/>
              </a:xfrm>
              <a:prstGeom prst="straightConnector1">
                <a:avLst/>
              </a:prstGeom>
              <a:noFill/>
              <a:ln w="38100">
                <a:solidFill>
                  <a:srgbClr val="FF3300"/>
                </a:solidFill>
                <a:prstDash val="dash"/>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3" name="Rectangle 9"/>
              <p:cNvSpPr>
                <a:spLocks noChangeArrowheads="1"/>
              </p:cNvSpPr>
              <p:nvPr/>
            </p:nvSpPr>
            <p:spPr bwMode="auto">
              <a:xfrm>
                <a:off x="2979" y="2874"/>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14" name="Rectangle 10"/>
              <p:cNvSpPr>
                <a:spLocks noChangeArrowheads="1"/>
              </p:cNvSpPr>
              <p:nvPr/>
            </p:nvSpPr>
            <p:spPr bwMode="auto">
              <a:xfrm>
                <a:off x="3000" y="2874"/>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15" name="Rectangle 11"/>
              <p:cNvSpPr>
                <a:spLocks noChangeArrowheads="1"/>
              </p:cNvSpPr>
              <p:nvPr/>
            </p:nvSpPr>
            <p:spPr bwMode="auto">
              <a:xfrm>
                <a:off x="3020" y="2874"/>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16" name="Rectangle 12"/>
              <p:cNvSpPr>
                <a:spLocks noChangeArrowheads="1"/>
              </p:cNvSpPr>
              <p:nvPr/>
            </p:nvSpPr>
            <p:spPr bwMode="auto">
              <a:xfrm>
                <a:off x="3043" y="2874"/>
                <a:ext cx="10"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17" name="Rectangle 13"/>
              <p:cNvSpPr>
                <a:spLocks noChangeArrowheads="1"/>
              </p:cNvSpPr>
              <p:nvPr/>
            </p:nvSpPr>
            <p:spPr bwMode="auto">
              <a:xfrm>
                <a:off x="3064" y="2874"/>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18" name="Rectangle 14"/>
              <p:cNvSpPr>
                <a:spLocks noChangeArrowheads="1"/>
              </p:cNvSpPr>
              <p:nvPr/>
            </p:nvSpPr>
            <p:spPr bwMode="auto">
              <a:xfrm>
                <a:off x="3085" y="2874"/>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19" name="Rectangle 15"/>
              <p:cNvSpPr>
                <a:spLocks noChangeArrowheads="1"/>
              </p:cNvSpPr>
              <p:nvPr/>
            </p:nvSpPr>
            <p:spPr bwMode="auto">
              <a:xfrm>
                <a:off x="3108" y="2874"/>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0" name="Rectangle 16"/>
              <p:cNvSpPr>
                <a:spLocks noChangeArrowheads="1"/>
              </p:cNvSpPr>
              <p:nvPr/>
            </p:nvSpPr>
            <p:spPr bwMode="auto">
              <a:xfrm>
                <a:off x="3129" y="2874"/>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1" name="Rectangle 17"/>
              <p:cNvSpPr>
                <a:spLocks noChangeArrowheads="1"/>
              </p:cNvSpPr>
              <p:nvPr/>
            </p:nvSpPr>
            <p:spPr bwMode="auto">
              <a:xfrm>
                <a:off x="3150" y="2874"/>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2" name="Rectangle 18"/>
              <p:cNvSpPr>
                <a:spLocks noChangeArrowheads="1"/>
              </p:cNvSpPr>
              <p:nvPr/>
            </p:nvSpPr>
            <p:spPr bwMode="auto">
              <a:xfrm>
                <a:off x="3170" y="2874"/>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3" name="Rectangle 19"/>
              <p:cNvSpPr>
                <a:spLocks noChangeArrowheads="1"/>
              </p:cNvSpPr>
              <p:nvPr/>
            </p:nvSpPr>
            <p:spPr bwMode="auto">
              <a:xfrm>
                <a:off x="3193" y="2874"/>
                <a:ext cx="10"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4" name="Rectangle 20"/>
              <p:cNvSpPr>
                <a:spLocks noChangeArrowheads="1"/>
              </p:cNvSpPr>
              <p:nvPr/>
            </p:nvSpPr>
            <p:spPr bwMode="auto">
              <a:xfrm>
                <a:off x="3214" y="2874"/>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5" name="Rectangle 21"/>
              <p:cNvSpPr>
                <a:spLocks noChangeArrowheads="1"/>
              </p:cNvSpPr>
              <p:nvPr/>
            </p:nvSpPr>
            <p:spPr bwMode="auto">
              <a:xfrm>
                <a:off x="3235" y="2874"/>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6" name="Rectangle 22"/>
              <p:cNvSpPr>
                <a:spLocks noChangeArrowheads="1"/>
              </p:cNvSpPr>
              <p:nvPr/>
            </p:nvSpPr>
            <p:spPr bwMode="auto">
              <a:xfrm>
                <a:off x="2679" y="1883"/>
                <a:ext cx="256" cy="259"/>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27" name="Rectangle 23"/>
              <p:cNvSpPr>
                <a:spLocks noChangeArrowheads="1"/>
              </p:cNvSpPr>
              <p:nvPr/>
            </p:nvSpPr>
            <p:spPr bwMode="auto">
              <a:xfrm>
                <a:off x="2679" y="1883"/>
                <a:ext cx="256" cy="259"/>
              </a:xfrm>
              <a:prstGeom prst="rect">
                <a:avLst/>
              </a:prstGeom>
              <a:noFill/>
              <a:ln w="11113">
                <a:solidFill>
                  <a:srgbClr val="12141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28" name="Freeform 24"/>
              <p:cNvSpPr>
                <a:spLocks/>
              </p:cNvSpPr>
              <p:nvPr/>
            </p:nvSpPr>
            <p:spPr bwMode="auto">
              <a:xfrm>
                <a:off x="2979" y="2750"/>
                <a:ext cx="258" cy="259"/>
              </a:xfrm>
              <a:custGeom>
                <a:avLst/>
                <a:gdLst>
                  <a:gd name="T0" fmla="*/ 256 w 258"/>
                  <a:gd name="T1" fmla="*/ 143 h 259"/>
                  <a:gd name="T2" fmla="*/ 251 w 258"/>
                  <a:gd name="T3" fmla="*/ 168 h 259"/>
                  <a:gd name="T4" fmla="*/ 242 w 258"/>
                  <a:gd name="T5" fmla="*/ 191 h 259"/>
                  <a:gd name="T6" fmla="*/ 228 w 258"/>
                  <a:gd name="T7" fmla="*/ 210 h 259"/>
                  <a:gd name="T8" fmla="*/ 210 w 258"/>
                  <a:gd name="T9" fmla="*/ 228 h 259"/>
                  <a:gd name="T10" fmla="*/ 189 w 258"/>
                  <a:gd name="T11" fmla="*/ 242 h 259"/>
                  <a:gd name="T12" fmla="*/ 166 w 258"/>
                  <a:gd name="T13" fmla="*/ 252 h 259"/>
                  <a:gd name="T14" fmla="*/ 141 w 258"/>
                  <a:gd name="T15" fmla="*/ 259 h 259"/>
                  <a:gd name="T16" fmla="*/ 115 w 258"/>
                  <a:gd name="T17" fmla="*/ 259 h 259"/>
                  <a:gd name="T18" fmla="*/ 90 w 258"/>
                  <a:gd name="T19" fmla="*/ 252 h 259"/>
                  <a:gd name="T20" fmla="*/ 67 w 258"/>
                  <a:gd name="T21" fmla="*/ 242 h 259"/>
                  <a:gd name="T22" fmla="*/ 46 w 258"/>
                  <a:gd name="T23" fmla="*/ 228 h 259"/>
                  <a:gd name="T24" fmla="*/ 30 w 258"/>
                  <a:gd name="T25" fmla="*/ 210 h 259"/>
                  <a:gd name="T26" fmla="*/ 16 w 258"/>
                  <a:gd name="T27" fmla="*/ 191 h 259"/>
                  <a:gd name="T28" fmla="*/ 4 w 258"/>
                  <a:gd name="T29" fmla="*/ 168 h 259"/>
                  <a:gd name="T30" fmla="*/ 0 w 258"/>
                  <a:gd name="T31" fmla="*/ 143 h 259"/>
                  <a:gd name="T32" fmla="*/ 0 w 258"/>
                  <a:gd name="T33" fmla="*/ 115 h 259"/>
                  <a:gd name="T34" fmla="*/ 4 w 258"/>
                  <a:gd name="T35" fmla="*/ 90 h 259"/>
                  <a:gd name="T36" fmla="*/ 16 w 258"/>
                  <a:gd name="T37" fmla="*/ 67 h 259"/>
                  <a:gd name="T38" fmla="*/ 30 w 258"/>
                  <a:gd name="T39" fmla="*/ 48 h 259"/>
                  <a:gd name="T40" fmla="*/ 46 w 258"/>
                  <a:gd name="T41" fmla="*/ 30 h 259"/>
                  <a:gd name="T42" fmla="*/ 67 w 258"/>
                  <a:gd name="T43" fmla="*/ 16 h 259"/>
                  <a:gd name="T44" fmla="*/ 90 w 258"/>
                  <a:gd name="T45" fmla="*/ 6 h 259"/>
                  <a:gd name="T46" fmla="*/ 115 w 258"/>
                  <a:gd name="T47" fmla="*/ 0 h 259"/>
                  <a:gd name="T48" fmla="*/ 141 w 258"/>
                  <a:gd name="T49" fmla="*/ 0 h 259"/>
                  <a:gd name="T50" fmla="*/ 166 w 258"/>
                  <a:gd name="T51" fmla="*/ 6 h 259"/>
                  <a:gd name="T52" fmla="*/ 189 w 258"/>
                  <a:gd name="T53" fmla="*/ 16 h 259"/>
                  <a:gd name="T54" fmla="*/ 210 w 258"/>
                  <a:gd name="T55" fmla="*/ 30 h 259"/>
                  <a:gd name="T56" fmla="*/ 228 w 258"/>
                  <a:gd name="T57" fmla="*/ 48 h 259"/>
                  <a:gd name="T58" fmla="*/ 242 w 258"/>
                  <a:gd name="T59" fmla="*/ 67 h 259"/>
                  <a:gd name="T60" fmla="*/ 251 w 258"/>
                  <a:gd name="T61" fmla="*/ 90 h 259"/>
                  <a:gd name="T62" fmla="*/ 256 w 258"/>
                  <a:gd name="T63" fmla="*/ 11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59">
                    <a:moveTo>
                      <a:pt x="258" y="129"/>
                    </a:moveTo>
                    <a:lnTo>
                      <a:pt x="256" y="143"/>
                    </a:lnTo>
                    <a:lnTo>
                      <a:pt x="254" y="154"/>
                    </a:lnTo>
                    <a:lnTo>
                      <a:pt x="251" y="168"/>
                    </a:lnTo>
                    <a:lnTo>
                      <a:pt x="247" y="180"/>
                    </a:lnTo>
                    <a:lnTo>
                      <a:pt x="242" y="191"/>
                    </a:lnTo>
                    <a:lnTo>
                      <a:pt x="235" y="201"/>
                    </a:lnTo>
                    <a:lnTo>
                      <a:pt x="228" y="210"/>
                    </a:lnTo>
                    <a:lnTo>
                      <a:pt x="219" y="219"/>
                    </a:lnTo>
                    <a:lnTo>
                      <a:pt x="210" y="228"/>
                    </a:lnTo>
                    <a:lnTo>
                      <a:pt x="201" y="235"/>
                    </a:lnTo>
                    <a:lnTo>
                      <a:pt x="189" y="242"/>
                    </a:lnTo>
                    <a:lnTo>
                      <a:pt x="178" y="247"/>
                    </a:lnTo>
                    <a:lnTo>
                      <a:pt x="166" y="252"/>
                    </a:lnTo>
                    <a:lnTo>
                      <a:pt x="154" y="256"/>
                    </a:lnTo>
                    <a:lnTo>
                      <a:pt x="141" y="259"/>
                    </a:lnTo>
                    <a:lnTo>
                      <a:pt x="129" y="259"/>
                    </a:lnTo>
                    <a:lnTo>
                      <a:pt x="115" y="259"/>
                    </a:lnTo>
                    <a:lnTo>
                      <a:pt x="101" y="256"/>
                    </a:lnTo>
                    <a:lnTo>
                      <a:pt x="90" y="252"/>
                    </a:lnTo>
                    <a:lnTo>
                      <a:pt x="78" y="247"/>
                    </a:lnTo>
                    <a:lnTo>
                      <a:pt x="67" y="242"/>
                    </a:lnTo>
                    <a:lnTo>
                      <a:pt x="55" y="235"/>
                    </a:lnTo>
                    <a:lnTo>
                      <a:pt x="46" y="228"/>
                    </a:lnTo>
                    <a:lnTo>
                      <a:pt x="37" y="219"/>
                    </a:lnTo>
                    <a:lnTo>
                      <a:pt x="30" y="210"/>
                    </a:lnTo>
                    <a:lnTo>
                      <a:pt x="21" y="201"/>
                    </a:lnTo>
                    <a:lnTo>
                      <a:pt x="16" y="191"/>
                    </a:lnTo>
                    <a:lnTo>
                      <a:pt x="9" y="180"/>
                    </a:lnTo>
                    <a:lnTo>
                      <a:pt x="4" y="168"/>
                    </a:lnTo>
                    <a:lnTo>
                      <a:pt x="2" y="154"/>
                    </a:lnTo>
                    <a:lnTo>
                      <a:pt x="0" y="143"/>
                    </a:lnTo>
                    <a:lnTo>
                      <a:pt x="0" y="129"/>
                    </a:lnTo>
                    <a:lnTo>
                      <a:pt x="0" y="115"/>
                    </a:lnTo>
                    <a:lnTo>
                      <a:pt x="2" y="104"/>
                    </a:lnTo>
                    <a:lnTo>
                      <a:pt x="4" y="90"/>
                    </a:lnTo>
                    <a:lnTo>
                      <a:pt x="9" y="78"/>
                    </a:lnTo>
                    <a:lnTo>
                      <a:pt x="16" y="67"/>
                    </a:lnTo>
                    <a:lnTo>
                      <a:pt x="21" y="57"/>
                    </a:lnTo>
                    <a:lnTo>
                      <a:pt x="30" y="48"/>
                    </a:lnTo>
                    <a:lnTo>
                      <a:pt x="37" y="39"/>
                    </a:lnTo>
                    <a:lnTo>
                      <a:pt x="46" y="30"/>
                    </a:lnTo>
                    <a:lnTo>
                      <a:pt x="55" y="23"/>
                    </a:lnTo>
                    <a:lnTo>
                      <a:pt x="67" y="16"/>
                    </a:lnTo>
                    <a:lnTo>
                      <a:pt x="78" y="11"/>
                    </a:lnTo>
                    <a:lnTo>
                      <a:pt x="90" y="6"/>
                    </a:lnTo>
                    <a:lnTo>
                      <a:pt x="101" y="2"/>
                    </a:lnTo>
                    <a:lnTo>
                      <a:pt x="115" y="0"/>
                    </a:lnTo>
                    <a:lnTo>
                      <a:pt x="129" y="0"/>
                    </a:lnTo>
                    <a:lnTo>
                      <a:pt x="141" y="0"/>
                    </a:lnTo>
                    <a:lnTo>
                      <a:pt x="154" y="2"/>
                    </a:lnTo>
                    <a:lnTo>
                      <a:pt x="166" y="6"/>
                    </a:lnTo>
                    <a:lnTo>
                      <a:pt x="178" y="11"/>
                    </a:lnTo>
                    <a:lnTo>
                      <a:pt x="189" y="16"/>
                    </a:lnTo>
                    <a:lnTo>
                      <a:pt x="201" y="23"/>
                    </a:lnTo>
                    <a:lnTo>
                      <a:pt x="210" y="30"/>
                    </a:lnTo>
                    <a:lnTo>
                      <a:pt x="219" y="39"/>
                    </a:lnTo>
                    <a:lnTo>
                      <a:pt x="228" y="48"/>
                    </a:lnTo>
                    <a:lnTo>
                      <a:pt x="235" y="57"/>
                    </a:lnTo>
                    <a:lnTo>
                      <a:pt x="242" y="67"/>
                    </a:lnTo>
                    <a:lnTo>
                      <a:pt x="247" y="78"/>
                    </a:lnTo>
                    <a:lnTo>
                      <a:pt x="251" y="90"/>
                    </a:lnTo>
                    <a:lnTo>
                      <a:pt x="254" y="104"/>
                    </a:lnTo>
                    <a:lnTo>
                      <a:pt x="256" y="115"/>
                    </a:lnTo>
                    <a:lnTo>
                      <a:pt x="258" y="129"/>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7129" name="Freeform 25"/>
              <p:cNvSpPr>
                <a:spLocks/>
              </p:cNvSpPr>
              <p:nvPr/>
            </p:nvSpPr>
            <p:spPr bwMode="auto">
              <a:xfrm>
                <a:off x="2979" y="2750"/>
                <a:ext cx="258" cy="259"/>
              </a:xfrm>
              <a:custGeom>
                <a:avLst/>
                <a:gdLst>
                  <a:gd name="T0" fmla="*/ 256 w 258"/>
                  <a:gd name="T1" fmla="*/ 143 h 259"/>
                  <a:gd name="T2" fmla="*/ 251 w 258"/>
                  <a:gd name="T3" fmla="*/ 168 h 259"/>
                  <a:gd name="T4" fmla="*/ 242 w 258"/>
                  <a:gd name="T5" fmla="*/ 191 h 259"/>
                  <a:gd name="T6" fmla="*/ 228 w 258"/>
                  <a:gd name="T7" fmla="*/ 210 h 259"/>
                  <a:gd name="T8" fmla="*/ 210 w 258"/>
                  <a:gd name="T9" fmla="*/ 228 h 259"/>
                  <a:gd name="T10" fmla="*/ 189 w 258"/>
                  <a:gd name="T11" fmla="*/ 242 h 259"/>
                  <a:gd name="T12" fmla="*/ 166 w 258"/>
                  <a:gd name="T13" fmla="*/ 252 h 259"/>
                  <a:gd name="T14" fmla="*/ 141 w 258"/>
                  <a:gd name="T15" fmla="*/ 259 h 259"/>
                  <a:gd name="T16" fmla="*/ 115 w 258"/>
                  <a:gd name="T17" fmla="*/ 259 h 259"/>
                  <a:gd name="T18" fmla="*/ 90 w 258"/>
                  <a:gd name="T19" fmla="*/ 252 h 259"/>
                  <a:gd name="T20" fmla="*/ 67 w 258"/>
                  <a:gd name="T21" fmla="*/ 242 h 259"/>
                  <a:gd name="T22" fmla="*/ 46 w 258"/>
                  <a:gd name="T23" fmla="*/ 228 h 259"/>
                  <a:gd name="T24" fmla="*/ 30 w 258"/>
                  <a:gd name="T25" fmla="*/ 210 h 259"/>
                  <a:gd name="T26" fmla="*/ 16 w 258"/>
                  <a:gd name="T27" fmla="*/ 191 h 259"/>
                  <a:gd name="T28" fmla="*/ 4 w 258"/>
                  <a:gd name="T29" fmla="*/ 168 h 259"/>
                  <a:gd name="T30" fmla="*/ 0 w 258"/>
                  <a:gd name="T31" fmla="*/ 143 h 259"/>
                  <a:gd name="T32" fmla="*/ 0 w 258"/>
                  <a:gd name="T33" fmla="*/ 115 h 259"/>
                  <a:gd name="T34" fmla="*/ 4 w 258"/>
                  <a:gd name="T35" fmla="*/ 90 h 259"/>
                  <a:gd name="T36" fmla="*/ 16 w 258"/>
                  <a:gd name="T37" fmla="*/ 67 h 259"/>
                  <a:gd name="T38" fmla="*/ 30 w 258"/>
                  <a:gd name="T39" fmla="*/ 48 h 259"/>
                  <a:gd name="T40" fmla="*/ 46 w 258"/>
                  <a:gd name="T41" fmla="*/ 30 h 259"/>
                  <a:gd name="T42" fmla="*/ 67 w 258"/>
                  <a:gd name="T43" fmla="*/ 16 h 259"/>
                  <a:gd name="T44" fmla="*/ 90 w 258"/>
                  <a:gd name="T45" fmla="*/ 6 h 259"/>
                  <a:gd name="T46" fmla="*/ 115 w 258"/>
                  <a:gd name="T47" fmla="*/ 0 h 259"/>
                  <a:gd name="T48" fmla="*/ 141 w 258"/>
                  <a:gd name="T49" fmla="*/ 0 h 259"/>
                  <a:gd name="T50" fmla="*/ 166 w 258"/>
                  <a:gd name="T51" fmla="*/ 6 h 259"/>
                  <a:gd name="T52" fmla="*/ 189 w 258"/>
                  <a:gd name="T53" fmla="*/ 16 h 259"/>
                  <a:gd name="T54" fmla="*/ 210 w 258"/>
                  <a:gd name="T55" fmla="*/ 30 h 259"/>
                  <a:gd name="T56" fmla="*/ 228 w 258"/>
                  <a:gd name="T57" fmla="*/ 48 h 259"/>
                  <a:gd name="T58" fmla="*/ 242 w 258"/>
                  <a:gd name="T59" fmla="*/ 67 h 259"/>
                  <a:gd name="T60" fmla="*/ 251 w 258"/>
                  <a:gd name="T61" fmla="*/ 90 h 259"/>
                  <a:gd name="T62" fmla="*/ 256 w 258"/>
                  <a:gd name="T63" fmla="*/ 11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59">
                    <a:moveTo>
                      <a:pt x="258" y="129"/>
                    </a:moveTo>
                    <a:lnTo>
                      <a:pt x="256" y="143"/>
                    </a:lnTo>
                    <a:lnTo>
                      <a:pt x="254" y="154"/>
                    </a:lnTo>
                    <a:lnTo>
                      <a:pt x="251" y="168"/>
                    </a:lnTo>
                    <a:lnTo>
                      <a:pt x="247" y="180"/>
                    </a:lnTo>
                    <a:lnTo>
                      <a:pt x="242" y="191"/>
                    </a:lnTo>
                    <a:lnTo>
                      <a:pt x="235" y="201"/>
                    </a:lnTo>
                    <a:lnTo>
                      <a:pt x="228" y="210"/>
                    </a:lnTo>
                    <a:lnTo>
                      <a:pt x="219" y="219"/>
                    </a:lnTo>
                    <a:lnTo>
                      <a:pt x="210" y="228"/>
                    </a:lnTo>
                    <a:lnTo>
                      <a:pt x="201" y="235"/>
                    </a:lnTo>
                    <a:lnTo>
                      <a:pt x="189" y="242"/>
                    </a:lnTo>
                    <a:lnTo>
                      <a:pt x="178" y="247"/>
                    </a:lnTo>
                    <a:lnTo>
                      <a:pt x="166" y="252"/>
                    </a:lnTo>
                    <a:lnTo>
                      <a:pt x="154" y="256"/>
                    </a:lnTo>
                    <a:lnTo>
                      <a:pt x="141" y="259"/>
                    </a:lnTo>
                    <a:lnTo>
                      <a:pt x="129" y="259"/>
                    </a:lnTo>
                    <a:lnTo>
                      <a:pt x="115" y="259"/>
                    </a:lnTo>
                    <a:lnTo>
                      <a:pt x="101" y="256"/>
                    </a:lnTo>
                    <a:lnTo>
                      <a:pt x="90" y="252"/>
                    </a:lnTo>
                    <a:lnTo>
                      <a:pt x="78" y="247"/>
                    </a:lnTo>
                    <a:lnTo>
                      <a:pt x="67" y="242"/>
                    </a:lnTo>
                    <a:lnTo>
                      <a:pt x="55" y="235"/>
                    </a:lnTo>
                    <a:lnTo>
                      <a:pt x="46" y="228"/>
                    </a:lnTo>
                    <a:lnTo>
                      <a:pt x="37" y="219"/>
                    </a:lnTo>
                    <a:lnTo>
                      <a:pt x="30" y="210"/>
                    </a:lnTo>
                    <a:lnTo>
                      <a:pt x="21" y="201"/>
                    </a:lnTo>
                    <a:lnTo>
                      <a:pt x="16" y="191"/>
                    </a:lnTo>
                    <a:lnTo>
                      <a:pt x="9" y="180"/>
                    </a:lnTo>
                    <a:lnTo>
                      <a:pt x="4" y="168"/>
                    </a:lnTo>
                    <a:lnTo>
                      <a:pt x="2" y="154"/>
                    </a:lnTo>
                    <a:lnTo>
                      <a:pt x="0" y="143"/>
                    </a:lnTo>
                    <a:lnTo>
                      <a:pt x="0" y="129"/>
                    </a:lnTo>
                    <a:lnTo>
                      <a:pt x="0" y="115"/>
                    </a:lnTo>
                    <a:lnTo>
                      <a:pt x="2" y="104"/>
                    </a:lnTo>
                    <a:lnTo>
                      <a:pt x="4" y="90"/>
                    </a:lnTo>
                    <a:lnTo>
                      <a:pt x="9" y="78"/>
                    </a:lnTo>
                    <a:lnTo>
                      <a:pt x="16" y="67"/>
                    </a:lnTo>
                    <a:lnTo>
                      <a:pt x="21" y="57"/>
                    </a:lnTo>
                    <a:lnTo>
                      <a:pt x="30" y="48"/>
                    </a:lnTo>
                    <a:lnTo>
                      <a:pt x="37" y="39"/>
                    </a:lnTo>
                    <a:lnTo>
                      <a:pt x="46" y="30"/>
                    </a:lnTo>
                    <a:lnTo>
                      <a:pt x="55" y="23"/>
                    </a:lnTo>
                    <a:lnTo>
                      <a:pt x="67" y="16"/>
                    </a:lnTo>
                    <a:lnTo>
                      <a:pt x="78" y="11"/>
                    </a:lnTo>
                    <a:lnTo>
                      <a:pt x="90" y="6"/>
                    </a:lnTo>
                    <a:lnTo>
                      <a:pt x="101" y="2"/>
                    </a:lnTo>
                    <a:lnTo>
                      <a:pt x="115" y="0"/>
                    </a:lnTo>
                    <a:lnTo>
                      <a:pt x="129" y="0"/>
                    </a:lnTo>
                    <a:lnTo>
                      <a:pt x="141" y="0"/>
                    </a:lnTo>
                    <a:lnTo>
                      <a:pt x="154" y="2"/>
                    </a:lnTo>
                    <a:lnTo>
                      <a:pt x="166" y="6"/>
                    </a:lnTo>
                    <a:lnTo>
                      <a:pt x="178" y="11"/>
                    </a:lnTo>
                    <a:lnTo>
                      <a:pt x="189" y="16"/>
                    </a:lnTo>
                    <a:lnTo>
                      <a:pt x="201" y="23"/>
                    </a:lnTo>
                    <a:lnTo>
                      <a:pt x="210" y="30"/>
                    </a:lnTo>
                    <a:lnTo>
                      <a:pt x="219" y="39"/>
                    </a:lnTo>
                    <a:lnTo>
                      <a:pt x="228" y="48"/>
                    </a:lnTo>
                    <a:lnTo>
                      <a:pt x="235" y="57"/>
                    </a:lnTo>
                    <a:lnTo>
                      <a:pt x="242" y="67"/>
                    </a:lnTo>
                    <a:lnTo>
                      <a:pt x="247" y="78"/>
                    </a:lnTo>
                    <a:lnTo>
                      <a:pt x="251" y="90"/>
                    </a:lnTo>
                    <a:lnTo>
                      <a:pt x="254" y="104"/>
                    </a:lnTo>
                    <a:lnTo>
                      <a:pt x="256" y="115"/>
                    </a:lnTo>
                    <a:lnTo>
                      <a:pt x="258" y="129"/>
                    </a:lnTo>
                  </a:path>
                </a:pathLst>
              </a:custGeom>
              <a:noFill/>
              <a:ln w="11113">
                <a:solidFill>
                  <a:srgbClr val="12141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30" name="Freeform 26"/>
              <p:cNvSpPr>
                <a:spLocks/>
              </p:cNvSpPr>
              <p:nvPr/>
            </p:nvSpPr>
            <p:spPr bwMode="auto">
              <a:xfrm>
                <a:off x="2806" y="2140"/>
                <a:ext cx="247" cy="603"/>
              </a:xfrm>
              <a:custGeom>
                <a:avLst/>
                <a:gdLst>
                  <a:gd name="T0" fmla="*/ 247 w 247"/>
                  <a:gd name="T1" fmla="*/ 603 h 603"/>
                  <a:gd name="T2" fmla="*/ 233 w 247"/>
                  <a:gd name="T3" fmla="*/ 596 h 603"/>
                  <a:gd name="T4" fmla="*/ 219 w 247"/>
                  <a:gd name="T5" fmla="*/ 589 h 603"/>
                  <a:gd name="T6" fmla="*/ 207 w 247"/>
                  <a:gd name="T7" fmla="*/ 582 h 603"/>
                  <a:gd name="T8" fmla="*/ 196 w 247"/>
                  <a:gd name="T9" fmla="*/ 573 h 603"/>
                  <a:gd name="T10" fmla="*/ 182 w 247"/>
                  <a:gd name="T11" fmla="*/ 564 h 603"/>
                  <a:gd name="T12" fmla="*/ 170 w 247"/>
                  <a:gd name="T13" fmla="*/ 552 h 603"/>
                  <a:gd name="T14" fmla="*/ 159 w 247"/>
                  <a:gd name="T15" fmla="*/ 541 h 603"/>
                  <a:gd name="T16" fmla="*/ 147 w 247"/>
                  <a:gd name="T17" fmla="*/ 527 h 603"/>
                  <a:gd name="T18" fmla="*/ 136 w 247"/>
                  <a:gd name="T19" fmla="*/ 513 h 603"/>
                  <a:gd name="T20" fmla="*/ 127 w 247"/>
                  <a:gd name="T21" fmla="*/ 499 h 603"/>
                  <a:gd name="T22" fmla="*/ 115 w 247"/>
                  <a:gd name="T23" fmla="*/ 483 h 603"/>
                  <a:gd name="T24" fmla="*/ 106 w 247"/>
                  <a:gd name="T25" fmla="*/ 467 h 603"/>
                  <a:gd name="T26" fmla="*/ 97 w 247"/>
                  <a:gd name="T27" fmla="*/ 448 h 603"/>
                  <a:gd name="T28" fmla="*/ 87 w 247"/>
                  <a:gd name="T29" fmla="*/ 432 h 603"/>
                  <a:gd name="T30" fmla="*/ 78 w 247"/>
                  <a:gd name="T31" fmla="*/ 411 h 603"/>
                  <a:gd name="T32" fmla="*/ 69 w 247"/>
                  <a:gd name="T33" fmla="*/ 393 h 603"/>
                  <a:gd name="T34" fmla="*/ 62 w 247"/>
                  <a:gd name="T35" fmla="*/ 372 h 603"/>
                  <a:gd name="T36" fmla="*/ 55 w 247"/>
                  <a:gd name="T37" fmla="*/ 351 h 603"/>
                  <a:gd name="T38" fmla="*/ 48 w 247"/>
                  <a:gd name="T39" fmla="*/ 330 h 603"/>
                  <a:gd name="T40" fmla="*/ 41 w 247"/>
                  <a:gd name="T41" fmla="*/ 307 h 603"/>
                  <a:gd name="T42" fmla="*/ 34 w 247"/>
                  <a:gd name="T43" fmla="*/ 284 h 603"/>
                  <a:gd name="T44" fmla="*/ 30 w 247"/>
                  <a:gd name="T45" fmla="*/ 261 h 603"/>
                  <a:gd name="T46" fmla="*/ 23 w 247"/>
                  <a:gd name="T47" fmla="*/ 238 h 603"/>
                  <a:gd name="T48" fmla="*/ 18 w 247"/>
                  <a:gd name="T49" fmla="*/ 212 h 603"/>
                  <a:gd name="T50" fmla="*/ 16 w 247"/>
                  <a:gd name="T51" fmla="*/ 187 h 603"/>
                  <a:gd name="T52" fmla="*/ 11 w 247"/>
                  <a:gd name="T53" fmla="*/ 161 h 603"/>
                  <a:gd name="T54" fmla="*/ 7 w 247"/>
                  <a:gd name="T55" fmla="*/ 136 h 603"/>
                  <a:gd name="T56" fmla="*/ 4 w 247"/>
                  <a:gd name="T57" fmla="*/ 111 h 603"/>
                  <a:gd name="T58" fmla="*/ 2 w 247"/>
                  <a:gd name="T59" fmla="*/ 83 h 603"/>
                  <a:gd name="T60" fmla="*/ 2 w 247"/>
                  <a:gd name="T61" fmla="*/ 57 h 603"/>
                  <a:gd name="T62" fmla="*/ 2 w 247"/>
                  <a:gd name="T63" fmla="*/ 30 h 603"/>
                  <a:gd name="T64" fmla="*/ 0 w 247"/>
                  <a:gd name="T65" fmla="*/ 2 h 603"/>
                  <a:gd name="T66" fmla="*/ 0 w 247"/>
                  <a:gd name="T67" fmla="*/ 2 h 603"/>
                  <a:gd name="T68" fmla="*/ 0 w 247"/>
                  <a:gd name="T69"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603">
                    <a:moveTo>
                      <a:pt x="247" y="603"/>
                    </a:moveTo>
                    <a:lnTo>
                      <a:pt x="233" y="596"/>
                    </a:lnTo>
                    <a:lnTo>
                      <a:pt x="219" y="589"/>
                    </a:lnTo>
                    <a:lnTo>
                      <a:pt x="207" y="582"/>
                    </a:lnTo>
                    <a:lnTo>
                      <a:pt x="196" y="573"/>
                    </a:lnTo>
                    <a:lnTo>
                      <a:pt x="182" y="564"/>
                    </a:lnTo>
                    <a:lnTo>
                      <a:pt x="170" y="552"/>
                    </a:lnTo>
                    <a:lnTo>
                      <a:pt x="159" y="541"/>
                    </a:lnTo>
                    <a:lnTo>
                      <a:pt x="147" y="527"/>
                    </a:lnTo>
                    <a:lnTo>
                      <a:pt x="136" y="513"/>
                    </a:lnTo>
                    <a:lnTo>
                      <a:pt x="127" y="499"/>
                    </a:lnTo>
                    <a:lnTo>
                      <a:pt x="115" y="483"/>
                    </a:lnTo>
                    <a:lnTo>
                      <a:pt x="106" y="467"/>
                    </a:lnTo>
                    <a:lnTo>
                      <a:pt x="97" y="448"/>
                    </a:lnTo>
                    <a:lnTo>
                      <a:pt x="87" y="432"/>
                    </a:lnTo>
                    <a:lnTo>
                      <a:pt x="78" y="411"/>
                    </a:lnTo>
                    <a:lnTo>
                      <a:pt x="69" y="393"/>
                    </a:lnTo>
                    <a:lnTo>
                      <a:pt x="62" y="372"/>
                    </a:lnTo>
                    <a:lnTo>
                      <a:pt x="55" y="351"/>
                    </a:lnTo>
                    <a:lnTo>
                      <a:pt x="48" y="330"/>
                    </a:lnTo>
                    <a:lnTo>
                      <a:pt x="41" y="307"/>
                    </a:lnTo>
                    <a:lnTo>
                      <a:pt x="34" y="284"/>
                    </a:lnTo>
                    <a:lnTo>
                      <a:pt x="30" y="261"/>
                    </a:lnTo>
                    <a:lnTo>
                      <a:pt x="23" y="238"/>
                    </a:lnTo>
                    <a:lnTo>
                      <a:pt x="18" y="212"/>
                    </a:lnTo>
                    <a:lnTo>
                      <a:pt x="16" y="187"/>
                    </a:lnTo>
                    <a:lnTo>
                      <a:pt x="11" y="161"/>
                    </a:lnTo>
                    <a:lnTo>
                      <a:pt x="7" y="136"/>
                    </a:lnTo>
                    <a:lnTo>
                      <a:pt x="4" y="111"/>
                    </a:lnTo>
                    <a:lnTo>
                      <a:pt x="2" y="83"/>
                    </a:lnTo>
                    <a:lnTo>
                      <a:pt x="2" y="57"/>
                    </a:lnTo>
                    <a:lnTo>
                      <a:pt x="2" y="30"/>
                    </a:lnTo>
                    <a:lnTo>
                      <a:pt x="0" y="2"/>
                    </a:lnTo>
                    <a:lnTo>
                      <a:pt x="0" y="2"/>
                    </a:lnTo>
                    <a:lnTo>
                      <a:pt x="0" y="0"/>
                    </a:lnTo>
                  </a:path>
                </a:pathLst>
              </a:custGeom>
              <a:noFill/>
              <a:ln w="38100" cmpd="sng">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31" name="Freeform 27"/>
              <p:cNvSpPr>
                <a:spLocks/>
              </p:cNvSpPr>
              <p:nvPr/>
            </p:nvSpPr>
            <p:spPr bwMode="auto">
              <a:xfrm>
                <a:off x="2102" y="2135"/>
                <a:ext cx="258" cy="259"/>
              </a:xfrm>
              <a:custGeom>
                <a:avLst/>
                <a:gdLst>
                  <a:gd name="T0" fmla="*/ 256 w 258"/>
                  <a:gd name="T1" fmla="*/ 143 h 259"/>
                  <a:gd name="T2" fmla="*/ 251 w 258"/>
                  <a:gd name="T3" fmla="*/ 169 h 259"/>
                  <a:gd name="T4" fmla="*/ 242 w 258"/>
                  <a:gd name="T5" fmla="*/ 192 h 259"/>
                  <a:gd name="T6" fmla="*/ 228 w 258"/>
                  <a:gd name="T7" fmla="*/ 213 h 259"/>
                  <a:gd name="T8" fmla="*/ 210 w 258"/>
                  <a:gd name="T9" fmla="*/ 229 h 259"/>
                  <a:gd name="T10" fmla="*/ 189 w 258"/>
                  <a:gd name="T11" fmla="*/ 243 h 259"/>
                  <a:gd name="T12" fmla="*/ 166 w 258"/>
                  <a:gd name="T13" fmla="*/ 252 h 259"/>
                  <a:gd name="T14" fmla="*/ 140 w 258"/>
                  <a:gd name="T15" fmla="*/ 259 h 259"/>
                  <a:gd name="T16" fmla="*/ 115 w 258"/>
                  <a:gd name="T17" fmla="*/ 259 h 259"/>
                  <a:gd name="T18" fmla="*/ 90 w 258"/>
                  <a:gd name="T19" fmla="*/ 252 h 259"/>
                  <a:gd name="T20" fmla="*/ 66 w 258"/>
                  <a:gd name="T21" fmla="*/ 243 h 259"/>
                  <a:gd name="T22" fmla="*/ 46 w 258"/>
                  <a:gd name="T23" fmla="*/ 229 h 259"/>
                  <a:gd name="T24" fmla="*/ 30 w 258"/>
                  <a:gd name="T25" fmla="*/ 213 h 259"/>
                  <a:gd name="T26" fmla="*/ 16 w 258"/>
                  <a:gd name="T27" fmla="*/ 192 h 259"/>
                  <a:gd name="T28" fmla="*/ 4 w 258"/>
                  <a:gd name="T29" fmla="*/ 169 h 259"/>
                  <a:gd name="T30" fmla="*/ 0 w 258"/>
                  <a:gd name="T31" fmla="*/ 143 h 259"/>
                  <a:gd name="T32" fmla="*/ 0 w 258"/>
                  <a:gd name="T33" fmla="*/ 118 h 259"/>
                  <a:gd name="T34" fmla="*/ 4 w 258"/>
                  <a:gd name="T35" fmla="*/ 92 h 259"/>
                  <a:gd name="T36" fmla="*/ 16 w 258"/>
                  <a:gd name="T37" fmla="*/ 69 h 259"/>
                  <a:gd name="T38" fmla="*/ 30 w 258"/>
                  <a:gd name="T39" fmla="*/ 48 h 259"/>
                  <a:gd name="T40" fmla="*/ 46 w 258"/>
                  <a:gd name="T41" fmla="*/ 30 h 259"/>
                  <a:gd name="T42" fmla="*/ 66 w 258"/>
                  <a:gd name="T43" fmla="*/ 16 h 259"/>
                  <a:gd name="T44" fmla="*/ 90 w 258"/>
                  <a:gd name="T45" fmla="*/ 7 h 259"/>
                  <a:gd name="T46" fmla="*/ 115 w 258"/>
                  <a:gd name="T47" fmla="*/ 2 h 259"/>
                  <a:gd name="T48" fmla="*/ 140 w 258"/>
                  <a:gd name="T49" fmla="*/ 2 h 259"/>
                  <a:gd name="T50" fmla="*/ 166 w 258"/>
                  <a:gd name="T51" fmla="*/ 7 h 259"/>
                  <a:gd name="T52" fmla="*/ 189 w 258"/>
                  <a:gd name="T53" fmla="*/ 16 h 259"/>
                  <a:gd name="T54" fmla="*/ 210 w 258"/>
                  <a:gd name="T55" fmla="*/ 30 h 259"/>
                  <a:gd name="T56" fmla="*/ 228 w 258"/>
                  <a:gd name="T57" fmla="*/ 48 h 259"/>
                  <a:gd name="T58" fmla="*/ 242 w 258"/>
                  <a:gd name="T59" fmla="*/ 69 h 259"/>
                  <a:gd name="T60" fmla="*/ 251 w 258"/>
                  <a:gd name="T61" fmla="*/ 92 h 259"/>
                  <a:gd name="T62" fmla="*/ 256 w 258"/>
                  <a:gd name="T63" fmla="*/ 1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59">
                    <a:moveTo>
                      <a:pt x="258" y="129"/>
                    </a:moveTo>
                    <a:lnTo>
                      <a:pt x="256" y="143"/>
                    </a:lnTo>
                    <a:lnTo>
                      <a:pt x="253" y="155"/>
                    </a:lnTo>
                    <a:lnTo>
                      <a:pt x="251" y="169"/>
                    </a:lnTo>
                    <a:lnTo>
                      <a:pt x="247" y="180"/>
                    </a:lnTo>
                    <a:lnTo>
                      <a:pt x="242" y="192"/>
                    </a:lnTo>
                    <a:lnTo>
                      <a:pt x="235" y="201"/>
                    </a:lnTo>
                    <a:lnTo>
                      <a:pt x="228" y="213"/>
                    </a:lnTo>
                    <a:lnTo>
                      <a:pt x="219" y="222"/>
                    </a:lnTo>
                    <a:lnTo>
                      <a:pt x="210" y="229"/>
                    </a:lnTo>
                    <a:lnTo>
                      <a:pt x="200" y="236"/>
                    </a:lnTo>
                    <a:lnTo>
                      <a:pt x="189" y="243"/>
                    </a:lnTo>
                    <a:lnTo>
                      <a:pt x="177" y="250"/>
                    </a:lnTo>
                    <a:lnTo>
                      <a:pt x="166" y="252"/>
                    </a:lnTo>
                    <a:lnTo>
                      <a:pt x="154" y="257"/>
                    </a:lnTo>
                    <a:lnTo>
                      <a:pt x="140" y="259"/>
                    </a:lnTo>
                    <a:lnTo>
                      <a:pt x="129" y="259"/>
                    </a:lnTo>
                    <a:lnTo>
                      <a:pt x="115" y="259"/>
                    </a:lnTo>
                    <a:lnTo>
                      <a:pt x="101" y="257"/>
                    </a:lnTo>
                    <a:lnTo>
                      <a:pt x="90" y="252"/>
                    </a:lnTo>
                    <a:lnTo>
                      <a:pt x="78" y="250"/>
                    </a:lnTo>
                    <a:lnTo>
                      <a:pt x="66" y="243"/>
                    </a:lnTo>
                    <a:lnTo>
                      <a:pt x="55" y="236"/>
                    </a:lnTo>
                    <a:lnTo>
                      <a:pt x="46" y="229"/>
                    </a:lnTo>
                    <a:lnTo>
                      <a:pt x="36" y="222"/>
                    </a:lnTo>
                    <a:lnTo>
                      <a:pt x="30" y="213"/>
                    </a:lnTo>
                    <a:lnTo>
                      <a:pt x="20" y="201"/>
                    </a:lnTo>
                    <a:lnTo>
                      <a:pt x="16" y="192"/>
                    </a:lnTo>
                    <a:lnTo>
                      <a:pt x="9" y="180"/>
                    </a:lnTo>
                    <a:lnTo>
                      <a:pt x="4" y="169"/>
                    </a:lnTo>
                    <a:lnTo>
                      <a:pt x="2" y="155"/>
                    </a:lnTo>
                    <a:lnTo>
                      <a:pt x="0" y="143"/>
                    </a:lnTo>
                    <a:lnTo>
                      <a:pt x="0" y="129"/>
                    </a:lnTo>
                    <a:lnTo>
                      <a:pt x="0" y="118"/>
                    </a:lnTo>
                    <a:lnTo>
                      <a:pt x="2" y="104"/>
                    </a:lnTo>
                    <a:lnTo>
                      <a:pt x="4" y="92"/>
                    </a:lnTo>
                    <a:lnTo>
                      <a:pt x="9" y="81"/>
                    </a:lnTo>
                    <a:lnTo>
                      <a:pt x="16" y="69"/>
                    </a:lnTo>
                    <a:lnTo>
                      <a:pt x="20" y="58"/>
                    </a:lnTo>
                    <a:lnTo>
                      <a:pt x="30" y="48"/>
                    </a:lnTo>
                    <a:lnTo>
                      <a:pt x="36" y="39"/>
                    </a:lnTo>
                    <a:lnTo>
                      <a:pt x="46" y="30"/>
                    </a:lnTo>
                    <a:lnTo>
                      <a:pt x="55" y="23"/>
                    </a:lnTo>
                    <a:lnTo>
                      <a:pt x="66" y="16"/>
                    </a:lnTo>
                    <a:lnTo>
                      <a:pt x="78" y="11"/>
                    </a:lnTo>
                    <a:lnTo>
                      <a:pt x="90" y="7"/>
                    </a:lnTo>
                    <a:lnTo>
                      <a:pt x="101" y="2"/>
                    </a:lnTo>
                    <a:lnTo>
                      <a:pt x="115" y="2"/>
                    </a:lnTo>
                    <a:lnTo>
                      <a:pt x="129" y="0"/>
                    </a:lnTo>
                    <a:lnTo>
                      <a:pt x="140" y="2"/>
                    </a:lnTo>
                    <a:lnTo>
                      <a:pt x="154" y="2"/>
                    </a:lnTo>
                    <a:lnTo>
                      <a:pt x="166" y="7"/>
                    </a:lnTo>
                    <a:lnTo>
                      <a:pt x="177" y="11"/>
                    </a:lnTo>
                    <a:lnTo>
                      <a:pt x="189" y="16"/>
                    </a:lnTo>
                    <a:lnTo>
                      <a:pt x="200" y="23"/>
                    </a:lnTo>
                    <a:lnTo>
                      <a:pt x="210" y="30"/>
                    </a:lnTo>
                    <a:lnTo>
                      <a:pt x="219" y="39"/>
                    </a:lnTo>
                    <a:lnTo>
                      <a:pt x="228" y="48"/>
                    </a:lnTo>
                    <a:lnTo>
                      <a:pt x="235" y="58"/>
                    </a:lnTo>
                    <a:lnTo>
                      <a:pt x="242" y="69"/>
                    </a:lnTo>
                    <a:lnTo>
                      <a:pt x="247" y="81"/>
                    </a:lnTo>
                    <a:lnTo>
                      <a:pt x="251" y="92"/>
                    </a:lnTo>
                    <a:lnTo>
                      <a:pt x="253" y="104"/>
                    </a:lnTo>
                    <a:lnTo>
                      <a:pt x="256" y="118"/>
                    </a:lnTo>
                    <a:lnTo>
                      <a:pt x="258" y="129"/>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7132" name="Freeform 28"/>
              <p:cNvSpPr>
                <a:spLocks/>
              </p:cNvSpPr>
              <p:nvPr/>
            </p:nvSpPr>
            <p:spPr bwMode="auto">
              <a:xfrm>
                <a:off x="2102" y="2135"/>
                <a:ext cx="258" cy="259"/>
              </a:xfrm>
              <a:custGeom>
                <a:avLst/>
                <a:gdLst>
                  <a:gd name="T0" fmla="*/ 256 w 258"/>
                  <a:gd name="T1" fmla="*/ 143 h 259"/>
                  <a:gd name="T2" fmla="*/ 251 w 258"/>
                  <a:gd name="T3" fmla="*/ 169 h 259"/>
                  <a:gd name="T4" fmla="*/ 242 w 258"/>
                  <a:gd name="T5" fmla="*/ 192 h 259"/>
                  <a:gd name="T6" fmla="*/ 228 w 258"/>
                  <a:gd name="T7" fmla="*/ 213 h 259"/>
                  <a:gd name="T8" fmla="*/ 210 w 258"/>
                  <a:gd name="T9" fmla="*/ 229 h 259"/>
                  <a:gd name="T10" fmla="*/ 189 w 258"/>
                  <a:gd name="T11" fmla="*/ 243 h 259"/>
                  <a:gd name="T12" fmla="*/ 166 w 258"/>
                  <a:gd name="T13" fmla="*/ 252 h 259"/>
                  <a:gd name="T14" fmla="*/ 140 w 258"/>
                  <a:gd name="T15" fmla="*/ 259 h 259"/>
                  <a:gd name="T16" fmla="*/ 115 w 258"/>
                  <a:gd name="T17" fmla="*/ 259 h 259"/>
                  <a:gd name="T18" fmla="*/ 90 w 258"/>
                  <a:gd name="T19" fmla="*/ 252 h 259"/>
                  <a:gd name="T20" fmla="*/ 66 w 258"/>
                  <a:gd name="T21" fmla="*/ 243 h 259"/>
                  <a:gd name="T22" fmla="*/ 46 w 258"/>
                  <a:gd name="T23" fmla="*/ 229 h 259"/>
                  <a:gd name="T24" fmla="*/ 30 w 258"/>
                  <a:gd name="T25" fmla="*/ 213 h 259"/>
                  <a:gd name="T26" fmla="*/ 16 w 258"/>
                  <a:gd name="T27" fmla="*/ 192 h 259"/>
                  <a:gd name="T28" fmla="*/ 4 w 258"/>
                  <a:gd name="T29" fmla="*/ 169 h 259"/>
                  <a:gd name="T30" fmla="*/ 0 w 258"/>
                  <a:gd name="T31" fmla="*/ 143 h 259"/>
                  <a:gd name="T32" fmla="*/ 0 w 258"/>
                  <a:gd name="T33" fmla="*/ 118 h 259"/>
                  <a:gd name="T34" fmla="*/ 4 w 258"/>
                  <a:gd name="T35" fmla="*/ 92 h 259"/>
                  <a:gd name="T36" fmla="*/ 16 w 258"/>
                  <a:gd name="T37" fmla="*/ 69 h 259"/>
                  <a:gd name="T38" fmla="*/ 30 w 258"/>
                  <a:gd name="T39" fmla="*/ 48 h 259"/>
                  <a:gd name="T40" fmla="*/ 46 w 258"/>
                  <a:gd name="T41" fmla="*/ 30 h 259"/>
                  <a:gd name="T42" fmla="*/ 66 w 258"/>
                  <a:gd name="T43" fmla="*/ 16 h 259"/>
                  <a:gd name="T44" fmla="*/ 90 w 258"/>
                  <a:gd name="T45" fmla="*/ 7 h 259"/>
                  <a:gd name="T46" fmla="*/ 115 w 258"/>
                  <a:gd name="T47" fmla="*/ 2 h 259"/>
                  <a:gd name="T48" fmla="*/ 140 w 258"/>
                  <a:gd name="T49" fmla="*/ 2 h 259"/>
                  <a:gd name="T50" fmla="*/ 166 w 258"/>
                  <a:gd name="T51" fmla="*/ 7 h 259"/>
                  <a:gd name="T52" fmla="*/ 189 w 258"/>
                  <a:gd name="T53" fmla="*/ 16 h 259"/>
                  <a:gd name="T54" fmla="*/ 210 w 258"/>
                  <a:gd name="T55" fmla="*/ 30 h 259"/>
                  <a:gd name="T56" fmla="*/ 228 w 258"/>
                  <a:gd name="T57" fmla="*/ 48 h 259"/>
                  <a:gd name="T58" fmla="*/ 242 w 258"/>
                  <a:gd name="T59" fmla="*/ 69 h 259"/>
                  <a:gd name="T60" fmla="*/ 251 w 258"/>
                  <a:gd name="T61" fmla="*/ 92 h 259"/>
                  <a:gd name="T62" fmla="*/ 256 w 258"/>
                  <a:gd name="T63" fmla="*/ 1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59">
                    <a:moveTo>
                      <a:pt x="258" y="129"/>
                    </a:moveTo>
                    <a:lnTo>
                      <a:pt x="256" y="143"/>
                    </a:lnTo>
                    <a:lnTo>
                      <a:pt x="253" y="155"/>
                    </a:lnTo>
                    <a:lnTo>
                      <a:pt x="251" y="169"/>
                    </a:lnTo>
                    <a:lnTo>
                      <a:pt x="247" y="180"/>
                    </a:lnTo>
                    <a:lnTo>
                      <a:pt x="242" y="192"/>
                    </a:lnTo>
                    <a:lnTo>
                      <a:pt x="235" y="201"/>
                    </a:lnTo>
                    <a:lnTo>
                      <a:pt x="228" y="213"/>
                    </a:lnTo>
                    <a:lnTo>
                      <a:pt x="219" y="222"/>
                    </a:lnTo>
                    <a:lnTo>
                      <a:pt x="210" y="229"/>
                    </a:lnTo>
                    <a:lnTo>
                      <a:pt x="200" y="236"/>
                    </a:lnTo>
                    <a:lnTo>
                      <a:pt x="189" y="243"/>
                    </a:lnTo>
                    <a:lnTo>
                      <a:pt x="177" y="250"/>
                    </a:lnTo>
                    <a:lnTo>
                      <a:pt x="166" y="252"/>
                    </a:lnTo>
                    <a:lnTo>
                      <a:pt x="154" y="257"/>
                    </a:lnTo>
                    <a:lnTo>
                      <a:pt x="140" y="259"/>
                    </a:lnTo>
                    <a:lnTo>
                      <a:pt x="129" y="259"/>
                    </a:lnTo>
                    <a:lnTo>
                      <a:pt x="115" y="259"/>
                    </a:lnTo>
                    <a:lnTo>
                      <a:pt x="101" y="257"/>
                    </a:lnTo>
                    <a:lnTo>
                      <a:pt x="90" y="252"/>
                    </a:lnTo>
                    <a:lnTo>
                      <a:pt x="78" y="250"/>
                    </a:lnTo>
                    <a:lnTo>
                      <a:pt x="66" y="243"/>
                    </a:lnTo>
                    <a:lnTo>
                      <a:pt x="55" y="236"/>
                    </a:lnTo>
                    <a:lnTo>
                      <a:pt x="46" y="229"/>
                    </a:lnTo>
                    <a:lnTo>
                      <a:pt x="36" y="222"/>
                    </a:lnTo>
                    <a:lnTo>
                      <a:pt x="30" y="213"/>
                    </a:lnTo>
                    <a:lnTo>
                      <a:pt x="20" y="201"/>
                    </a:lnTo>
                    <a:lnTo>
                      <a:pt x="16" y="192"/>
                    </a:lnTo>
                    <a:lnTo>
                      <a:pt x="9" y="180"/>
                    </a:lnTo>
                    <a:lnTo>
                      <a:pt x="4" y="169"/>
                    </a:lnTo>
                    <a:lnTo>
                      <a:pt x="2" y="155"/>
                    </a:lnTo>
                    <a:lnTo>
                      <a:pt x="0" y="143"/>
                    </a:lnTo>
                    <a:lnTo>
                      <a:pt x="0" y="129"/>
                    </a:lnTo>
                    <a:lnTo>
                      <a:pt x="0" y="118"/>
                    </a:lnTo>
                    <a:lnTo>
                      <a:pt x="2" y="104"/>
                    </a:lnTo>
                    <a:lnTo>
                      <a:pt x="4" y="92"/>
                    </a:lnTo>
                    <a:lnTo>
                      <a:pt x="9" y="81"/>
                    </a:lnTo>
                    <a:lnTo>
                      <a:pt x="16" y="69"/>
                    </a:lnTo>
                    <a:lnTo>
                      <a:pt x="20" y="58"/>
                    </a:lnTo>
                    <a:lnTo>
                      <a:pt x="30" y="48"/>
                    </a:lnTo>
                    <a:lnTo>
                      <a:pt x="36" y="39"/>
                    </a:lnTo>
                    <a:lnTo>
                      <a:pt x="46" y="30"/>
                    </a:lnTo>
                    <a:lnTo>
                      <a:pt x="55" y="23"/>
                    </a:lnTo>
                    <a:lnTo>
                      <a:pt x="66" y="16"/>
                    </a:lnTo>
                    <a:lnTo>
                      <a:pt x="78" y="11"/>
                    </a:lnTo>
                    <a:lnTo>
                      <a:pt x="90" y="7"/>
                    </a:lnTo>
                    <a:lnTo>
                      <a:pt x="101" y="2"/>
                    </a:lnTo>
                    <a:lnTo>
                      <a:pt x="115" y="2"/>
                    </a:lnTo>
                    <a:lnTo>
                      <a:pt x="129" y="0"/>
                    </a:lnTo>
                    <a:lnTo>
                      <a:pt x="140" y="2"/>
                    </a:lnTo>
                    <a:lnTo>
                      <a:pt x="154" y="2"/>
                    </a:lnTo>
                    <a:lnTo>
                      <a:pt x="166" y="7"/>
                    </a:lnTo>
                    <a:lnTo>
                      <a:pt x="177" y="11"/>
                    </a:lnTo>
                    <a:lnTo>
                      <a:pt x="189" y="16"/>
                    </a:lnTo>
                    <a:lnTo>
                      <a:pt x="200" y="23"/>
                    </a:lnTo>
                    <a:lnTo>
                      <a:pt x="210" y="30"/>
                    </a:lnTo>
                    <a:lnTo>
                      <a:pt x="219" y="39"/>
                    </a:lnTo>
                    <a:lnTo>
                      <a:pt x="228" y="48"/>
                    </a:lnTo>
                    <a:lnTo>
                      <a:pt x="235" y="58"/>
                    </a:lnTo>
                    <a:lnTo>
                      <a:pt x="242" y="69"/>
                    </a:lnTo>
                    <a:lnTo>
                      <a:pt x="247" y="81"/>
                    </a:lnTo>
                    <a:lnTo>
                      <a:pt x="251" y="92"/>
                    </a:lnTo>
                    <a:lnTo>
                      <a:pt x="253" y="104"/>
                    </a:lnTo>
                    <a:lnTo>
                      <a:pt x="256" y="118"/>
                    </a:lnTo>
                    <a:lnTo>
                      <a:pt x="258" y="129"/>
                    </a:lnTo>
                  </a:path>
                </a:pathLst>
              </a:custGeom>
              <a:noFill/>
              <a:ln w="11113">
                <a:solidFill>
                  <a:srgbClr val="12141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33" name="Rectangle 29"/>
              <p:cNvSpPr>
                <a:spLocks noChangeArrowheads="1"/>
              </p:cNvSpPr>
              <p:nvPr/>
            </p:nvSpPr>
            <p:spPr bwMode="auto">
              <a:xfrm>
                <a:off x="2175" y="2126"/>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a:t>
                </a:r>
                <a:endParaRPr lang="en-US"/>
              </a:p>
            </p:txBody>
          </p:sp>
          <p:sp>
            <p:nvSpPr>
              <p:cNvPr id="47134" name="Rectangle 30"/>
              <p:cNvSpPr>
                <a:spLocks noChangeArrowheads="1"/>
              </p:cNvSpPr>
              <p:nvPr/>
            </p:nvSpPr>
            <p:spPr bwMode="auto">
              <a:xfrm>
                <a:off x="2289" y="2163"/>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35" name="Rectangle 31"/>
              <p:cNvSpPr>
                <a:spLocks noChangeArrowheads="1"/>
              </p:cNvSpPr>
              <p:nvPr/>
            </p:nvSpPr>
            <p:spPr bwMode="auto">
              <a:xfrm>
                <a:off x="3018" y="2750"/>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e</a:t>
                </a:r>
                <a:endParaRPr lang="en-US"/>
              </a:p>
            </p:txBody>
          </p:sp>
          <p:sp>
            <p:nvSpPr>
              <p:cNvPr id="47136" name="Rectangle 32"/>
              <p:cNvSpPr>
                <a:spLocks noChangeArrowheads="1"/>
              </p:cNvSpPr>
              <p:nvPr/>
            </p:nvSpPr>
            <p:spPr bwMode="auto">
              <a:xfrm>
                <a:off x="3138" y="2750"/>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37" name="Rectangle 33"/>
              <p:cNvSpPr>
                <a:spLocks noChangeArrowheads="1"/>
              </p:cNvSpPr>
              <p:nvPr/>
            </p:nvSpPr>
            <p:spPr bwMode="auto">
              <a:xfrm>
                <a:off x="2773" y="1911"/>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i</a:t>
                </a:r>
                <a:endParaRPr lang="en-US"/>
              </a:p>
            </p:txBody>
          </p:sp>
          <p:sp>
            <p:nvSpPr>
              <p:cNvPr id="47138" name="Rectangle 34"/>
              <p:cNvSpPr>
                <a:spLocks noChangeArrowheads="1"/>
              </p:cNvSpPr>
              <p:nvPr/>
            </p:nvSpPr>
            <p:spPr bwMode="auto">
              <a:xfrm>
                <a:off x="2822" y="1911"/>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grpSp>
      </p:grpSp>
      <p:grpSp>
        <p:nvGrpSpPr>
          <p:cNvPr id="47139" name="Group 35"/>
          <p:cNvGrpSpPr>
            <a:grpSpLocks/>
          </p:cNvGrpSpPr>
          <p:nvPr/>
        </p:nvGrpSpPr>
        <p:grpSpPr bwMode="auto">
          <a:xfrm>
            <a:off x="5681663" y="2997200"/>
            <a:ext cx="3105150" cy="1801813"/>
            <a:chOff x="3579" y="1888"/>
            <a:chExt cx="1956" cy="1135"/>
          </a:xfrm>
        </p:grpSpPr>
        <p:sp>
          <p:nvSpPr>
            <p:cNvPr id="47140" name="Rectangle 36"/>
            <p:cNvSpPr>
              <a:spLocks noChangeArrowheads="1"/>
            </p:cNvSpPr>
            <p:nvPr/>
          </p:nvSpPr>
          <p:spPr bwMode="auto">
            <a:xfrm>
              <a:off x="3579" y="2750"/>
              <a:ext cx="259" cy="259"/>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41" name="Rectangle 37"/>
            <p:cNvSpPr>
              <a:spLocks noChangeArrowheads="1"/>
            </p:cNvSpPr>
            <p:nvPr/>
          </p:nvSpPr>
          <p:spPr bwMode="auto">
            <a:xfrm>
              <a:off x="3614" y="2750"/>
              <a:ext cx="10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k</a:t>
              </a:r>
              <a:endParaRPr lang="en-US"/>
            </a:p>
          </p:txBody>
        </p:sp>
        <p:sp>
          <p:nvSpPr>
            <p:cNvPr id="47142" name="Rectangle 38"/>
            <p:cNvSpPr>
              <a:spLocks noChangeArrowheads="1"/>
            </p:cNvSpPr>
            <p:nvPr/>
          </p:nvSpPr>
          <p:spPr bwMode="auto">
            <a:xfrm>
              <a:off x="3722" y="2750"/>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43" name="Rectangle 39"/>
            <p:cNvSpPr>
              <a:spLocks noChangeArrowheads="1"/>
            </p:cNvSpPr>
            <p:nvPr/>
          </p:nvSpPr>
          <p:spPr bwMode="auto">
            <a:xfrm>
              <a:off x="3768" y="2750"/>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grpSp>
          <p:nvGrpSpPr>
            <p:cNvPr id="47144" name="Group 40"/>
            <p:cNvGrpSpPr>
              <a:grpSpLocks/>
            </p:cNvGrpSpPr>
            <p:nvPr/>
          </p:nvGrpSpPr>
          <p:grpSpPr bwMode="auto">
            <a:xfrm>
              <a:off x="3696" y="1888"/>
              <a:ext cx="1839" cy="1135"/>
              <a:chOff x="3686" y="1879"/>
              <a:chExt cx="1839" cy="1135"/>
            </a:xfrm>
          </p:grpSpPr>
          <p:cxnSp>
            <p:nvCxnSpPr>
              <p:cNvPr id="47145" name="AutoShape 41"/>
              <p:cNvCxnSpPr>
                <a:cxnSpLocks noChangeShapeType="1"/>
              </p:cNvCxnSpPr>
              <p:nvPr/>
            </p:nvCxnSpPr>
            <p:spPr bwMode="auto">
              <a:xfrm rot="16200000">
                <a:off x="3639" y="2077"/>
                <a:ext cx="737" cy="643"/>
              </a:xfrm>
              <a:prstGeom prst="curvedConnector2">
                <a:avLst/>
              </a:prstGeom>
              <a:noFill/>
              <a:ln w="28575">
                <a:solidFill>
                  <a:srgbClr val="008000"/>
                </a:solidFill>
                <a:prstDash val="sysDot"/>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46" name="AutoShape 42"/>
              <p:cNvCxnSpPr>
                <a:cxnSpLocks noChangeShapeType="1"/>
              </p:cNvCxnSpPr>
              <p:nvPr/>
            </p:nvCxnSpPr>
            <p:spPr bwMode="auto">
              <a:xfrm>
                <a:off x="3846" y="2887"/>
                <a:ext cx="1416" cy="0"/>
              </a:xfrm>
              <a:prstGeom prst="straightConnector1">
                <a:avLst/>
              </a:prstGeom>
              <a:noFill/>
              <a:ln w="38100">
                <a:solidFill>
                  <a:srgbClr val="FF3300"/>
                </a:solidFill>
                <a:prstDash val="dash"/>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47" name="Rectangle 43"/>
              <p:cNvSpPr>
                <a:spLocks noChangeArrowheads="1"/>
              </p:cNvSpPr>
              <p:nvPr/>
            </p:nvSpPr>
            <p:spPr bwMode="auto">
              <a:xfrm>
                <a:off x="5267" y="2755"/>
                <a:ext cx="258" cy="259"/>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48" name="Rectangle 44"/>
              <p:cNvSpPr>
                <a:spLocks noChangeArrowheads="1"/>
              </p:cNvSpPr>
              <p:nvPr/>
            </p:nvSpPr>
            <p:spPr bwMode="auto">
              <a:xfrm>
                <a:off x="5267" y="2755"/>
                <a:ext cx="258" cy="259"/>
              </a:xfrm>
              <a:prstGeom prst="rect">
                <a:avLst/>
              </a:prstGeom>
              <a:noFill/>
              <a:ln w="11113">
                <a:solidFill>
                  <a:srgbClr val="12141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49" name="Freeform 45"/>
              <p:cNvSpPr>
                <a:spLocks/>
              </p:cNvSpPr>
              <p:nvPr/>
            </p:nvSpPr>
            <p:spPr bwMode="auto">
              <a:xfrm>
                <a:off x="3805" y="2128"/>
                <a:ext cx="259" cy="259"/>
              </a:xfrm>
              <a:custGeom>
                <a:avLst/>
                <a:gdLst>
                  <a:gd name="T0" fmla="*/ 259 w 259"/>
                  <a:gd name="T1" fmla="*/ 144 h 259"/>
                  <a:gd name="T2" fmla="*/ 254 w 259"/>
                  <a:gd name="T3" fmla="*/ 167 h 259"/>
                  <a:gd name="T4" fmla="*/ 243 w 259"/>
                  <a:gd name="T5" fmla="*/ 190 h 259"/>
                  <a:gd name="T6" fmla="*/ 229 w 259"/>
                  <a:gd name="T7" fmla="*/ 211 h 259"/>
                  <a:gd name="T8" fmla="*/ 213 w 259"/>
                  <a:gd name="T9" fmla="*/ 229 h 259"/>
                  <a:gd name="T10" fmla="*/ 192 w 259"/>
                  <a:gd name="T11" fmla="*/ 243 h 259"/>
                  <a:gd name="T12" fmla="*/ 169 w 259"/>
                  <a:gd name="T13" fmla="*/ 252 h 259"/>
                  <a:gd name="T14" fmla="*/ 143 w 259"/>
                  <a:gd name="T15" fmla="*/ 257 h 259"/>
                  <a:gd name="T16" fmla="*/ 118 w 259"/>
                  <a:gd name="T17" fmla="*/ 257 h 259"/>
                  <a:gd name="T18" fmla="*/ 93 w 259"/>
                  <a:gd name="T19" fmla="*/ 252 h 259"/>
                  <a:gd name="T20" fmla="*/ 70 w 259"/>
                  <a:gd name="T21" fmla="*/ 243 h 259"/>
                  <a:gd name="T22" fmla="*/ 49 w 259"/>
                  <a:gd name="T23" fmla="*/ 229 h 259"/>
                  <a:gd name="T24" fmla="*/ 30 w 259"/>
                  <a:gd name="T25" fmla="*/ 211 h 259"/>
                  <a:gd name="T26" fmla="*/ 16 w 259"/>
                  <a:gd name="T27" fmla="*/ 190 h 259"/>
                  <a:gd name="T28" fmla="*/ 7 w 259"/>
                  <a:gd name="T29" fmla="*/ 167 h 259"/>
                  <a:gd name="T30" fmla="*/ 3 w 259"/>
                  <a:gd name="T31" fmla="*/ 144 h 259"/>
                  <a:gd name="T32" fmla="*/ 3 w 259"/>
                  <a:gd name="T33" fmla="*/ 116 h 259"/>
                  <a:gd name="T34" fmla="*/ 7 w 259"/>
                  <a:gd name="T35" fmla="*/ 91 h 259"/>
                  <a:gd name="T36" fmla="*/ 16 w 259"/>
                  <a:gd name="T37" fmla="*/ 67 h 259"/>
                  <a:gd name="T38" fmla="*/ 30 w 259"/>
                  <a:gd name="T39" fmla="*/ 47 h 259"/>
                  <a:gd name="T40" fmla="*/ 49 w 259"/>
                  <a:gd name="T41" fmla="*/ 30 h 259"/>
                  <a:gd name="T42" fmla="*/ 70 w 259"/>
                  <a:gd name="T43" fmla="*/ 17 h 259"/>
                  <a:gd name="T44" fmla="*/ 93 w 259"/>
                  <a:gd name="T45" fmla="*/ 7 h 259"/>
                  <a:gd name="T46" fmla="*/ 118 w 259"/>
                  <a:gd name="T47" fmla="*/ 0 h 259"/>
                  <a:gd name="T48" fmla="*/ 143 w 259"/>
                  <a:gd name="T49" fmla="*/ 0 h 259"/>
                  <a:gd name="T50" fmla="*/ 169 w 259"/>
                  <a:gd name="T51" fmla="*/ 7 h 259"/>
                  <a:gd name="T52" fmla="*/ 192 w 259"/>
                  <a:gd name="T53" fmla="*/ 17 h 259"/>
                  <a:gd name="T54" fmla="*/ 213 w 259"/>
                  <a:gd name="T55" fmla="*/ 30 h 259"/>
                  <a:gd name="T56" fmla="*/ 229 w 259"/>
                  <a:gd name="T57" fmla="*/ 47 h 259"/>
                  <a:gd name="T58" fmla="*/ 243 w 259"/>
                  <a:gd name="T59" fmla="*/ 67 h 259"/>
                  <a:gd name="T60" fmla="*/ 254 w 259"/>
                  <a:gd name="T61" fmla="*/ 91 h 259"/>
                  <a:gd name="T62" fmla="*/ 259 w 259"/>
                  <a:gd name="T63" fmla="*/ 11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259" y="130"/>
                    </a:moveTo>
                    <a:lnTo>
                      <a:pt x="259" y="144"/>
                    </a:lnTo>
                    <a:lnTo>
                      <a:pt x="257" y="155"/>
                    </a:lnTo>
                    <a:lnTo>
                      <a:pt x="254" y="167"/>
                    </a:lnTo>
                    <a:lnTo>
                      <a:pt x="250" y="181"/>
                    </a:lnTo>
                    <a:lnTo>
                      <a:pt x="243" y="190"/>
                    </a:lnTo>
                    <a:lnTo>
                      <a:pt x="238" y="202"/>
                    </a:lnTo>
                    <a:lnTo>
                      <a:pt x="229" y="211"/>
                    </a:lnTo>
                    <a:lnTo>
                      <a:pt x="222" y="220"/>
                    </a:lnTo>
                    <a:lnTo>
                      <a:pt x="213" y="229"/>
                    </a:lnTo>
                    <a:lnTo>
                      <a:pt x="201" y="236"/>
                    </a:lnTo>
                    <a:lnTo>
                      <a:pt x="192" y="243"/>
                    </a:lnTo>
                    <a:lnTo>
                      <a:pt x="180" y="248"/>
                    </a:lnTo>
                    <a:lnTo>
                      <a:pt x="169" y="252"/>
                    </a:lnTo>
                    <a:lnTo>
                      <a:pt x="157" y="257"/>
                    </a:lnTo>
                    <a:lnTo>
                      <a:pt x="143" y="257"/>
                    </a:lnTo>
                    <a:lnTo>
                      <a:pt x="130" y="259"/>
                    </a:lnTo>
                    <a:lnTo>
                      <a:pt x="118" y="257"/>
                    </a:lnTo>
                    <a:lnTo>
                      <a:pt x="104" y="257"/>
                    </a:lnTo>
                    <a:lnTo>
                      <a:pt x="93" y="252"/>
                    </a:lnTo>
                    <a:lnTo>
                      <a:pt x="81" y="248"/>
                    </a:lnTo>
                    <a:lnTo>
                      <a:pt x="70" y="243"/>
                    </a:lnTo>
                    <a:lnTo>
                      <a:pt x="58" y="236"/>
                    </a:lnTo>
                    <a:lnTo>
                      <a:pt x="49" y="229"/>
                    </a:lnTo>
                    <a:lnTo>
                      <a:pt x="39" y="220"/>
                    </a:lnTo>
                    <a:lnTo>
                      <a:pt x="30" y="211"/>
                    </a:lnTo>
                    <a:lnTo>
                      <a:pt x="23" y="202"/>
                    </a:lnTo>
                    <a:lnTo>
                      <a:pt x="16" y="190"/>
                    </a:lnTo>
                    <a:lnTo>
                      <a:pt x="12" y="181"/>
                    </a:lnTo>
                    <a:lnTo>
                      <a:pt x="7" y="167"/>
                    </a:lnTo>
                    <a:lnTo>
                      <a:pt x="3" y="155"/>
                    </a:lnTo>
                    <a:lnTo>
                      <a:pt x="3" y="144"/>
                    </a:lnTo>
                    <a:lnTo>
                      <a:pt x="0" y="130"/>
                    </a:lnTo>
                    <a:lnTo>
                      <a:pt x="3" y="116"/>
                    </a:lnTo>
                    <a:lnTo>
                      <a:pt x="3" y="104"/>
                    </a:lnTo>
                    <a:lnTo>
                      <a:pt x="7" y="91"/>
                    </a:lnTo>
                    <a:lnTo>
                      <a:pt x="12" y="79"/>
                    </a:lnTo>
                    <a:lnTo>
                      <a:pt x="16" y="67"/>
                    </a:lnTo>
                    <a:lnTo>
                      <a:pt x="23" y="58"/>
                    </a:lnTo>
                    <a:lnTo>
                      <a:pt x="30" y="47"/>
                    </a:lnTo>
                    <a:lnTo>
                      <a:pt x="39" y="37"/>
                    </a:lnTo>
                    <a:lnTo>
                      <a:pt x="49" y="30"/>
                    </a:lnTo>
                    <a:lnTo>
                      <a:pt x="58" y="23"/>
                    </a:lnTo>
                    <a:lnTo>
                      <a:pt x="70" y="17"/>
                    </a:lnTo>
                    <a:lnTo>
                      <a:pt x="81" y="10"/>
                    </a:lnTo>
                    <a:lnTo>
                      <a:pt x="93" y="7"/>
                    </a:lnTo>
                    <a:lnTo>
                      <a:pt x="104" y="3"/>
                    </a:lnTo>
                    <a:lnTo>
                      <a:pt x="118" y="0"/>
                    </a:lnTo>
                    <a:lnTo>
                      <a:pt x="130" y="0"/>
                    </a:lnTo>
                    <a:lnTo>
                      <a:pt x="143" y="0"/>
                    </a:lnTo>
                    <a:lnTo>
                      <a:pt x="157" y="3"/>
                    </a:lnTo>
                    <a:lnTo>
                      <a:pt x="169" y="7"/>
                    </a:lnTo>
                    <a:lnTo>
                      <a:pt x="180" y="10"/>
                    </a:lnTo>
                    <a:lnTo>
                      <a:pt x="192" y="17"/>
                    </a:lnTo>
                    <a:lnTo>
                      <a:pt x="201" y="23"/>
                    </a:lnTo>
                    <a:lnTo>
                      <a:pt x="213" y="30"/>
                    </a:lnTo>
                    <a:lnTo>
                      <a:pt x="222" y="37"/>
                    </a:lnTo>
                    <a:lnTo>
                      <a:pt x="229" y="47"/>
                    </a:lnTo>
                    <a:lnTo>
                      <a:pt x="238" y="58"/>
                    </a:lnTo>
                    <a:lnTo>
                      <a:pt x="243" y="67"/>
                    </a:lnTo>
                    <a:lnTo>
                      <a:pt x="250" y="79"/>
                    </a:lnTo>
                    <a:lnTo>
                      <a:pt x="254" y="91"/>
                    </a:lnTo>
                    <a:lnTo>
                      <a:pt x="257" y="104"/>
                    </a:lnTo>
                    <a:lnTo>
                      <a:pt x="259" y="116"/>
                    </a:lnTo>
                    <a:lnTo>
                      <a:pt x="259" y="13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7150" name="Freeform 46"/>
              <p:cNvSpPr>
                <a:spLocks/>
              </p:cNvSpPr>
              <p:nvPr/>
            </p:nvSpPr>
            <p:spPr bwMode="auto">
              <a:xfrm>
                <a:off x="3805" y="2128"/>
                <a:ext cx="259" cy="259"/>
              </a:xfrm>
              <a:custGeom>
                <a:avLst/>
                <a:gdLst>
                  <a:gd name="T0" fmla="*/ 259 w 259"/>
                  <a:gd name="T1" fmla="*/ 144 h 259"/>
                  <a:gd name="T2" fmla="*/ 254 w 259"/>
                  <a:gd name="T3" fmla="*/ 167 h 259"/>
                  <a:gd name="T4" fmla="*/ 243 w 259"/>
                  <a:gd name="T5" fmla="*/ 190 h 259"/>
                  <a:gd name="T6" fmla="*/ 229 w 259"/>
                  <a:gd name="T7" fmla="*/ 211 h 259"/>
                  <a:gd name="T8" fmla="*/ 213 w 259"/>
                  <a:gd name="T9" fmla="*/ 229 h 259"/>
                  <a:gd name="T10" fmla="*/ 192 w 259"/>
                  <a:gd name="T11" fmla="*/ 243 h 259"/>
                  <a:gd name="T12" fmla="*/ 169 w 259"/>
                  <a:gd name="T13" fmla="*/ 252 h 259"/>
                  <a:gd name="T14" fmla="*/ 143 w 259"/>
                  <a:gd name="T15" fmla="*/ 257 h 259"/>
                  <a:gd name="T16" fmla="*/ 118 w 259"/>
                  <a:gd name="T17" fmla="*/ 257 h 259"/>
                  <a:gd name="T18" fmla="*/ 93 w 259"/>
                  <a:gd name="T19" fmla="*/ 252 h 259"/>
                  <a:gd name="T20" fmla="*/ 70 w 259"/>
                  <a:gd name="T21" fmla="*/ 243 h 259"/>
                  <a:gd name="T22" fmla="*/ 49 w 259"/>
                  <a:gd name="T23" fmla="*/ 229 h 259"/>
                  <a:gd name="T24" fmla="*/ 30 w 259"/>
                  <a:gd name="T25" fmla="*/ 211 h 259"/>
                  <a:gd name="T26" fmla="*/ 16 w 259"/>
                  <a:gd name="T27" fmla="*/ 190 h 259"/>
                  <a:gd name="T28" fmla="*/ 7 w 259"/>
                  <a:gd name="T29" fmla="*/ 167 h 259"/>
                  <a:gd name="T30" fmla="*/ 3 w 259"/>
                  <a:gd name="T31" fmla="*/ 144 h 259"/>
                  <a:gd name="T32" fmla="*/ 3 w 259"/>
                  <a:gd name="T33" fmla="*/ 116 h 259"/>
                  <a:gd name="T34" fmla="*/ 7 w 259"/>
                  <a:gd name="T35" fmla="*/ 91 h 259"/>
                  <a:gd name="T36" fmla="*/ 16 w 259"/>
                  <a:gd name="T37" fmla="*/ 67 h 259"/>
                  <a:gd name="T38" fmla="*/ 30 w 259"/>
                  <a:gd name="T39" fmla="*/ 47 h 259"/>
                  <a:gd name="T40" fmla="*/ 49 w 259"/>
                  <a:gd name="T41" fmla="*/ 30 h 259"/>
                  <a:gd name="T42" fmla="*/ 70 w 259"/>
                  <a:gd name="T43" fmla="*/ 17 h 259"/>
                  <a:gd name="T44" fmla="*/ 93 w 259"/>
                  <a:gd name="T45" fmla="*/ 7 h 259"/>
                  <a:gd name="T46" fmla="*/ 118 w 259"/>
                  <a:gd name="T47" fmla="*/ 0 h 259"/>
                  <a:gd name="T48" fmla="*/ 143 w 259"/>
                  <a:gd name="T49" fmla="*/ 0 h 259"/>
                  <a:gd name="T50" fmla="*/ 169 w 259"/>
                  <a:gd name="T51" fmla="*/ 7 h 259"/>
                  <a:gd name="T52" fmla="*/ 192 w 259"/>
                  <a:gd name="T53" fmla="*/ 17 h 259"/>
                  <a:gd name="T54" fmla="*/ 213 w 259"/>
                  <a:gd name="T55" fmla="*/ 30 h 259"/>
                  <a:gd name="T56" fmla="*/ 229 w 259"/>
                  <a:gd name="T57" fmla="*/ 47 h 259"/>
                  <a:gd name="T58" fmla="*/ 243 w 259"/>
                  <a:gd name="T59" fmla="*/ 67 h 259"/>
                  <a:gd name="T60" fmla="*/ 254 w 259"/>
                  <a:gd name="T61" fmla="*/ 91 h 259"/>
                  <a:gd name="T62" fmla="*/ 259 w 259"/>
                  <a:gd name="T63" fmla="*/ 11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259" y="130"/>
                    </a:moveTo>
                    <a:lnTo>
                      <a:pt x="259" y="144"/>
                    </a:lnTo>
                    <a:lnTo>
                      <a:pt x="257" y="155"/>
                    </a:lnTo>
                    <a:lnTo>
                      <a:pt x="254" y="167"/>
                    </a:lnTo>
                    <a:lnTo>
                      <a:pt x="250" y="181"/>
                    </a:lnTo>
                    <a:lnTo>
                      <a:pt x="243" y="190"/>
                    </a:lnTo>
                    <a:lnTo>
                      <a:pt x="238" y="202"/>
                    </a:lnTo>
                    <a:lnTo>
                      <a:pt x="229" y="211"/>
                    </a:lnTo>
                    <a:lnTo>
                      <a:pt x="222" y="220"/>
                    </a:lnTo>
                    <a:lnTo>
                      <a:pt x="213" y="229"/>
                    </a:lnTo>
                    <a:lnTo>
                      <a:pt x="201" y="236"/>
                    </a:lnTo>
                    <a:lnTo>
                      <a:pt x="192" y="243"/>
                    </a:lnTo>
                    <a:lnTo>
                      <a:pt x="180" y="248"/>
                    </a:lnTo>
                    <a:lnTo>
                      <a:pt x="169" y="252"/>
                    </a:lnTo>
                    <a:lnTo>
                      <a:pt x="157" y="257"/>
                    </a:lnTo>
                    <a:lnTo>
                      <a:pt x="143" y="257"/>
                    </a:lnTo>
                    <a:lnTo>
                      <a:pt x="130" y="259"/>
                    </a:lnTo>
                    <a:lnTo>
                      <a:pt x="118" y="257"/>
                    </a:lnTo>
                    <a:lnTo>
                      <a:pt x="104" y="257"/>
                    </a:lnTo>
                    <a:lnTo>
                      <a:pt x="93" y="252"/>
                    </a:lnTo>
                    <a:lnTo>
                      <a:pt x="81" y="248"/>
                    </a:lnTo>
                    <a:lnTo>
                      <a:pt x="70" y="243"/>
                    </a:lnTo>
                    <a:lnTo>
                      <a:pt x="58" y="236"/>
                    </a:lnTo>
                    <a:lnTo>
                      <a:pt x="49" y="229"/>
                    </a:lnTo>
                    <a:lnTo>
                      <a:pt x="39" y="220"/>
                    </a:lnTo>
                    <a:lnTo>
                      <a:pt x="30" y="211"/>
                    </a:lnTo>
                    <a:lnTo>
                      <a:pt x="23" y="202"/>
                    </a:lnTo>
                    <a:lnTo>
                      <a:pt x="16" y="190"/>
                    </a:lnTo>
                    <a:lnTo>
                      <a:pt x="12" y="181"/>
                    </a:lnTo>
                    <a:lnTo>
                      <a:pt x="7" y="167"/>
                    </a:lnTo>
                    <a:lnTo>
                      <a:pt x="3" y="155"/>
                    </a:lnTo>
                    <a:lnTo>
                      <a:pt x="3" y="144"/>
                    </a:lnTo>
                    <a:lnTo>
                      <a:pt x="0" y="130"/>
                    </a:lnTo>
                    <a:lnTo>
                      <a:pt x="3" y="116"/>
                    </a:lnTo>
                    <a:lnTo>
                      <a:pt x="3" y="104"/>
                    </a:lnTo>
                    <a:lnTo>
                      <a:pt x="7" y="91"/>
                    </a:lnTo>
                    <a:lnTo>
                      <a:pt x="12" y="79"/>
                    </a:lnTo>
                    <a:lnTo>
                      <a:pt x="16" y="67"/>
                    </a:lnTo>
                    <a:lnTo>
                      <a:pt x="23" y="58"/>
                    </a:lnTo>
                    <a:lnTo>
                      <a:pt x="30" y="47"/>
                    </a:lnTo>
                    <a:lnTo>
                      <a:pt x="39" y="37"/>
                    </a:lnTo>
                    <a:lnTo>
                      <a:pt x="49" y="30"/>
                    </a:lnTo>
                    <a:lnTo>
                      <a:pt x="58" y="23"/>
                    </a:lnTo>
                    <a:lnTo>
                      <a:pt x="70" y="17"/>
                    </a:lnTo>
                    <a:lnTo>
                      <a:pt x="81" y="10"/>
                    </a:lnTo>
                    <a:lnTo>
                      <a:pt x="93" y="7"/>
                    </a:lnTo>
                    <a:lnTo>
                      <a:pt x="104" y="3"/>
                    </a:lnTo>
                    <a:lnTo>
                      <a:pt x="118" y="0"/>
                    </a:lnTo>
                    <a:lnTo>
                      <a:pt x="130" y="0"/>
                    </a:lnTo>
                    <a:lnTo>
                      <a:pt x="143" y="0"/>
                    </a:lnTo>
                    <a:lnTo>
                      <a:pt x="157" y="3"/>
                    </a:lnTo>
                    <a:lnTo>
                      <a:pt x="169" y="7"/>
                    </a:lnTo>
                    <a:lnTo>
                      <a:pt x="180" y="10"/>
                    </a:lnTo>
                    <a:lnTo>
                      <a:pt x="192" y="17"/>
                    </a:lnTo>
                    <a:lnTo>
                      <a:pt x="201" y="23"/>
                    </a:lnTo>
                    <a:lnTo>
                      <a:pt x="213" y="30"/>
                    </a:lnTo>
                    <a:lnTo>
                      <a:pt x="222" y="37"/>
                    </a:lnTo>
                    <a:lnTo>
                      <a:pt x="229" y="47"/>
                    </a:lnTo>
                    <a:lnTo>
                      <a:pt x="238" y="58"/>
                    </a:lnTo>
                    <a:lnTo>
                      <a:pt x="243" y="67"/>
                    </a:lnTo>
                    <a:lnTo>
                      <a:pt x="250" y="79"/>
                    </a:lnTo>
                    <a:lnTo>
                      <a:pt x="254" y="91"/>
                    </a:lnTo>
                    <a:lnTo>
                      <a:pt x="257" y="104"/>
                    </a:lnTo>
                    <a:lnTo>
                      <a:pt x="259" y="116"/>
                    </a:lnTo>
                    <a:lnTo>
                      <a:pt x="259" y="130"/>
                    </a:lnTo>
                  </a:path>
                </a:pathLst>
              </a:custGeom>
              <a:noFill/>
              <a:ln w="11113">
                <a:solidFill>
                  <a:srgbClr val="12141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51" name="Rectangle 47"/>
              <p:cNvSpPr>
                <a:spLocks noChangeArrowheads="1"/>
              </p:cNvSpPr>
              <p:nvPr/>
            </p:nvSpPr>
            <p:spPr bwMode="auto">
              <a:xfrm>
                <a:off x="3835" y="2126"/>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a:t>
                </a:r>
                <a:endParaRPr lang="en-US"/>
              </a:p>
            </p:txBody>
          </p:sp>
          <p:sp>
            <p:nvSpPr>
              <p:cNvPr id="47152" name="Rectangle 48"/>
              <p:cNvSpPr>
                <a:spLocks noChangeArrowheads="1"/>
              </p:cNvSpPr>
              <p:nvPr/>
            </p:nvSpPr>
            <p:spPr bwMode="auto">
              <a:xfrm>
                <a:off x="3955" y="2168"/>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53" name="Rectangle 49"/>
              <p:cNvSpPr>
                <a:spLocks noChangeArrowheads="1"/>
              </p:cNvSpPr>
              <p:nvPr/>
            </p:nvSpPr>
            <p:spPr bwMode="auto">
              <a:xfrm>
                <a:off x="4001" y="2168"/>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54" name="Rectangle 50"/>
              <p:cNvSpPr>
                <a:spLocks noChangeArrowheads="1"/>
              </p:cNvSpPr>
              <p:nvPr/>
            </p:nvSpPr>
            <p:spPr bwMode="auto">
              <a:xfrm>
                <a:off x="4648"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55" name="Rectangle 51"/>
              <p:cNvSpPr>
                <a:spLocks noChangeArrowheads="1"/>
              </p:cNvSpPr>
              <p:nvPr/>
            </p:nvSpPr>
            <p:spPr bwMode="auto">
              <a:xfrm>
                <a:off x="4669"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56" name="Rectangle 52"/>
              <p:cNvSpPr>
                <a:spLocks noChangeArrowheads="1"/>
              </p:cNvSpPr>
              <p:nvPr/>
            </p:nvSpPr>
            <p:spPr bwMode="auto">
              <a:xfrm>
                <a:off x="4692" y="2879"/>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57" name="Rectangle 53"/>
              <p:cNvSpPr>
                <a:spLocks noChangeArrowheads="1"/>
              </p:cNvSpPr>
              <p:nvPr/>
            </p:nvSpPr>
            <p:spPr bwMode="auto">
              <a:xfrm>
                <a:off x="4713"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58" name="Rectangle 54"/>
              <p:cNvSpPr>
                <a:spLocks noChangeArrowheads="1"/>
              </p:cNvSpPr>
              <p:nvPr/>
            </p:nvSpPr>
            <p:spPr bwMode="auto">
              <a:xfrm>
                <a:off x="4734"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59" name="Rectangle 55"/>
              <p:cNvSpPr>
                <a:spLocks noChangeArrowheads="1"/>
              </p:cNvSpPr>
              <p:nvPr/>
            </p:nvSpPr>
            <p:spPr bwMode="auto">
              <a:xfrm>
                <a:off x="4757" y="2879"/>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0" name="Rectangle 56"/>
              <p:cNvSpPr>
                <a:spLocks noChangeArrowheads="1"/>
              </p:cNvSpPr>
              <p:nvPr/>
            </p:nvSpPr>
            <p:spPr bwMode="auto">
              <a:xfrm>
                <a:off x="4777"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1" name="Rectangle 57"/>
              <p:cNvSpPr>
                <a:spLocks noChangeArrowheads="1"/>
              </p:cNvSpPr>
              <p:nvPr/>
            </p:nvSpPr>
            <p:spPr bwMode="auto">
              <a:xfrm>
                <a:off x="4798"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2" name="Rectangle 58"/>
              <p:cNvSpPr>
                <a:spLocks noChangeArrowheads="1"/>
              </p:cNvSpPr>
              <p:nvPr/>
            </p:nvSpPr>
            <p:spPr bwMode="auto">
              <a:xfrm>
                <a:off x="4821" y="2879"/>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3" name="Rectangle 59"/>
              <p:cNvSpPr>
                <a:spLocks noChangeArrowheads="1"/>
              </p:cNvSpPr>
              <p:nvPr/>
            </p:nvSpPr>
            <p:spPr bwMode="auto">
              <a:xfrm>
                <a:off x="4842"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4" name="Rectangle 60"/>
              <p:cNvSpPr>
                <a:spLocks noChangeArrowheads="1"/>
              </p:cNvSpPr>
              <p:nvPr/>
            </p:nvSpPr>
            <p:spPr bwMode="auto">
              <a:xfrm>
                <a:off x="4863"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5" name="Rectangle 61"/>
              <p:cNvSpPr>
                <a:spLocks noChangeArrowheads="1"/>
              </p:cNvSpPr>
              <p:nvPr/>
            </p:nvSpPr>
            <p:spPr bwMode="auto">
              <a:xfrm>
                <a:off x="4884"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6" name="Rectangle 62"/>
              <p:cNvSpPr>
                <a:spLocks noChangeArrowheads="1"/>
              </p:cNvSpPr>
              <p:nvPr/>
            </p:nvSpPr>
            <p:spPr bwMode="auto">
              <a:xfrm>
                <a:off x="4348" y="1879"/>
                <a:ext cx="259" cy="259"/>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67" name="Rectangle 63"/>
              <p:cNvSpPr>
                <a:spLocks noChangeArrowheads="1"/>
              </p:cNvSpPr>
              <p:nvPr/>
            </p:nvSpPr>
            <p:spPr bwMode="auto">
              <a:xfrm>
                <a:off x="4348" y="1879"/>
                <a:ext cx="259" cy="259"/>
              </a:xfrm>
              <a:prstGeom prst="rect">
                <a:avLst/>
              </a:prstGeom>
              <a:noFill/>
              <a:ln w="11113">
                <a:solidFill>
                  <a:srgbClr val="12141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68" name="Freeform 64"/>
              <p:cNvSpPr>
                <a:spLocks/>
              </p:cNvSpPr>
              <p:nvPr/>
            </p:nvSpPr>
            <p:spPr bwMode="auto">
              <a:xfrm>
                <a:off x="4648" y="2755"/>
                <a:ext cx="259" cy="259"/>
              </a:xfrm>
              <a:custGeom>
                <a:avLst/>
                <a:gdLst>
                  <a:gd name="T0" fmla="*/ 259 w 259"/>
                  <a:gd name="T1" fmla="*/ 143 h 259"/>
                  <a:gd name="T2" fmla="*/ 252 w 259"/>
                  <a:gd name="T3" fmla="*/ 166 h 259"/>
                  <a:gd name="T4" fmla="*/ 243 w 259"/>
                  <a:gd name="T5" fmla="*/ 189 h 259"/>
                  <a:gd name="T6" fmla="*/ 229 w 259"/>
                  <a:gd name="T7" fmla="*/ 210 h 259"/>
                  <a:gd name="T8" fmla="*/ 213 w 259"/>
                  <a:gd name="T9" fmla="*/ 228 h 259"/>
                  <a:gd name="T10" fmla="*/ 192 w 259"/>
                  <a:gd name="T11" fmla="*/ 242 h 259"/>
                  <a:gd name="T12" fmla="*/ 169 w 259"/>
                  <a:gd name="T13" fmla="*/ 252 h 259"/>
                  <a:gd name="T14" fmla="*/ 143 w 259"/>
                  <a:gd name="T15" fmla="*/ 256 h 259"/>
                  <a:gd name="T16" fmla="*/ 116 w 259"/>
                  <a:gd name="T17" fmla="*/ 256 h 259"/>
                  <a:gd name="T18" fmla="*/ 92 w 259"/>
                  <a:gd name="T19" fmla="*/ 252 h 259"/>
                  <a:gd name="T20" fmla="*/ 69 w 259"/>
                  <a:gd name="T21" fmla="*/ 242 h 259"/>
                  <a:gd name="T22" fmla="*/ 49 w 259"/>
                  <a:gd name="T23" fmla="*/ 228 h 259"/>
                  <a:gd name="T24" fmla="*/ 30 w 259"/>
                  <a:gd name="T25" fmla="*/ 210 h 259"/>
                  <a:gd name="T26" fmla="*/ 16 w 259"/>
                  <a:gd name="T27" fmla="*/ 189 h 259"/>
                  <a:gd name="T28" fmla="*/ 7 w 259"/>
                  <a:gd name="T29" fmla="*/ 166 h 259"/>
                  <a:gd name="T30" fmla="*/ 0 w 259"/>
                  <a:gd name="T31" fmla="*/ 143 h 259"/>
                  <a:gd name="T32" fmla="*/ 0 w 259"/>
                  <a:gd name="T33" fmla="*/ 115 h 259"/>
                  <a:gd name="T34" fmla="*/ 7 w 259"/>
                  <a:gd name="T35" fmla="*/ 90 h 259"/>
                  <a:gd name="T36" fmla="*/ 16 w 259"/>
                  <a:gd name="T37" fmla="*/ 67 h 259"/>
                  <a:gd name="T38" fmla="*/ 30 w 259"/>
                  <a:gd name="T39" fmla="*/ 46 h 259"/>
                  <a:gd name="T40" fmla="*/ 49 w 259"/>
                  <a:gd name="T41" fmla="*/ 30 h 259"/>
                  <a:gd name="T42" fmla="*/ 69 w 259"/>
                  <a:gd name="T43" fmla="*/ 16 h 259"/>
                  <a:gd name="T44" fmla="*/ 92 w 259"/>
                  <a:gd name="T45" fmla="*/ 4 h 259"/>
                  <a:gd name="T46" fmla="*/ 116 w 259"/>
                  <a:gd name="T47" fmla="*/ 0 h 259"/>
                  <a:gd name="T48" fmla="*/ 143 w 259"/>
                  <a:gd name="T49" fmla="*/ 0 h 259"/>
                  <a:gd name="T50" fmla="*/ 169 w 259"/>
                  <a:gd name="T51" fmla="*/ 4 h 259"/>
                  <a:gd name="T52" fmla="*/ 192 w 259"/>
                  <a:gd name="T53" fmla="*/ 16 h 259"/>
                  <a:gd name="T54" fmla="*/ 213 w 259"/>
                  <a:gd name="T55" fmla="*/ 30 h 259"/>
                  <a:gd name="T56" fmla="*/ 229 w 259"/>
                  <a:gd name="T57" fmla="*/ 46 h 259"/>
                  <a:gd name="T58" fmla="*/ 243 w 259"/>
                  <a:gd name="T59" fmla="*/ 67 h 259"/>
                  <a:gd name="T60" fmla="*/ 252 w 259"/>
                  <a:gd name="T61" fmla="*/ 90 h 259"/>
                  <a:gd name="T62" fmla="*/ 259 w 259"/>
                  <a:gd name="T63" fmla="*/ 11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259" y="129"/>
                    </a:moveTo>
                    <a:lnTo>
                      <a:pt x="259" y="143"/>
                    </a:lnTo>
                    <a:lnTo>
                      <a:pt x="256" y="154"/>
                    </a:lnTo>
                    <a:lnTo>
                      <a:pt x="252" y="166"/>
                    </a:lnTo>
                    <a:lnTo>
                      <a:pt x="249" y="178"/>
                    </a:lnTo>
                    <a:lnTo>
                      <a:pt x="243" y="189"/>
                    </a:lnTo>
                    <a:lnTo>
                      <a:pt x="236" y="201"/>
                    </a:lnTo>
                    <a:lnTo>
                      <a:pt x="229" y="210"/>
                    </a:lnTo>
                    <a:lnTo>
                      <a:pt x="222" y="219"/>
                    </a:lnTo>
                    <a:lnTo>
                      <a:pt x="213" y="228"/>
                    </a:lnTo>
                    <a:lnTo>
                      <a:pt x="201" y="235"/>
                    </a:lnTo>
                    <a:lnTo>
                      <a:pt x="192" y="242"/>
                    </a:lnTo>
                    <a:lnTo>
                      <a:pt x="180" y="247"/>
                    </a:lnTo>
                    <a:lnTo>
                      <a:pt x="169" y="252"/>
                    </a:lnTo>
                    <a:lnTo>
                      <a:pt x="155" y="254"/>
                    </a:lnTo>
                    <a:lnTo>
                      <a:pt x="143" y="256"/>
                    </a:lnTo>
                    <a:lnTo>
                      <a:pt x="129" y="259"/>
                    </a:lnTo>
                    <a:lnTo>
                      <a:pt x="116" y="256"/>
                    </a:lnTo>
                    <a:lnTo>
                      <a:pt x="104" y="254"/>
                    </a:lnTo>
                    <a:lnTo>
                      <a:pt x="92" y="252"/>
                    </a:lnTo>
                    <a:lnTo>
                      <a:pt x="79" y="247"/>
                    </a:lnTo>
                    <a:lnTo>
                      <a:pt x="69" y="242"/>
                    </a:lnTo>
                    <a:lnTo>
                      <a:pt x="58" y="235"/>
                    </a:lnTo>
                    <a:lnTo>
                      <a:pt x="49" y="228"/>
                    </a:lnTo>
                    <a:lnTo>
                      <a:pt x="39" y="219"/>
                    </a:lnTo>
                    <a:lnTo>
                      <a:pt x="30" y="210"/>
                    </a:lnTo>
                    <a:lnTo>
                      <a:pt x="23" y="201"/>
                    </a:lnTo>
                    <a:lnTo>
                      <a:pt x="16" y="189"/>
                    </a:lnTo>
                    <a:lnTo>
                      <a:pt x="12" y="178"/>
                    </a:lnTo>
                    <a:lnTo>
                      <a:pt x="7" y="166"/>
                    </a:lnTo>
                    <a:lnTo>
                      <a:pt x="2" y="154"/>
                    </a:lnTo>
                    <a:lnTo>
                      <a:pt x="0" y="143"/>
                    </a:lnTo>
                    <a:lnTo>
                      <a:pt x="0" y="129"/>
                    </a:lnTo>
                    <a:lnTo>
                      <a:pt x="0" y="115"/>
                    </a:lnTo>
                    <a:lnTo>
                      <a:pt x="2" y="104"/>
                    </a:lnTo>
                    <a:lnTo>
                      <a:pt x="7" y="90"/>
                    </a:lnTo>
                    <a:lnTo>
                      <a:pt x="12" y="78"/>
                    </a:lnTo>
                    <a:lnTo>
                      <a:pt x="16" y="67"/>
                    </a:lnTo>
                    <a:lnTo>
                      <a:pt x="23" y="57"/>
                    </a:lnTo>
                    <a:lnTo>
                      <a:pt x="30" y="46"/>
                    </a:lnTo>
                    <a:lnTo>
                      <a:pt x="39" y="37"/>
                    </a:lnTo>
                    <a:lnTo>
                      <a:pt x="49" y="30"/>
                    </a:lnTo>
                    <a:lnTo>
                      <a:pt x="58" y="23"/>
                    </a:lnTo>
                    <a:lnTo>
                      <a:pt x="69" y="16"/>
                    </a:lnTo>
                    <a:lnTo>
                      <a:pt x="79" y="9"/>
                    </a:lnTo>
                    <a:lnTo>
                      <a:pt x="92" y="4"/>
                    </a:lnTo>
                    <a:lnTo>
                      <a:pt x="104" y="2"/>
                    </a:lnTo>
                    <a:lnTo>
                      <a:pt x="116" y="0"/>
                    </a:lnTo>
                    <a:lnTo>
                      <a:pt x="129" y="0"/>
                    </a:lnTo>
                    <a:lnTo>
                      <a:pt x="143" y="0"/>
                    </a:lnTo>
                    <a:lnTo>
                      <a:pt x="155" y="2"/>
                    </a:lnTo>
                    <a:lnTo>
                      <a:pt x="169" y="4"/>
                    </a:lnTo>
                    <a:lnTo>
                      <a:pt x="180" y="9"/>
                    </a:lnTo>
                    <a:lnTo>
                      <a:pt x="192" y="16"/>
                    </a:lnTo>
                    <a:lnTo>
                      <a:pt x="201" y="23"/>
                    </a:lnTo>
                    <a:lnTo>
                      <a:pt x="213" y="30"/>
                    </a:lnTo>
                    <a:lnTo>
                      <a:pt x="222" y="37"/>
                    </a:lnTo>
                    <a:lnTo>
                      <a:pt x="229" y="46"/>
                    </a:lnTo>
                    <a:lnTo>
                      <a:pt x="236" y="57"/>
                    </a:lnTo>
                    <a:lnTo>
                      <a:pt x="243" y="67"/>
                    </a:lnTo>
                    <a:lnTo>
                      <a:pt x="249" y="78"/>
                    </a:lnTo>
                    <a:lnTo>
                      <a:pt x="252" y="90"/>
                    </a:lnTo>
                    <a:lnTo>
                      <a:pt x="256" y="104"/>
                    </a:lnTo>
                    <a:lnTo>
                      <a:pt x="259" y="115"/>
                    </a:lnTo>
                    <a:lnTo>
                      <a:pt x="259" y="129"/>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7169" name="Freeform 65"/>
              <p:cNvSpPr>
                <a:spLocks/>
              </p:cNvSpPr>
              <p:nvPr/>
            </p:nvSpPr>
            <p:spPr bwMode="auto">
              <a:xfrm>
                <a:off x="4648" y="2755"/>
                <a:ext cx="259" cy="259"/>
              </a:xfrm>
              <a:custGeom>
                <a:avLst/>
                <a:gdLst>
                  <a:gd name="T0" fmla="*/ 259 w 259"/>
                  <a:gd name="T1" fmla="*/ 143 h 259"/>
                  <a:gd name="T2" fmla="*/ 252 w 259"/>
                  <a:gd name="T3" fmla="*/ 166 h 259"/>
                  <a:gd name="T4" fmla="*/ 243 w 259"/>
                  <a:gd name="T5" fmla="*/ 189 h 259"/>
                  <a:gd name="T6" fmla="*/ 229 w 259"/>
                  <a:gd name="T7" fmla="*/ 210 h 259"/>
                  <a:gd name="T8" fmla="*/ 213 w 259"/>
                  <a:gd name="T9" fmla="*/ 228 h 259"/>
                  <a:gd name="T10" fmla="*/ 192 w 259"/>
                  <a:gd name="T11" fmla="*/ 242 h 259"/>
                  <a:gd name="T12" fmla="*/ 169 w 259"/>
                  <a:gd name="T13" fmla="*/ 252 h 259"/>
                  <a:gd name="T14" fmla="*/ 143 w 259"/>
                  <a:gd name="T15" fmla="*/ 256 h 259"/>
                  <a:gd name="T16" fmla="*/ 116 w 259"/>
                  <a:gd name="T17" fmla="*/ 256 h 259"/>
                  <a:gd name="T18" fmla="*/ 92 w 259"/>
                  <a:gd name="T19" fmla="*/ 252 h 259"/>
                  <a:gd name="T20" fmla="*/ 69 w 259"/>
                  <a:gd name="T21" fmla="*/ 242 h 259"/>
                  <a:gd name="T22" fmla="*/ 49 w 259"/>
                  <a:gd name="T23" fmla="*/ 228 h 259"/>
                  <a:gd name="T24" fmla="*/ 30 w 259"/>
                  <a:gd name="T25" fmla="*/ 210 h 259"/>
                  <a:gd name="T26" fmla="*/ 16 w 259"/>
                  <a:gd name="T27" fmla="*/ 189 h 259"/>
                  <a:gd name="T28" fmla="*/ 7 w 259"/>
                  <a:gd name="T29" fmla="*/ 166 h 259"/>
                  <a:gd name="T30" fmla="*/ 0 w 259"/>
                  <a:gd name="T31" fmla="*/ 143 h 259"/>
                  <a:gd name="T32" fmla="*/ 0 w 259"/>
                  <a:gd name="T33" fmla="*/ 115 h 259"/>
                  <a:gd name="T34" fmla="*/ 7 w 259"/>
                  <a:gd name="T35" fmla="*/ 90 h 259"/>
                  <a:gd name="T36" fmla="*/ 16 w 259"/>
                  <a:gd name="T37" fmla="*/ 67 h 259"/>
                  <a:gd name="T38" fmla="*/ 30 w 259"/>
                  <a:gd name="T39" fmla="*/ 46 h 259"/>
                  <a:gd name="T40" fmla="*/ 49 w 259"/>
                  <a:gd name="T41" fmla="*/ 30 h 259"/>
                  <a:gd name="T42" fmla="*/ 69 w 259"/>
                  <a:gd name="T43" fmla="*/ 16 h 259"/>
                  <a:gd name="T44" fmla="*/ 92 w 259"/>
                  <a:gd name="T45" fmla="*/ 4 h 259"/>
                  <a:gd name="T46" fmla="*/ 116 w 259"/>
                  <a:gd name="T47" fmla="*/ 0 h 259"/>
                  <a:gd name="T48" fmla="*/ 143 w 259"/>
                  <a:gd name="T49" fmla="*/ 0 h 259"/>
                  <a:gd name="T50" fmla="*/ 169 w 259"/>
                  <a:gd name="T51" fmla="*/ 4 h 259"/>
                  <a:gd name="T52" fmla="*/ 192 w 259"/>
                  <a:gd name="T53" fmla="*/ 16 h 259"/>
                  <a:gd name="T54" fmla="*/ 213 w 259"/>
                  <a:gd name="T55" fmla="*/ 30 h 259"/>
                  <a:gd name="T56" fmla="*/ 229 w 259"/>
                  <a:gd name="T57" fmla="*/ 46 h 259"/>
                  <a:gd name="T58" fmla="*/ 243 w 259"/>
                  <a:gd name="T59" fmla="*/ 67 h 259"/>
                  <a:gd name="T60" fmla="*/ 252 w 259"/>
                  <a:gd name="T61" fmla="*/ 90 h 259"/>
                  <a:gd name="T62" fmla="*/ 259 w 259"/>
                  <a:gd name="T63" fmla="*/ 11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259" y="129"/>
                    </a:moveTo>
                    <a:lnTo>
                      <a:pt x="259" y="143"/>
                    </a:lnTo>
                    <a:lnTo>
                      <a:pt x="256" y="154"/>
                    </a:lnTo>
                    <a:lnTo>
                      <a:pt x="252" y="166"/>
                    </a:lnTo>
                    <a:lnTo>
                      <a:pt x="249" y="178"/>
                    </a:lnTo>
                    <a:lnTo>
                      <a:pt x="243" y="189"/>
                    </a:lnTo>
                    <a:lnTo>
                      <a:pt x="236" y="201"/>
                    </a:lnTo>
                    <a:lnTo>
                      <a:pt x="229" y="210"/>
                    </a:lnTo>
                    <a:lnTo>
                      <a:pt x="222" y="219"/>
                    </a:lnTo>
                    <a:lnTo>
                      <a:pt x="213" y="228"/>
                    </a:lnTo>
                    <a:lnTo>
                      <a:pt x="201" y="235"/>
                    </a:lnTo>
                    <a:lnTo>
                      <a:pt x="192" y="242"/>
                    </a:lnTo>
                    <a:lnTo>
                      <a:pt x="180" y="247"/>
                    </a:lnTo>
                    <a:lnTo>
                      <a:pt x="169" y="252"/>
                    </a:lnTo>
                    <a:lnTo>
                      <a:pt x="155" y="254"/>
                    </a:lnTo>
                    <a:lnTo>
                      <a:pt x="143" y="256"/>
                    </a:lnTo>
                    <a:lnTo>
                      <a:pt x="129" y="259"/>
                    </a:lnTo>
                    <a:lnTo>
                      <a:pt x="116" y="256"/>
                    </a:lnTo>
                    <a:lnTo>
                      <a:pt x="104" y="254"/>
                    </a:lnTo>
                    <a:lnTo>
                      <a:pt x="92" y="252"/>
                    </a:lnTo>
                    <a:lnTo>
                      <a:pt x="79" y="247"/>
                    </a:lnTo>
                    <a:lnTo>
                      <a:pt x="69" y="242"/>
                    </a:lnTo>
                    <a:lnTo>
                      <a:pt x="58" y="235"/>
                    </a:lnTo>
                    <a:lnTo>
                      <a:pt x="49" y="228"/>
                    </a:lnTo>
                    <a:lnTo>
                      <a:pt x="39" y="219"/>
                    </a:lnTo>
                    <a:lnTo>
                      <a:pt x="30" y="210"/>
                    </a:lnTo>
                    <a:lnTo>
                      <a:pt x="23" y="201"/>
                    </a:lnTo>
                    <a:lnTo>
                      <a:pt x="16" y="189"/>
                    </a:lnTo>
                    <a:lnTo>
                      <a:pt x="12" y="178"/>
                    </a:lnTo>
                    <a:lnTo>
                      <a:pt x="7" y="166"/>
                    </a:lnTo>
                    <a:lnTo>
                      <a:pt x="2" y="154"/>
                    </a:lnTo>
                    <a:lnTo>
                      <a:pt x="0" y="143"/>
                    </a:lnTo>
                    <a:lnTo>
                      <a:pt x="0" y="129"/>
                    </a:lnTo>
                    <a:lnTo>
                      <a:pt x="0" y="115"/>
                    </a:lnTo>
                    <a:lnTo>
                      <a:pt x="2" y="104"/>
                    </a:lnTo>
                    <a:lnTo>
                      <a:pt x="7" y="90"/>
                    </a:lnTo>
                    <a:lnTo>
                      <a:pt x="12" y="78"/>
                    </a:lnTo>
                    <a:lnTo>
                      <a:pt x="16" y="67"/>
                    </a:lnTo>
                    <a:lnTo>
                      <a:pt x="23" y="57"/>
                    </a:lnTo>
                    <a:lnTo>
                      <a:pt x="30" y="46"/>
                    </a:lnTo>
                    <a:lnTo>
                      <a:pt x="39" y="37"/>
                    </a:lnTo>
                    <a:lnTo>
                      <a:pt x="49" y="30"/>
                    </a:lnTo>
                    <a:lnTo>
                      <a:pt x="58" y="23"/>
                    </a:lnTo>
                    <a:lnTo>
                      <a:pt x="69" y="16"/>
                    </a:lnTo>
                    <a:lnTo>
                      <a:pt x="79" y="9"/>
                    </a:lnTo>
                    <a:lnTo>
                      <a:pt x="92" y="4"/>
                    </a:lnTo>
                    <a:lnTo>
                      <a:pt x="104" y="2"/>
                    </a:lnTo>
                    <a:lnTo>
                      <a:pt x="116" y="0"/>
                    </a:lnTo>
                    <a:lnTo>
                      <a:pt x="129" y="0"/>
                    </a:lnTo>
                    <a:lnTo>
                      <a:pt x="143" y="0"/>
                    </a:lnTo>
                    <a:lnTo>
                      <a:pt x="155" y="2"/>
                    </a:lnTo>
                    <a:lnTo>
                      <a:pt x="169" y="4"/>
                    </a:lnTo>
                    <a:lnTo>
                      <a:pt x="180" y="9"/>
                    </a:lnTo>
                    <a:lnTo>
                      <a:pt x="192" y="16"/>
                    </a:lnTo>
                    <a:lnTo>
                      <a:pt x="201" y="23"/>
                    </a:lnTo>
                    <a:lnTo>
                      <a:pt x="213" y="30"/>
                    </a:lnTo>
                    <a:lnTo>
                      <a:pt x="222" y="37"/>
                    </a:lnTo>
                    <a:lnTo>
                      <a:pt x="229" y="46"/>
                    </a:lnTo>
                    <a:lnTo>
                      <a:pt x="236" y="57"/>
                    </a:lnTo>
                    <a:lnTo>
                      <a:pt x="243" y="67"/>
                    </a:lnTo>
                    <a:lnTo>
                      <a:pt x="249" y="78"/>
                    </a:lnTo>
                    <a:lnTo>
                      <a:pt x="252" y="90"/>
                    </a:lnTo>
                    <a:lnTo>
                      <a:pt x="256" y="104"/>
                    </a:lnTo>
                    <a:lnTo>
                      <a:pt x="259" y="115"/>
                    </a:lnTo>
                    <a:lnTo>
                      <a:pt x="259" y="129"/>
                    </a:lnTo>
                  </a:path>
                </a:pathLst>
              </a:custGeom>
              <a:noFill/>
              <a:ln w="11113">
                <a:solidFill>
                  <a:srgbClr val="12141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70" name="Freeform 66"/>
              <p:cNvSpPr>
                <a:spLocks/>
              </p:cNvSpPr>
              <p:nvPr/>
            </p:nvSpPr>
            <p:spPr bwMode="auto">
              <a:xfrm>
                <a:off x="4477" y="2136"/>
                <a:ext cx="245" cy="603"/>
              </a:xfrm>
              <a:custGeom>
                <a:avLst/>
                <a:gdLst>
                  <a:gd name="T0" fmla="*/ 245 w 245"/>
                  <a:gd name="T1" fmla="*/ 603 h 603"/>
                  <a:gd name="T2" fmla="*/ 233 w 245"/>
                  <a:gd name="T3" fmla="*/ 596 h 603"/>
                  <a:gd name="T4" fmla="*/ 220 w 245"/>
                  <a:gd name="T5" fmla="*/ 589 h 603"/>
                  <a:gd name="T6" fmla="*/ 206 w 245"/>
                  <a:gd name="T7" fmla="*/ 582 h 603"/>
                  <a:gd name="T8" fmla="*/ 194 w 245"/>
                  <a:gd name="T9" fmla="*/ 573 h 603"/>
                  <a:gd name="T10" fmla="*/ 183 w 245"/>
                  <a:gd name="T11" fmla="*/ 564 h 603"/>
                  <a:gd name="T12" fmla="*/ 171 w 245"/>
                  <a:gd name="T13" fmla="*/ 552 h 603"/>
                  <a:gd name="T14" fmla="*/ 160 w 245"/>
                  <a:gd name="T15" fmla="*/ 541 h 603"/>
                  <a:gd name="T16" fmla="*/ 148 w 245"/>
                  <a:gd name="T17" fmla="*/ 527 h 603"/>
                  <a:gd name="T18" fmla="*/ 136 w 245"/>
                  <a:gd name="T19" fmla="*/ 513 h 603"/>
                  <a:gd name="T20" fmla="*/ 125 w 245"/>
                  <a:gd name="T21" fmla="*/ 499 h 603"/>
                  <a:gd name="T22" fmla="*/ 116 w 245"/>
                  <a:gd name="T23" fmla="*/ 483 h 603"/>
                  <a:gd name="T24" fmla="*/ 104 w 245"/>
                  <a:gd name="T25" fmla="*/ 467 h 603"/>
                  <a:gd name="T26" fmla="*/ 95 w 245"/>
                  <a:gd name="T27" fmla="*/ 448 h 603"/>
                  <a:gd name="T28" fmla="*/ 86 w 245"/>
                  <a:gd name="T29" fmla="*/ 430 h 603"/>
                  <a:gd name="T30" fmla="*/ 76 w 245"/>
                  <a:gd name="T31" fmla="*/ 411 h 603"/>
                  <a:gd name="T32" fmla="*/ 70 w 245"/>
                  <a:gd name="T33" fmla="*/ 393 h 603"/>
                  <a:gd name="T34" fmla="*/ 60 w 245"/>
                  <a:gd name="T35" fmla="*/ 372 h 603"/>
                  <a:gd name="T36" fmla="*/ 53 w 245"/>
                  <a:gd name="T37" fmla="*/ 351 h 603"/>
                  <a:gd name="T38" fmla="*/ 46 w 245"/>
                  <a:gd name="T39" fmla="*/ 328 h 603"/>
                  <a:gd name="T40" fmla="*/ 40 w 245"/>
                  <a:gd name="T41" fmla="*/ 307 h 603"/>
                  <a:gd name="T42" fmla="*/ 33 w 245"/>
                  <a:gd name="T43" fmla="*/ 284 h 603"/>
                  <a:gd name="T44" fmla="*/ 28 w 245"/>
                  <a:gd name="T45" fmla="*/ 261 h 603"/>
                  <a:gd name="T46" fmla="*/ 23 w 245"/>
                  <a:gd name="T47" fmla="*/ 235 h 603"/>
                  <a:gd name="T48" fmla="*/ 19 w 245"/>
                  <a:gd name="T49" fmla="*/ 212 h 603"/>
                  <a:gd name="T50" fmla="*/ 14 w 245"/>
                  <a:gd name="T51" fmla="*/ 187 h 603"/>
                  <a:gd name="T52" fmla="*/ 10 w 245"/>
                  <a:gd name="T53" fmla="*/ 161 h 603"/>
                  <a:gd name="T54" fmla="*/ 7 w 245"/>
                  <a:gd name="T55" fmla="*/ 136 h 603"/>
                  <a:gd name="T56" fmla="*/ 5 w 245"/>
                  <a:gd name="T57" fmla="*/ 111 h 603"/>
                  <a:gd name="T58" fmla="*/ 3 w 245"/>
                  <a:gd name="T59" fmla="*/ 83 h 603"/>
                  <a:gd name="T60" fmla="*/ 0 w 245"/>
                  <a:gd name="T61" fmla="*/ 55 h 603"/>
                  <a:gd name="T62" fmla="*/ 0 w 245"/>
                  <a:gd name="T63" fmla="*/ 30 h 603"/>
                  <a:gd name="T64" fmla="*/ 0 w 245"/>
                  <a:gd name="T65" fmla="*/ 2 h 603"/>
                  <a:gd name="T66" fmla="*/ 0 w 245"/>
                  <a:gd name="T67" fmla="*/ 0 h 603"/>
                  <a:gd name="T68" fmla="*/ 0 w 245"/>
                  <a:gd name="T69"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5" h="603">
                    <a:moveTo>
                      <a:pt x="245" y="603"/>
                    </a:moveTo>
                    <a:lnTo>
                      <a:pt x="233" y="596"/>
                    </a:lnTo>
                    <a:lnTo>
                      <a:pt x="220" y="589"/>
                    </a:lnTo>
                    <a:lnTo>
                      <a:pt x="206" y="582"/>
                    </a:lnTo>
                    <a:lnTo>
                      <a:pt x="194" y="573"/>
                    </a:lnTo>
                    <a:lnTo>
                      <a:pt x="183" y="564"/>
                    </a:lnTo>
                    <a:lnTo>
                      <a:pt x="171" y="552"/>
                    </a:lnTo>
                    <a:lnTo>
                      <a:pt x="160" y="541"/>
                    </a:lnTo>
                    <a:lnTo>
                      <a:pt x="148" y="527"/>
                    </a:lnTo>
                    <a:lnTo>
                      <a:pt x="136" y="513"/>
                    </a:lnTo>
                    <a:lnTo>
                      <a:pt x="125" y="499"/>
                    </a:lnTo>
                    <a:lnTo>
                      <a:pt x="116" y="483"/>
                    </a:lnTo>
                    <a:lnTo>
                      <a:pt x="104" y="467"/>
                    </a:lnTo>
                    <a:lnTo>
                      <a:pt x="95" y="448"/>
                    </a:lnTo>
                    <a:lnTo>
                      <a:pt x="86" y="430"/>
                    </a:lnTo>
                    <a:lnTo>
                      <a:pt x="76" y="411"/>
                    </a:lnTo>
                    <a:lnTo>
                      <a:pt x="70" y="393"/>
                    </a:lnTo>
                    <a:lnTo>
                      <a:pt x="60" y="372"/>
                    </a:lnTo>
                    <a:lnTo>
                      <a:pt x="53" y="351"/>
                    </a:lnTo>
                    <a:lnTo>
                      <a:pt x="46" y="328"/>
                    </a:lnTo>
                    <a:lnTo>
                      <a:pt x="40" y="307"/>
                    </a:lnTo>
                    <a:lnTo>
                      <a:pt x="33" y="284"/>
                    </a:lnTo>
                    <a:lnTo>
                      <a:pt x="28" y="261"/>
                    </a:lnTo>
                    <a:lnTo>
                      <a:pt x="23" y="235"/>
                    </a:lnTo>
                    <a:lnTo>
                      <a:pt x="19" y="212"/>
                    </a:lnTo>
                    <a:lnTo>
                      <a:pt x="14" y="187"/>
                    </a:lnTo>
                    <a:lnTo>
                      <a:pt x="10" y="161"/>
                    </a:lnTo>
                    <a:lnTo>
                      <a:pt x="7" y="136"/>
                    </a:lnTo>
                    <a:lnTo>
                      <a:pt x="5" y="111"/>
                    </a:lnTo>
                    <a:lnTo>
                      <a:pt x="3" y="83"/>
                    </a:lnTo>
                    <a:lnTo>
                      <a:pt x="0" y="55"/>
                    </a:lnTo>
                    <a:lnTo>
                      <a:pt x="0" y="30"/>
                    </a:lnTo>
                    <a:lnTo>
                      <a:pt x="0" y="2"/>
                    </a:lnTo>
                    <a:lnTo>
                      <a:pt x="0" y="0"/>
                    </a:lnTo>
                    <a:lnTo>
                      <a:pt x="0" y="0"/>
                    </a:lnTo>
                  </a:path>
                </a:pathLst>
              </a:custGeom>
              <a:noFill/>
              <a:ln w="38100" cmpd="sng">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71" name="Rectangle 67"/>
              <p:cNvSpPr>
                <a:spLocks noChangeArrowheads="1"/>
              </p:cNvSpPr>
              <p:nvPr/>
            </p:nvSpPr>
            <p:spPr bwMode="auto">
              <a:xfrm>
                <a:off x="4687" y="2755"/>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e</a:t>
                </a:r>
                <a:endParaRPr lang="en-US"/>
              </a:p>
            </p:txBody>
          </p:sp>
          <p:sp>
            <p:nvSpPr>
              <p:cNvPr id="47172" name="Rectangle 68"/>
              <p:cNvSpPr>
                <a:spLocks noChangeArrowheads="1"/>
              </p:cNvSpPr>
              <p:nvPr/>
            </p:nvSpPr>
            <p:spPr bwMode="auto">
              <a:xfrm>
                <a:off x="4807" y="275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73" name="Rectangle 69"/>
              <p:cNvSpPr>
                <a:spLocks noChangeArrowheads="1"/>
              </p:cNvSpPr>
              <p:nvPr/>
            </p:nvSpPr>
            <p:spPr bwMode="auto">
              <a:xfrm>
                <a:off x="4847" y="275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74" name="Rectangle 70"/>
              <p:cNvSpPr>
                <a:spLocks noChangeArrowheads="1"/>
              </p:cNvSpPr>
              <p:nvPr/>
            </p:nvSpPr>
            <p:spPr bwMode="auto">
              <a:xfrm>
                <a:off x="4443" y="190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i</a:t>
                </a:r>
                <a:endParaRPr lang="en-US"/>
              </a:p>
            </p:txBody>
          </p:sp>
          <p:sp>
            <p:nvSpPr>
              <p:cNvPr id="47175" name="Rectangle 71"/>
              <p:cNvSpPr>
                <a:spLocks noChangeArrowheads="1"/>
              </p:cNvSpPr>
              <p:nvPr/>
            </p:nvSpPr>
            <p:spPr bwMode="auto">
              <a:xfrm>
                <a:off x="4491" y="190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76" name="Rectangle 72"/>
              <p:cNvSpPr>
                <a:spLocks noChangeArrowheads="1"/>
              </p:cNvSpPr>
              <p:nvPr/>
            </p:nvSpPr>
            <p:spPr bwMode="auto">
              <a:xfrm>
                <a:off x="4535" y="190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77" name="Rectangle 73"/>
              <p:cNvSpPr>
                <a:spLocks noChangeArrowheads="1"/>
              </p:cNvSpPr>
              <p:nvPr/>
            </p:nvSpPr>
            <p:spPr bwMode="auto">
              <a:xfrm>
                <a:off x="5262" y="2755"/>
                <a:ext cx="10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k</a:t>
                </a:r>
                <a:endParaRPr lang="en-US"/>
              </a:p>
            </p:txBody>
          </p:sp>
          <p:sp>
            <p:nvSpPr>
              <p:cNvPr id="47178" name="Rectangle 74"/>
              <p:cNvSpPr>
                <a:spLocks noChangeArrowheads="1"/>
              </p:cNvSpPr>
              <p:nvPr/>
            </p:nvSpPr>
            <p:spPr bwMode="auto">
              <a:xfrm>
                <a:off x="5368" y="275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79" name="Rectangle 75"/>
              <p:cNvSpPr>
                <a:spLocks noChangeArrowheads="1"/>
              </p:cNvSpPr>
              <p:nvPr/>
            </p:nvSpPr>
            <p:spPr bwMode="auto">
              <a:xfrm>
                <a:off x="5417" y="275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sp>
            <p:nvSpPr>
              <p:cNvPr id="47180" name="Rectangle 76"/>
              <p:cNvSpPr>
                <a:spLocks noChangeArrowheads="1"/>
              </p:cNvSpPr>
              <p:nvPr/>
            </p:nvSpPr>
            <p:spPr bwMode="auto">
              <a:xfrm>
                <a:off x="5465" y="275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grpSp>
      </p:grpSp>
      <p:grpSp>
        <p:nvGrpSpPr>
          <p:cNvPr id="47181" name="Group 77"/>
          <p:cNvGrpSpPr>
            <a:grpSpLocks/>
          </p:cNvGrpSpPr>
          <p:nvPr/>
        </p:nvGrpSpPr>
        <p:grpSpPr bwMode="auto">
          <a:xfrm>
            <a:off x="323850" y="2997200"/>
            <a:ext cx="3073400" cy="1787525"/>
            <a:chOff x="204" y="1888"/>
            <a:chExt cx="1936" cy="1126"/>
          </a:xfrm>
        </p:grpSpPr>
        <p:sp>
          <p:nvSpPr>
            <p:cNvPr id="47182" name="Rectangle 78"/>
            <p:cNvSpPr>
              <a:spLocks noChangeArrowheads="1"/>
            </p:cNvSpPr>
            <p:nvPr/>
          </p:nvSpPr>
          <p:spPr bwMode="auto">
            <a:xfrm>
              <a:off x="1878" y="2750"/>
              <a:ext cx="258" cy="259"/>
            </a:xfrm>
            <a:prstGeom prst="rect">
              <a:avLst/>
            </a:prstGeom>
            <a:noFill/>
            <a:ln w="11113">
              <a:solidFill>
                <a:srgbClr val="12141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183" name="Rectangle 79"/>
            <p:cNvSpPr>
              <a:spLocks noChangeArrowheads="1"/>
            </p:cNvSpPr>
            <p:nvPr/>
          </p:nvSpPr>
          <p:spPr bwMode="auto">
            <a:xfrm>
              <a:off x="2037" y="2755"/>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t>
              </a:r>
              <a:endParaRPr lang="en-US"/>
            </a:p>
          </p:txBody>
        </p:sp>
        <p:grpSp>
          <p:nvGrpSpPr>
            <p:cNvPr id="47184" name="Group 80"/>
            <p:cNvGrpSpPr>
              <a:grpSpLocks/>
            </p:cNvGrpSpPr>
            <p:nvPr/>
          </p:nvGrpSpPr>
          <p:grpSpPr bwMode="auto">
            <a:xfrm>
              <a:off x="204" y="1888"/>
              <a:ext cx="1936" cy="1126"/>
              <a:chOff x="204" y="1888"/>
              <a:chExt cx="1936" cy="1126"/>
            </a:xfrm>
          </p:grpSpPr>
          <p:sp>
            <p:nvSpPr>
              <p:cNvPr id="47185" name="Rectangle 81"/>
              <p:cNvSpPr>
                <a:spLocks noChangeArrowheads="1"/>
              </p:cNvSpPr>
              <p:nvPr/>
            </p:nvSpPr>
            <p:spPr bwMode="auto">
              <a:xfrm>
                <a:off x="1882" y="2750"/>
                <a:ext cx="258" cy="259"/>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grpSp>
            <p:nvGrpSpPr>
              <p:cNvPr id="47186" name="Group 82"/>
              <p:cNvGrpSpPr>
                <a:grpSpLocks/>
              </p:cNvGrpSpPr>
              <p:nvPr/>
            </p:nvGrpSpPr>
            <p:grpSpPr bwMode="auto">
              <a:xfrm>
                <a:off x="204" y="1888"/>
                <a:ext cx="1883" cy="1126"/>
                <a:chOff x="204" y="1888"/>
                <a:chExt cx="1883" cy="1126"/>
              </a:xfrm>
            </p:grpSpPr>
            <p:cxnSp>
              <p:nvCxnSpPr>
                <p:cNvPr id="47187" name="AutoShape 83"/>
                <p:cNvCxnSpPr>
                  <a:cxnSpLocks noChangeShapeType="1"/>
                  <a:stCxn id="47202" idx="3"/>
                  <a:endCxn id="47182" idx="1"/>
                </p:cNvCxnSpPr>
                <p:nvPr/>
              </p:nvCxnSpPr>
              <p:spPr bwMode="auto">
                <a:xfrm>
                  <a:off x="462" y="2885"/>
                  <a:ext cx="1416" cy="0"/>
                </a:xfrm>
                <a:prstGeom prst="straightConnector1">
                  <a:avLst/>
                </a:prstGeom>
                <a:noFill/>
                <a:ln w="38100">
                  <a:solidFill>
                    <a:srgbClr val="FF3300"/>
                  </a:solidFill>
                  <a:prstDash val="dash"/>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88" name="Rectangle 84"/>
                <p:cNvSpPr>
                  <a:spLocks noChangeArrowheads="1"/>
                </p:cNvSpPr>
                <p:nvPr/>
              </p:nvSpPr>
              <p:spPr bwMode="auto">
                <a:xfrm>
                  <a:off x="462" y="2879"/>
                  <a:ext cx="10"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89" name="Rectangle 85"/>
                <p:cNvSpPr>
                  <a:spLocks noChangeArrowheads="1"/>
                </p:cNvSpPr>
                <p:nvPr/>
              </p:nvSpPr>
              <p:spPr bwMode="auto">
                <a:xfrm>
                  <a:off x="1277"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0" name="Rectangle 86"/>
                <p:cNvSpPr>
                  <a:spLocks noChangeArrowheads="1"/>
                </p:cNvSpPr>
                <p:nvPr/>
              </p:nvSpPr>
              <p:spPr bwMode="auto">
                <a:xfrm>
                  <a:off x="1298"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1" name="Rectangle 87"/>
                <p:cNvSpPr>
                  <a:spLocks noChangeArrowheads="1"/>
                </p:cNvSpPr>
                <p:nvPr/>
              </p:nvSpPr>
              <p:spPr bwMode="auto">
                <a:xfrm>
                  <a:off x="1321" y="2879"/>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2" name="Rectangle 88"/>
                <p:cNvSpPr>
                  <a:spLocks noChangeArrowheads="1"/>
                </p:cNvSpPr>
                <p:nvPr/>
              </p:nvSpPr>
              <p:spPr bwMode="auto">
                <a:xfrm>
                  <a:off x="1342"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3" name="Rectangle 89"/>
                <p:cNvSpPr>
                  <a:spLocks noChangeArrowheads="1"/>
                </p:cNvSpPr>
                <p:nvPr/>
              </p:nvSpPr>
              <p:spPr bwMode="auto">
                <a:xfrm>
                  <a:off x="1363"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4" name="Rectangle 90"/>
                <p:cNvSpPr>
                  <a:spLocks noChangeArrowheads="1"/>
                </p:cNvSpPr>
                <p:nvPr/>
              </p:nvSpPr>
              <p:spPr bwMode="auto">
                <a:xfrm>
                  <a:off x="1386" y="2879"/>
                  <a:ext cx="9"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5" name="Rectangle 91"/>
                <p:cNvSpPr>
                  <a:spLocks noChangeArrowheads="1"/>
                </p:cNvSpPr>
                <p:nvPr/>
              </p:nvSpPr>
              <p:spPr bwMode="auto">
                <a:xfrm>
                  <a:off x="1407"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6" name="Rectangle 92"/>
                <p:cNvSpPr>
                  <a:spLocks noChangeArrowheads="1"/>
                </p:cNvSpPr>
                <p:nvPr/>
              </p:nvSpPr>
              <p:spPr bwMode="auto">
                <a:xfrm>
                  <a:off x="1427"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7" name="Rectangle 93"/>
                <p:cNvSpPr>
                  <a:spLocks noChangeArrowheads="1"/>
                </p:cNvSpPr>
                <p:nvPr/>
              </p:nvSpPr>
              <p:spPr bwMode="auto">
                <a:xfrm>
                  <a:off x="1448"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8" name="Rectangle 94"/>
                <p:cNvSpPr>
                  <a:spLocks noChangeArrowheads="1"/>
                </p:cNvSpPr>
                <p:nvPr/>
              </p:nvSpPr>
              <p:spPr bwMode="auto">
                <a:xfrm>
                  <a:off x="1471" y="2879"/>
                  <a:ext cx="10"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199" name="Rectangle 95"/>
                <p:cNvSpPr>
                  <a:spLocks noChangeArrowheads="1"/>
                </p:cNvSpPr>
                <p:nvPr/>
              </p:nvSpPr>
              <p:spPr bwMode="auto">
                <a:xfrm>
                  <a:off x="1492" y="2879"/>
                  <a:ext cx="12"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200" name="Rectangle 96"/>
                <p:cNvSpPr>
                  <a:spLocks noChangeArrowheads="1"/>
                </p:cNvSpPr>
                <p:nvPr/>
              </p:nvSpPr>
              <p:spPr bwMode="auto">
                <a:xfrm>
                  <a:off x="1513" y="2879"/>
                  <a:ext cx="11" cy="11"/>
                </a:xfrm>
                <a:prstGeom prst="rect">
                  <a:avLst/>
                </a:prstGeom>
                <a:solidFill>
                  <a:srgbClr val="1214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201" name="Rectangle 97"/>
                <p:cNvSpPr>
                  <a:spLocks noChangeArrowheads="1"/>
                </p:cNvSpPr>
                <p:nvPr/>
              </p:nvSpPr>
              <p:spPr bwMode="auto">
                <a:xfrm>
                  <a:off x="204" y="2755"/>
                  <a:ext cx="258" cy="259"/>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202" name="Rectangle 98"/>
                <p:cNvSpPr>
                  <a:spLocks noChangeArrowheads="1"/>
                </p:cNvSpPr>
                <p:nvPr/>
              </p:nvSpPr>
              <p:spPr bwMode="auto">
                <a:xfrm>
                  <a:off x="204" y="2755"/>
                  <a:ext cx="258" cy="259"/>
                </a:xfrm>
                <a:prstGeom prst="rect">
                  <a:avLst/>
                </a:prstGeom>
                <a:noFill/>
                <a:ln w="11113">
                  <a:solidFill>
                    <a:srgbClr val="12141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203" name="Rectangle 99"/>
                <p:cNvSpPr>
                  <a:spLocks noChangeArrowheads="1"/>
                </p:cNvSpPr>
                <p:nvPr/>
              </p:nvSpPr>
              <p:spPr bwMode="auto">
                <a:xfrm>
                  <a:off x="280" y="2755"/>
                  <a:ext cx="10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k</a:t>
                  </a:r>
                  <a:endParaRPr lang="en-US"/>
                </a:p>
              </p:txBody>
            </p:sp>
            <p:sp>
              <p:nvSpPr>
                <p:cNvPr id="47204" name="Rectangle 100"/>
                <p:cNvSpPr>
                  <a:spLocks noChangeArrowheads="1"/>
                </p:cNvSpPr>
                <p:nvPr/>
              </p:nvSpPr>
              <p:spPr bwMode="auto">
                <a:xfrm>
                  <a:off x="1931" y="2755"/>
                  <a:ext cx="15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k’</a:t>
                  </a:r>
                  <a:endParaRPr lang="en-US"/>
                </a:p>
              </p:txBody>
            </p:sp>
            <p:sp>
              <p:nvSpPr>
                <p:cNvPr id="47205" name="Rectangle 101"/>
                <p:cNvSpPr>
                  <a:spLocks noChangeArrowheads="1"/>
                </p:cNvSpPr>
                <p:nvPr/>
              </p:nvSpPr>
              <p:spPr bwMode="auto">
                <a:xfrm>
                  <a:off x="977" y="1888"/>
                  <a:ext cx="259" cy="259"/>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7206" name="Rectangle 102"/>
                <p:cNvSpPr>
                  <a:spLocks noChangeArrowheads="1"/>
                </p:cNvSpPr>
                <p:nvPr/>
              </p:nvSpPr>
              <p:spPr bwMode="auto">
                <a:xfrm>
                  <a:off x="977" y="1888"/>
                  <a:ext cx="259" cy="259"/>
                </a:xfrm>
                <a:prstGeom prst="rect">
                  <a:avLst/>
                </a:prstGeom>
                <a:noFill/>
                <a:ln w="11113">
                  <a:solidFill>
                    <a:srgbClr val="12141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207" name="Rectangle 103"/>
                <p:cNvSpPr>
                  <a:spLocks noChangeArrowheads="1"/>
                </p:cNvSpPr>
                <p:nvPr/>
              </p:nvSpPr>
              <p:spPr bwMode="auto">
                <a:xfrm>
                  <a:off x="1081" y="1902"/>
                  <a:ext cx="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i</a:t>
                  </a:r>
                  <a:endParaRPr lang="en-US"/>
                </a:p>
              </p:txBody>
            </p:sp>
            <p:sp>
              <p:nvSpPr>
                <p:cNvPr id="47208" name="Freeform 104"/>
                <p:cNvSpPr>
                  <a:spLocks/>
                </p:cNvSpPr>
                <p:nvPr/>
              </p:nvSpPr>
              <p:spPr bwMode="auto">
                <a:xfrm>
                  <a:off x="1277" y="2755"/>
                  <a:ext cx="259" cy="259"/>
                </a:xfrm>
                <a:custGeom>
                  <a:avLst/>
                  <a:gdLst>
                    <a:gd name="T0" fmla="*/ 259 w 259"/>
                    <a:gd name="T1" fmla="*/ 143 h 259"/>
                    <a:gd name="T2" fmla="*/ 252 w 259"/>
                    <a:gd name="T3" fmla="*/ 168 h 259"/>
                    <a:gd name="T4" fmla="*/ 243 w 259"/>
                    <a:gd name="T5" fmla="*/ 191 h 259"/>
                    <a:gd name="T6" fmla="*/ 229 w 259"/>
                    <a:gd name="T7" fmla="*/ 210 h 259"/>
                    <a:gd name="T8" fmla="*/ 210 w 259"/>
                    <a:gd name="T9" fmla="*/ 228 h 259"/>
                    <a:gd name="T10" fmla="*/ 192 w 259"/>
                    <a:gd name="T11" fmla="*/ 242 h 259"/>
                    <a:gd name="T12" fmla="*/ 169 w 259"/>
                    <a:gd name="T13" fmla="*/ 252 h 259"/>
                    <a:gd name="T14" fmla="*/ 143 w 259"/>
                    <a:gd name="T15" fmla="*/ 259 h 259"/>
                    <a:gd name="T16" fmla="*/ 116 w 259"/>
                    <a:gd name="T17" fmla="*/ 259 h 259"/>
                    <a:gd name="T18" fmla="*/ 90 w 259"/>
                    <a:gd name="T19" fmla="*/ 252 h 259"/>
                    <a:gd name="T20" fmla="*/ 67 w 259"/>
                    <a:gd name="T21" fmla="*/ 242 h 259"/>
                    <a:gd name="T22" fmla="*/ 47 w 259"/>
                    <a:gd name="T23" fmla="*/ 228 h 259"/>
                    <a:gd name="T24" fmla="*/ 30 w 259"/>
                    <a:gd name="T25" fmla="*/ 210 h 259"/>
                    <a:gd name="T26" fmla="*/ 17 w 259"/>
                    <a:gd name="T27" fmla="*/ 191 h 259"/>
                    <a:gd name="T28" fmla="*/ 7 w 259"/>
                    <a:gd name="T29" fmla="*/ 168 h 259"/>
                    <a:gd name="T30" fmla="*/ 0 w 259"/>
                    <a:gd name="T31" fmla="*/ 143 h 259"/>
                    <a:gd name="T32" fmla="*/ 0 w 259"/>
                    <a:gd name="T33" fmla="*/ 115 h 259"/>
                    <a:gd name="T34" fmla="*/ 7 w 259"/>
                    <a:gd name="T35" fmla="*/ 90 h 259"/>
                    <a:gd name="T36" fmla="*/ 17 w 259"/>
                    <a:gd name="T37" fmla="*/ 67 h 259"/>
                    <a:gd name="T38" fmla="*/ 30 w 259"/>
                    <a:gd name="T39" fmla="*/ 48 h 259"/>
                    <a:gd name="T40" fmla="*/ 47 w 259"/>
                    <a:gd name="T41" fmla="*/ 30 h 259"/>
                    <a:gd name="T42" fmla="*/ 67 w 259"/>
                    <a:gd name="T43" fmla="*/ 16 h 259"/>
                    <a:gd name="T44" fmla="*/ 90 w 259"/>
                    <a:gd name="T45" fmla="*/ 6 h 259"/>
                    <a:gd name="T46" fmla="*/ 116 w 259"/>
                    <a:gd name="T47" fmla="*/ 0 h 259"/>
                    <a:gd name="T48" fmla="*/ 143 w 259"/>
                    <a:gd name="T49" fmla="*/ 0 h 259"/>
                    <a:gd name="T50" fmla="*/ 169 w 259"/>
                    <a:gd name="T51" fmla="*/ 6 h 259"/>
                    <a:gd name="T52" fmla="*/ 192 w 259"/>
                    <a:gd name="T53" fmla="*/ 16 h 259"/>
                    <a:gd name="T54" fmla="*/ 210 w 259"/>
                    <a:gd name="T55" fmla="*/ 30 h 259"/>
                    <a:gd name="T56" fmla="*/ 229 w 259"/>
                    <a:gd name="T57" fmla="*/ 48 h 259"/>
                    <a:gd name="T58" fmla="*/ 243 w 259"/>
                    <a:gd name="T59" fmla="*/ 67 h 259"/>
                    <a:gd name="T60" fmla="*/ 252 w 259"/>
                    <a:gd name="T61" fmla="*/ 90 h 259"/>
                    <a:gd name="T62" fmla="*/ 259 w 259"/>
                    <a:gd name="T63" fmla="*/ 11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259" y="129"/>
                      </a:moveTo>
                      <a:lnTo>
                        <a:pt x="259" y="143"/>
                      </a:lnTo>
                      <a:lnTo>
                        <a:pt x="257" y="154"/>
                      </a:lnTo>
                      <a:lnTo>
                        <a:pt x="252" y="168"/>
                      </a:lnTo>
                      <a:lnTo>
                        <a:pt x="247" y="180"/>
                      </a:lnTo>
                      <a:lnTo>
                        <a:pt x="243" y="191"/>
                      </a:lnTo>
                      <a:lnTo>
                        <a:pt x="236" y="201"/>
                      </a:lnTo>
                      <a:lnTo>
                        <a:pt x="229" y="210"/>
                      </a:lnTo>
                      <a:lnTo>
                        <a:pt x="220" y="219"/>
                      </a:lnTo>
                      <a:lnTo>
                        <a:pt x="210" y="228"/>
                      </a:lnTo>
                      <a:lnTo>
                        <a:pt x="201" y="235"/>
                      </a:lnTo>
                      <a:lnTo>
                        <a:pt x="192" y="242"/>
                      </a:lnTo>
                      <a:lnTo>
                        <a:pt x="180" y="247"/>
                      </a:lnTo>
                      <a:lnTo>
                        <a:pt x="169" y="252"/>
                      </a:lnTo>
                      <a:lnTo>
                        <a:pt x="155" y="256"/>
                      </a:lnTo>
                      <a:lnTo>
                        <a:pt x="143" y="259"/>
                      </a:lnTo>
                      <a:lnTo>
                        <a:pt x="130" y="259"/>
                      </a:lnTo>
                      <a:lnTo>
                        <a:pt x="116" y="259"/>
                      </a:lnTo>
                      <a:lnTo>
                        <a:pt x="104" y="256"/>
                      </a:lnTo>
                      <a:lnTo>
                        <a:pt x="90" y="252"/>
                      </a:lnTo>
                      <a:lnTo>
                        <a:pt x="79" y="247"/>
                      </a:lnTo>
                      <a:lnTo>
                        <a:pt x="67" y="242"/>
                      </a:lnTo>
                      <a:lnTo>
                        <a:pt x="58" y="235"/>
                      </a:lnTo>
                      <a:lnTo>
                        <a:pt x="47" y="228"/>
                      </a:lnTo>
                      <a:lnTo>
                        <a:pt x="40" y="219"/>
                      </a:lnTo>
                      <a:lnTo>
                        <a:pt x="30" y="210"/>
                      </a:lnTo>
                      <a:lnTo>
                        <a:pt x="23" y="201"/>
                      </a:lnTo>
                      <a:lnTo>
                        <a:pt x="17" y="191"/>
                      </a:lnTo>
                      <a:lnTo>
                        <a:pt x="10" y="180"/>
                      </a:lnTo>
                      <a:lnTo>
                        <a:pt x="7" y="168"/>
                      </a:lnTo>
                      <a:lnTo>
                        <a:pt x="3" y="154"/>
                      </a:lnTo>
                      <a:lnTo>
                        <a:pt x="0" y="143"/>
                      </a:lnTo>
                      <a:lnTo>
                        <a:pt x="0" y="129"/>
                      </a:lnTo>
                      <a:lnTo>
                        <a:pt x="0" y="115"/>
                      </a:lnTo>
                      <a:lnTo>
                        <a:pt x="3" y="104"/>
                      </a:lnTo>
                      <a:lnTo>
                        <a:pt x="7" y="90"/>
                      </a:lnTo>
                      <a:lnTo>
                        <a:pt x="10" y="78"/>
                      </a:lnTo>
                      <a:lnTo>
                        <a:pt x="17" y="67"/>
                      </a:lnTo>
                      <a:lnTo>
                        <a:pt x="23" y="57"/>
                      </a:lnTo>
                      <a:lnTo>
                        <a:pt x="30" y="48"/>
                      </a:lnTo>
                      <a:lnTo>
                        <a:pt x="40" y="39"/>
                      </a:lnTo>
                      <a:lnTo>
                        <a:pt x="47" y="30"/>
                      </a:lnTo>
                      <a:lnTo>
                        <a:pt x="58" y="23"/>
                      </a:lnTo>
                      <a:lnTo>
                        <a:pt x="67" y="16"/>
                      </a:lnTo>
                      <a:lnTo>
                        <a:pt x="79" y="11"/>
                      </a:lnTo>
                      <a:lnTo>
                        <a:pt x="90" y="6"/>
                      </a:lnTo>
                      <a:lnTo>
                        <a:pt x="104" y="2"/>
                      </a:lnTo>
                      <a:lnTo>
                        <a:pt x="116" y="0"/>
                      </a:lnTo>
                      <a:lnTo>
                        <a:pt x="130" y="0"/>
                      </a:lnTo>
                      <a:lnTo>
                        <a:pt x="143" y="0"/>
                      </a:lnTo>
                      <a:lnTo>
                        <a:pt x="155" y="2"/>
                      </a:lnTo>
                      <a:lnTo>
                        <a:pt x="169" y="6"/>
                      </a:lnTo>
                      <a:lnTo>
                        <a:pt x="180" y="11"/>
                      </a:lnTo>
                      <a:lnTo>
                        <a:pt x="192" y="16"/>
                      </a:lnTo>
                      <a:lnTo>
                        <a:pt x="201" y="23"/>
                      </a:lnTo>
                      <a:lnTo>
                        <a:pt x="210" y="30"/>
                      </a:lnTo>
                      <a:lnTo>
                        <a:pt x="220" y="39"/>
                      </a:lnTo>
                      <a:lnTo>
                        <a:pt x="229" y="48"/>
                      </a:lnTo>
                      <a:lnTo>
                        <a:pt x="236" y="57"/>
                      </a:lnTo>
                      <a:lnTo>
                        <a:pt x="243" y="67"/>
                      </a:lnTo>
                      <a:lnTo>
                        <a:pt x="247" y="78"/>
                      </a:lnTo>
                      <a:lnTo>
                        <a:pt x="252" y="90"/>
                      </a:lnTo>
                      <a:lnTo>
                        <a:pt x="257" y="104"/>
                      </a:lnTo>
                      <a:lnTo>
                        <a:pt x="259" y="115"/>
                      </a:lnTo>
                      <a:lnTo>
                        <a:pt x="259" y="129"/>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7209" name="Freeform 105"/>
                <p:cNvSpPr>
                  <a:spLocks/>
                </p:cNvSpPr>
                <p:nvPr/>
              </p:nvSpPr>
              <p:spPr bwMode="auto">
                <a:xfrm>
                  <a:off x="1277" y="2755"/>
                  <a:ext cx="259" cy="259"/>
                </a:xfrm>
                <a:custGeom>
                  <a:avLst/>
                  <a:gdLst>
                    <a:gd name="T0" fmla="*/ 259 w 259"/>
                    <a:gd name="T1" fmla="*/ 143 h 259"/>
                    <a:gd name="T2" fmla="*/ 252 w 259"/>
                    <a:gd name="T3" fmla="*/ 168 h 259"/>
                    <a:gd name="T4" fmla="*/ 243 w 259"/>
                    <a:gd name="T5" fmla="*/ 191 h 259"/>
                    <a:gd name="T6" fmla="*/ 229 w 259"/>
                    <a:gd name="T7" fmla="*/ 210 h 259"/>
                    <a:gd name="T8" fmla="*/ 210 w 259"/>
                    <a:gd name="T9" fmla="*/ 228 h 259"/>
                    <a:gd name="T10" fmla="*/ 192 w 259"/>
                    <a:gd name="T11" fmla="*/ 242 h 259"/>
                    <a:gd name="T12" fmla="*/ 169 w 259"/>
                    <a:gd name="T13" fmla="*/ 252 h 259"/>
                    <a:gd name="T14" fmla="*/ 143 w 259"/>
                    <a:gd name="T15" fmla="*/ 259 h 259"/>
                    <a:gd name="T16" fmla="*/ 116 w 259"/>
                    <a:gd name="T17" fmla="*/ 259 h 259"/>
                    <a:gd name="T18" fmla="*/ 90 w 259"/>
                    <a:gd name="T19" fmla="*/ 252 h 259"/>
                    <a:gd name="T20" fmla="*/ 67 w 259"/>
                    <a:gd name="T21" fmla="*/ 242 h 259"/>
                    <a:gd name="T22" fmla="*/ 47 w 259"/>
                    <a:gd name="T23" fmla="*/ 228 h 259"/>
                    <a:gd name="T24" fmla="*/ 30 w 259"/>
                    <a:gd name="T25" fmla="*/ 210 h 259"/>
                    <a:gd name="T26" fmla="*/ 17 w 259"/>
                    <a:gd name="T27" fmla="*/ 191 h 259"/>
                    <a:gd name="T28" fmla="*/ 7 w 259"/>
                    <a:gd name="T29" fmla="*/ 168 h 259"/>
                    <a:gd name="T30" fmla="*/ 0 w 259"/>
                    <a:gd name="T31" fmla="*/ 143 h 259"/>
                    <a:gd name="T32" fmla="*/ 0 w 259"/>
                    <a:gd name="T33" fmla="*/ 115 h 259"/>
                    <a:gd name="T34" fmla="*/ 7 w 259"/>
                    <a:gd name="T35" fmla="*/ 90 h 259"/>
                    <a:gd name="T36" fmla="*/ 17 w 259"/>
                    <a:gd name="T37" fmla="*/ 67 h 259"/>
                    <a:gd name="T38" fmla="*/ 30 w 259"/>
                    <a:gd name="T39" fmla="*/ 48 h 259"/>
                    <a:gd name="T40" fmla="*/ 47 w 259"/>
                    <a:gd name="T41" fmla="*/ 30 h 259"/>
                    <a:gd name="T42" fmla="*/ 67 w 259"/>
                    <a:gd name="T43" fmla="*/ 16 h 259"/>
                    <a:gd name="T44" fmla="*/ 90 w 259"/>
                    <a:gd name="T45" fmla="*/ 6 h 259"/>
                    <a:gd name="T46" fmla="*/ 116 w 259"/>
                    <a:gd name="T47" fmla="*/ 0 h 259"/>
                    <a:gd name="T48" fmla="*/ 143 w 259"/>
                    <a:gd name="T49" fmla="*/ 0 h 259"/>
                    <a:gd name="T50" fmla="*/ 169 w 259"/>
                    <a:gd name="T51" fmla="*/ 6 h 259"/>
                    <a:gd name="T52" fmla="*/ 192 w 259"/>
                    <a:gd name="T53" fmla="*/ 16 h 259"/>
                    <a:gd name="T54" fmla="*/ 210 w 259"/>
                    <a:gd name="T55" fmla="*/ 30 h 259"/>
                    <a:gd name="T56" fmla="*/ 229 w 259"/>
                    <a:gd name="T57" fmla="*/ 48 h 259"/>
                    <a:gd name="T58" fmla="*/ 243 w 259"/>
                    <a:gd name="T59" fmla="*/ 67 h 259"/>
                    <a:gd name="T60" fmla="*/ 252 w 259"/>
                    <a:gd name="T61" fmla="*/ 90 h 259"/>
                    <a:gd name="T62" fmla="*/ 259 w 259"/>
                    <a:gd name="T63" fmla="*/ 11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259" y="129"/>
                      </a:moveTo>
                      <a:lnTo>
                        <a:pt x="259" y="143"/>
                      </a:lnTo>
                      <a:lnTo>
                        <a:pt x="257" y="154"/>
                      </a:lnTo>
                      <a:lnTo>
                        <a:pt x="252" y="168"/>
                      </a:lnTo>
                      <a:lnTo>
                        <a:pt x="247" y="180"/>
                      </a:lnTo>
                      <a:lnTo>
                        <a:pt x="243" y="191"/>
                      </a:lnTo>
                      <a:lnTo>
                        <a:pt x="236" y="201"/>
                      </a:lnTo>
                      <a:lnTo>
                        <a:pt x="229" y="210"/>
                      </a:lnTo>
                      <a:lnTo>
                        <a:pt x="220" y="219"/>
                      </a:lnTo>
                      <a:lnTo>
                        <a:pt x="210" y="228"/>
                      </a:lnTo>
                      <a:lnTo>
                        <a:pt x="201" y="235"/>
                      </a:lnTo>
                      <a:lnTo>
                        <a:pt x="192" y="242"/>
                      </a:lnTo>
                      <a:lnTo>
                        <a:pt x="180" y="247"/>
                      </a:lnTo>
                      <a:lnTo>
                        <a:pt x="169" y="252"/>
                      </a:lnTo>
                      <a:lnTo>
                        <a:pt x="155" y="256"/>
                      </a:lnTo>
                      <a:lnTo>
                        <a:pt x="143" y="259"/>
                      </a:lnTo>
                      <a:lnTo>
                        <a:pt x="130" y="259"/>
                      </a:lnTo>
                      <a:lnTo>
                        <a:pt x="116" y="259"/>
                      </a:lnTo>
                      <a:lnTo>
                        <a:pt x="104" y="256"/>
                      </a:lnTo>
                      <a:lnTo>
                        <a:pt x="90" y="252"/>
                      </a:lnTo>
                      <a:lnTo>
                        <a:pt x="79" y="247"/>
                      </a:lnTo>
                      <a:lnTo>
                        <a:pt x="67" y="242"/>
                      </a:lnTo>
                      <a:lnTo>
                        <a:pt x="58" y="235"/>
                      </a:lnTo>
                      <a:lnTo>
                        <a:pt x="47" y="228"/>
                      </a:lnTo>
                      <a:lnTo>
                        <a:pt x="40" y="219"/>
                      </a:lnTo>
                      <a:lnTo>
                        <a:pt x="30" y="210"/>
                      </a:lnTo>
                      <a:lnTo>
                        <a:pt x="23" y="201"/>
                      </a:lnTo>
                      <a:lnTo>
                        <a:pt x="17" y="191"/>
                      </a:lnTo>
                      <a:lnTo>
                        <a:pt x="10" y="180"/>
                      </a:lnTo>
                      <a:lnTo>
                        <a:pt x="7" y="168"/>
                      </a:lnTo>
                      <a:lnTo>
                        <a:pt x="3" y="154"/>
                      </a:lnTo>
                      <a:lnTo>
                        <a:pt x="0" y="143"/>
                      </a:lnTo>
                      <a:lnTo>
                        <a:pt x="0" y="129"/>
                      </a:lnTo>
                      <a:lnTo>
                        <a:pt x="0" y="115"/>
                      </a:lnTo>
                      <a:lnTo>
                        <a:pt x="3" y="104"/>
                      </a:lnTo>
                      <a:lnTo>
                        <a:pt x="7" y="90"/>
                      </a:lnTo>
                      <a:lnTo>
                        <a:pt x="10" y="78"/>
                      </a:lnTo>
                      <a:lnTo>
                        <a:pt x="17" y="67"/>
                      </a:lnTo>
                      <a:lnTo>
                        <a:pt x="23" y="57"/>
                      </a:lnTo>
                      <a:lnTo>
                        <a:pt x="30" y="48"/>
                      </a:lnTo>
                      <a:lnTo>
                        <a:pt x="40" y="39"/>
                      </a:lnTo>
                      <a:lnTo>
                        <a:pt x="47" y="30"/>
                      </a:lnTo>
                      <a:lnTo>
                        <a:pt x="58" y="23"/>
                      </a:lnTo>
                      <a:lnTo>
                        <a:pt x="67" y="16"/>
                      </a:lnTo>
                      <a:lnTo>
                        <a:pt x="79" y="11"/>
                      </a:lnTo>
                      <a:lnTo>
                        <a:pt x="90" y="6"/>
                      </a:lnTo>
                      <a:lnTo>
                        <a:pt x="104" y="2"/>
                      </a:lnTo>
                      <a:lnTo>
                        <a:pt x="116" y="0"/>
                      </a:lnTo>
                      <a:lnTo>
                        <a:pt x="130" y="0"/>
                      </a:lnTo>
                      <a:lnTo>
                        <a:pt x="143" y="0"/>
                      </a:lnTo>
                      <a:lnTo>
                        <a:pt x="155" y="2"/>
                      </a:lnTo>
                      <a:lnTo>
                        <a:pt x="169" y="6"/>
                      </a:lnTo>
                      <a:lnTo>
                        <a:pt x="180" y="11"/>
                      </a:lnTo>
                      <a:lnTo>
                        <a:pt x="192" y="16"/>
                      </a:lnTo>
                      <a:lnTo>
                        <a:pt x="201" y="23"/>
                      </a:lnTo>
                      <a:lnTo>
                        <a:pt x="210" y="30"/>
                      </a:lnTo>
                      <a:lnTo>
                        <a:pt x="220" y="39"/>
                      </a:lnTo>
                      <a:lnTo>
                        <a:pt x="229" y="48"/>
                      </a:lnTo>
                      <a:lnTo>
                        <a:pt x="236" y="57"/>
                      </a:lnTo>
                      <a:lnTo>
                        <a:pt x="243" y="67"/>
                      </a:lnTo>
                      <a:lnTo>
                        <a:pt x="247" y="78"/>
                      </a:lnTo>
                      <a:lnTo>
                        <a:pt x="252" y="90"/>
                      </a:lnTo>
                      <a:lnTo>
                        <a:pt x="257" y="104"/>
                      </a:lnTo>
                      <a:lnTo>
                        <a:pt x="259" y="115"/>
                      </a:lnTo>
                      <a:lnTo>
                        <a:pt x="259" y="129"/>
                      </a:lnTo>
                    </a:path>
                  </a:pathLst>
                </a:custGeom>
                <a:noFill/>
                <a:ln w="11113">
                  <a:solidFill>
                    <a:srgbClr val="12141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210" name="Rectangle 106"/>
                <p:cNvSpPr>
                  <a:spLocks noChangeArrowheads="1"/>
                </p:cNvSpPr>
                <p:nvPr/>
              </p:nvSpPr>
              <p:spPr bwMode="auto">
                <a:xfrm>
                  <a:off x="1347" y="2755"/>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e</a:t>
                  </a:r>
                  <a:endParaRPr lang="en-US"/>
                </a:p>
              </p:txBody>
            </p:sp>
            <p:sp>
              <p:nvSpPr>
                <p:cNvPr id="47211" name="Freeform 107"/>
                <p:cNvSpPr>
                  <a:spLocks/>
                </p:cNvSpPr>
                <p:nvPr/>
              </p:nvSpPr>
              <p:spPr bwMode="auto">
                <a:xfrm>
                  <a:off x="1107" y="2145"/>
                  <a:ext cx="244" cy="603"/>
                </a:xfrm>
                <a:custGeom>
                  <a:avLst/>
                  <a:gdLst>
                    <a:gd name="T0" fmla="*/ 244 w 244"/>
                    <a:gd name="T1" fmla="*/ 603 h 603"/>
                    <a:gd name="T2" fmla="*/ 230 w 244"/>
                    <a:gd name="T3" fmla="*/ 596 h 603"/>
                    <a:gd name="T4" fmla="*/ 219 w 244"/>
                    <a:gd name="T5" fmla="*/ 589 h 603"/>
                    <a:gd name="T6" fmla="*/ 205 w 244"/>
                    <a:gd name="T7" fmla="*/ 582 h 603"/>
                    <a:gd name="T8" fmla="*/ 193 w 244"/>
                    <a:gd name="T9" fmla="*/ 573 h 603"/>
                    <a:gd name="T10" fmla="*/ 182 w 244"/>
                    <a:gd name="T11" fmla="*/ 564 h 603"/>
                    <a:gd name="T12" fmla="*/ 168 w 244"/>
                    <a:gd name="T13" fmla="*/ 552 h 603"/>
                    <a:gd name="T14" fmla="*/ 156 w 244"/>
                    <a:gd name="T15" fmla="*/ 541 h 603"/>
                    <a:gd name="T16" fmla="*/ 147 w 244"/>
                    <a:gd name="T17" fmla="*/ 527 h 603"/>
                    <a:gd name="T18" fmla="*/ 136 w 244"/>
                    <a:gd name="T19" fmla="*/ 513 h 603"/>
                    <a:gd name="T20" fmla="*/ 124 w 244"/>
                    <a:gd name="T21" fmla="*/ 499 h 603"/>
                    <a:gd name="T22" fmla="*/ 115 w 244"/>
                    <a:gd name="T23" fmla="*/ 483 h 603"/>
                    <a:gd name="T24" fmla="*/ 103 w 244"/>
                    <a:gd name="T25" fmla="*/ 467 h 603"/>
                    <a:gd name="T26" fmla="*/ 94 w 244"/>
                    <a:gd name="T27" fmla="*/ 448 h 603"/>
                    <a:gd name="T28" fmla="*/ 85 w 244"/>
                    <a:gd name="T29" fmla="*/ 432 h 603"/>
                    <a:gd name="T30" fmla="*/ 76 w 244"/>
                    <a:gd name="T31" fmla="*/ 411 h 603"/>
                    <a:gd name="T32" fmla="*/ 69 w 244"/>
                    <a:gd name="T33" fmla="*/ 393 h 603"/>
                    <a:gd name="T34" fmla="*/ 60 w 244"/>
                    <a:gd name="T35" fmla="*/ 372 h 603"/>
                    <a:gd name="T36" fmla="*/ 53 w 244"/>
                    <a:gd name="T37" fmla="*/ 351 h 603"/>
                    <a:gd name="T38" fmla="*/ 46 w 244"/>
                    <a:gd name="T39" fmla="*/ 330 h 603"/>
                    <a:gd name="T40" fmla="*/ 39 w 244"/>
                    <a:gd name="T41" fmla="*/ 307 h 603"/>
                    <a:gd name="T42" fmla="*/ 32 w 244"/>
                    <a:gd name="T43" fmla="*/ 284 h 603"/>
                    <a:gd name="T44" fmla="*/ 27 w 244"/>
                    <a:gd name="T45" fmla="*/ 261 h 603"/>
                    <a:gd name="T46" fmla="*/ 23 w 244"/>
                    <a:gd name="T47" fmla="*/ 238 h 603"/>
                    <a:gd name="T48" fmla="*/ 18 w 244"/>
                    <a:gd name="T49" fmla="*/ 212 h 603"/>
                    <a:gd name="T50" fmla="*/ 13 w 244"/>
                    <a:gd name="T51" fmla="*/ 187 h 603"/>
                    <a:gd name="T52" fmla="*/ 9 w 244"/>
                    <a:gd name="T53" fmla="*/ 161 h 603"/>
                    <a:gd name="T54" fmla="*/ 6 w 244"/>
                    <a:gd name="T55" fmla="*/ 136 h 603"/>
                    <a:gd name="T56" fmla="*/ 4 w 244"/>
                    <a:gd name="T57" fmla="*/ 111 h 603"/>
                    <a:gd name="T58" fmla="*/ 2 w 244"/>
                    <a:gd name="T59" fmla="*/ 83 h 603"/>
                    <a:gd name="T60" fmla="*/ 0 w 244"/>
                    <a:gd name="T61" fmla="*/ 57 h 603"/>
                    <a:gd name="T62" fmla="*/ 0 w 244"/>
                    <a:gd name="T63" fmla="*/ 30 h 603"/>
                    <a:gd name="T64" fmla="*/ 0 w 244"/>
                    <a:gd name="T65" fmla="*/ 2 h 603"/>
                    <a:gd name="T66" fmla="*/ 0 w 244"/>
                    <a:gd name="T67" fmla="*/ 2 h 603"/>
                    <a:gd name="T68" fmla="*/ 0 w 244"/>
                    <a:gd name="T69"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603">
                      <a:moveTo>
                        <a:pt x="244" y="603"/>
                      </a:moveTo>
                      <a:lnTo>
                        <a:pt x="230" y="596"/>
                      </a:lnTo>
                      <a:lnTo>
                        <a:pt x="219" y="589"/>
                      </a:lnTo>
                      <a:lnTo>
                        <a:pt x="205" y="582"/>
                      </a:lnTo>
                      <a:lnTo>
                        <a:pt x="193" y="573"/>
                      </a:lnTo>
                      <a:lnTo>
                        <a:pt x="182" y="564"/>
                      </a:lnTo>
                      <a:lnTo>
                        <a:pt x="168" y="552"/>
                      </a:lnTo>
                      <a:lnTo>
                        <a:pt x="156" y="541"/>
                      </a:lnTo>
                      <a:lnTo>
                        <a:pt x="147" y="527"/>
                      </a:lnTo>
                      <a:lnTo>
                        <a:pt x="136" y="513"/>
                      </a:lnTo>
                      <a:lnTo>
                        <a:pt x="124" y="499"/>
                      </a:lnTo>
                      <a:lnTo>
                        <a:pt x="115" y="483"/>
                      </a:lnTo>
                      <a:lnTo>
                        <a:pt x="103" y="467"/>
                      </a:lnTo>
                      <a:lnTo>
                        <a:pt x="94" y="448"/>
                      </a:lnTo>
                      <a:lnTo>
                        <a:pt x="85" y="432"/>
                      </a:lnTo>
                      <a:lnTo>
                        <a:pt x="76" y="411"/>
                      </a:lnTo>
                      <a:lnTo>
                        <a:pt x="69" y="393"/>
                      </a:lnTo>
                      <a:lnTo>
                        <a:pt x="60" y="372"/>
                      </a:lnTo>
                      <a:lnTo>
                        <a:pt x="53" y="351"/>
                      </a:lnTo>
                      <a:lnTo>
                        <a:pt x="46" y="330"/>
                      </a:lnTo>
                      <a:lnTo>
                        <a:pt x="39" y="307"/>
                      </a:lnTo>
                      <a:lnTo>
                        <a:pt x="32" y="284"/>
                      </a:lnTo>
                      <a:lnTo>
                        <a:pt x="27" y="261"/>
                      </a:lnTo>
                      <a:lnTo>
                        <a:pt x="23" y="238"/>
                      </a:lnTo>
                      <a:lnTo>
                        <a:pt x="18" y="212"/>
                      </a:lnTo>
                      <a:lnTo>
                        <a:pt x="13" y="187"/>
                      </a:lnTo>
                      <a:lnTo>
                        <a:pt x="9" y="161"/>
                      </a:lnTo>
                      <a:lnTo>
                        <a:pt x="6" y="136"/>
                      </a:lnTo>
                      <a:lnTo>
                        <a:pt x="4" y="111"/>
                      </a:lnTo>
                      <a:lnTo>
                        <a:pt x="2" y="83"/>
                      </a:lnTo>
                      <a:lnTo>
                        <a:pt x="0" y="57"/>
                      </a:lnTo>
                      <a:lnTo>
                        <a:pt x="0" y="30"/>
                      </a:lnTo>
                      <a:lnTo>
                        <a:pt x="0" y="2"/>
                      </a:lnTo>
                      <a:lnTo>
                        <a:pt x="0" y="2"/>
                      </a:lnTo>
                      <a:lnTo>
                        <a:pt x="0" y="0"/>
                      </a:lnTo>
                    </a:path>
                  </a:pathLst>
                </a:custGeom>
                <a:noFill/>
                <a:ln w="38100" cmpd="sng">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cxnSp>
              <p:nvCxnSpPr>
                <p:cNvPr id="47212" name="AutoShape 108"/>
                <p:cNvCxnSpPr>
                  <a:cxnSpLocks noChangeShapeType="1"/>
                  <a:stCxn id="47203" idx="0"/>
                  <a:endCxn id="47206" idx="1"/>
                </p:cNvCxnSpPr>
                <p:nvPr/>
              </p:nvCxnSpPr>
              <p:spPr bwMode="auto">
                <a:xfrm rot="16200000">
                  <a:off x="287" y="2065"/>
                  <a:ext cx="737" cy="643"/>
                </a:xfrm>
                <a:prstGeom prst="curvedConnector2">
                  <a:avLst/>
                </a:prstGeom>
                <a:noFill/>
                <a:ln w="28575">
                  <a:solidFill>
                    <a:srgbClr val="008000"/>
                  </a:solidFill>
                  <a:prstDash val="sysDot"/>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213" name="Freeform 109"/>
                <p:cNvSpPr>
                  <a:spLocks/>
                </p:cNvSpPr>
                <p:nvPr/>
              </p:nvSpPr>
              <p:spPr bwMode="auto">
                <a:xfrm>
                  <a:off x="375" y="2147"/>
                  <a:ext cx="258" cy="257"/>
                </a:xfrm>
                <a:custGeom>
                  <a:avLst/>
                  <a:gdLst>
                    <a:gd name="T0" fmla="*/ 258 w 258"/>
                    <a:gd name="T1" fmla="*/ 141 h 257"/>
                    <a:gd name="T2" fmla="*/ 254 w 258"/>
                    <a:gd name="T3" fmla="*/ 166 h 257"/>
                    <a:gd name="T4" fmla="*/ 242 w 258"/>
                    <a:gd name="T5" fmla="*/ 189 h 257"/>
                    <a:gd name="T6" fmla="*/ 228 w 258"/>
                    <a:gd name="T7" fmla="*/ 210 h 257"/>
                    <a:gd name="T8" fmla="*/ 212 w 258"/>
                    <a:gd name="T9" fmla="*/ 229 h 257"/>
                    <a:gd name="T10" fmla="*/ 191 w 258"/>
                    <a:gd name="T11" fmla="*/ 243 h 257"/>
                    <a:gd name="T12" fmla="*/ 168 w 258"/>
                    <a:gd name="T13" fmla="*/ 252 h 257"/>
                    <a:gd name="T14" fmla="*/ 143 w 258"/>
                    <a:gd name="T15" fmla="*/ 257 h 257"/>
                    <a:gd name="T16" fmla="*/ 117 w 258"/>
                    <a:gd name="T17" fmla="*/ 257 h 257"/>
                    <a:gd name="T18" fmla="*/ 92 w 258"/>
                    <a:gd name="T19" fmla="*/ 252 h 257"/>
                    <a:gd name="T20" fmla="*/ 69 w 258"/>
                    <a:gd name="T21" fmla="*/ 243 h 257"/>
                    <a:gd name="T22" fmla="*/ 48 w 258"/>
                    <a:gd name="T23" fmla="*/ 229 h 257"/>
                    <a:gd name="T24" fmla="*/ 30 w 258"/>
                    <a:gd name="T25" fmla="*/ 210 h 257"/>
                    <a:gd name="T26" fmla="*/ 16 w 258"/>
                    <a:gd name="T27" fmla="*/ 189 h 257"/>
                    <a:gd name="T28" fmla="*/ 7 w 258"/>
                    <a:gd name="T29" fmla="*/ 166 h 257"/>
                    <a:gd name="T30" fmla="*/ 2 w 258"/>
                    <a:gd name="T31" fmla="*/ 141 h 257"/>
                    <a:gd name="T32" fmla="*/ 2 w 258"/>
                    <a:gd name="T33" fmla="*/ 115 h 257"/>
                    <a:gd name="T34" fmla="*/ 7 w 258"/>
                    <a:gd name="T35" fmla="*/ 90 h 257"/>
                    <a:gd name="T36" fmla="*/ 16 w 258"/>
                    <a:gd name="T37" fmla="*/ 67 h 257"/>
                    <a:gd name="T38" fmla="*/ 30 w 258"/>
                    <a:gd name="T39" fmla="*/ 46 h 257"/>
                    <a:gd name="T40" fmla="*/ 48 w 258"/>
                    <a:gd name="T41" fmla="*/ 30 h 257"/>
                    <a:gd name="T42" fmla="*/ 69 w 258"/>
                    <a:gd name="T43" fmla="*/ 14 h 257"/>
                    <a:gd name="T44" fmla="*/ 92 w 258"/>
                    <a:gd name="T45" fmla="*/ 4 h 257"/>
                    <a:gd name="T46" fmla="*/ 117 w 258"/>
                    <a:gd name="T47" fmla="*/ 0 h 257"/>
                    <a:gd name="T48" fmla="*/ 143 w 258"/>
                    <a:gd name="T49" fmla="*/ 0 h 257"/>
                    <a:gd name="T50" fmla="*/ 168 w 258"/>
                    <a:gd name="T51" fmla="*/ 4 h 257"/>
                    <a:gd name="T52" fmla="*/ 191 w 258"/>
                    <a:gd name="T53" fmla="*/ 14 h 257"/>
                    <a:gd name="T54" fmla="*/ 212 w 258"/>
                    <a:gd name="T55" fmla="*/ 30 h 257"/>
                    <a:gd name="T56" fmla="*/ 228 w 258"/>
                    <a:gd name="T57" fmla="*/ 46 h 257"/>
                    <a:gd name="T58" fmla="*/ 242 w 258"/>
                    <a:gd name="T59" fmla="*/ 67 h 257"/>
                    <a:gd name="T60" fmla="*/ 254 w 258"/>
                    <a:gd name="T61" fmla="*/ 90 h 257"/>
                    <a:gd name="T62" fmla="*/ 258 w 258"/>
                    <a:gd name="T63" fmla="*/ 1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57">
                      <a:moveTo>
                        <a:pt x="258" y="129"/>
                      </a:moveTo>
                      <a:lnTo>
                        <a:pt x="258" y="141"/>
                      </a:lnTo>
                      <a:lnTo>
                        <a:pt x="256" y="155"/>
                      </a:lnTo>
                      <a:lnTo>
                        <a:pt x="254" y="166"/>
                      </a:lnTo>
                      <a:lnTo>
                        <a:pt x="249" y="178"/>
                      </a:lnTo>
                      <a:lnTo>
                        <a:pt x="242" y="189"/>
                      </a:lnTo>
                      <a:lnTo>
                        <a:pt x="237" y="201"/>
                      </a:lnTo>
                      <a:lnTo>
                        <a:pt x="228" y="210"/>
                      </a:lnTo>
                      <a:lnTo>
                        <a:pt x="221" y="220"/>
                      </a:lnTo>
                      <a:lnTo>
                        <a:pt x="212" y="229"/>
                      </a:lnTo>
                      <a:lnTo>
                        <a:pt x="203" y="236"/>
                      </a:lnTo>
                      <a:lnTo>
                        <a:pt x="191" y="243"/>
                      </a:lnTo>
                      <a:lnTo>
                        <a:pt x="180" y="247"/>
                      </a:lnTo>
                      <a:lnTo>
                        <a:pt x="168" y="252"/>
                      </a:lnTo>
                      <a:lnTo>
                        <a:pt x="157" y="254"/>
                      </a:lnTo>
                      <a:lnTo>
                        <a:pt x="143" y="257"/>
                      </a:lnTo>
                      <a:lnTo>
                        <a:pt x="129" y="257"/>
                      </a:lnTo>
                      <a:lnTo>
                        <a:pt x="117" y="257"/>
                      </a:lnTo>
                      <a:lnTo>
                        <a:pt x="104" y="254"/>
                      </a:lnTo>
                      <a:lnTo>
                        <a:pt x="92" y="252"/>
                      </a:lnTo>
                      <a:lnTo>
                        <a:pt x="80" y="247"/>
                      </a:lnTo>
                      <a:lnTo>
                        <a:pt x="69" y="243"/>
                      </a:lnTo>
                      <a:lnTo>
                        <a:pt x="57" y="236"/>
                      </a:lnTo>
                      <a:lnTo>
                        <a:pt x="48" y="229"/>
                      </a:lnTo>
                      <a:lnTo>
                        <a:pt x="39" y="220"/>
                      </a:lnTo>
                      <a:lnTo>
                        <a:pt x="30" y="210"/>
                      </a:lnTo>
                      <a:lnTo>
                        <a:pt x="23" y="201"/>
                      </a:lnTo>
                      <a:lnTo>
                        <a:pt x="16" y="189"/>
                      </a:lnTo>
                      <a:lnTo>
                        <a:pt x="11" y="178"/>
                      </a:lnTo>
                      <a:lnTo>
                        <a:pt x="7" y="166"/>
                      </a:lnTo>
                      <a:lnTo>
                        <a:pt x="4" y="155"/>
                      </a:lnTo>
                      <a:lnTo>
                        <a:pt x="2" y="141"/>
                      </a:lnTo>
                      <a:lnTo>
                        <a:pt x="0" y="129"/>
                      </a:lnTo>
                      <a:lnTo>
                        <a:pt x="2" y="115"/>
                      </a:lnTo>
                      <a:lnTo>
                        <a:pt x="4" y="102"/>
                      </a:lnTo>
                      <a:lnTo>
                        <a:pt x="7" y="90"/>
                      </a:lnTo>
                      <a:lnTo>
                        <a:pt x="11" y="78"/>
                      </a:lnTo>
                      <a:lnTo>
                        <a:pt x="16" y="67"/>
                      </a:lnTo>
                      <a:lnTo>
                        <a:pt x="23" y="55"/>
                      </a:lnTo>
                      <a:lnTo>
                        <a:pt x="30" y="46"/>
                      </a:lnTo>
                      <a:lnTo>
                        <a:pt x="39" y="37"/>
                      </a:lnTo>
                      <a:lnTo>
                        <a:pt x="48" y="30"/>
                      </a:lnTo>
                      <a:lnTo>
                        <a:pt x="57" y="21"/>
                      </a:lnTo>
                      <a:lnTo>
                        <a:pt x="69" y="14"/>
                      </a:lnTo>
                      <a:lnTo>
                        <a:pt x="80" y="9"/>
                      </a:lnTo>
                      <a:lnTo>
                        <a:pt x="92" y="4"/>
                      </a:lnTo>
                      <a:lnTo>
                        <a:pt x="104" y="2"/>
                      </a:lnTo>
                      <a:lnTo>
                        <a:pt x="117" y="0"/>
                      </a:lnTo>
                      <a:lnTo>
                        <a:pt x="129" y="0"/>
                      </a:lnTo>
                      <a:lnTo>
                        <a:pt x="143" y="0"/>
                      </a:lnTo>
                      <a:lnTo>
                        <a:pt x="157" y="2"/>
                      </a:lnTo>
                      <a:lnTo>
                        <a:pt x="168" y="4"/>
                      </a:lnTo>
                      <a:lnTo>
                        <a:pt x="180" y="9"/>
                      </a:lnTo>
                      <a:lnTo>
                        <a:pt x="191" y="14"/>
                      </a:lnTo>
                      <a:lnTo>
                        <a:pt x="203" y="21"/>
                      </a:lnTo>
                      <a:lnTo>
                        <a:pt x="212" y="30"/>
                      </a:lnTo>
                      <a:lnTo>
                        <a:pt x="221" y="37"/>
                      </a:lnTo>
                      <a:lnTo>
                        <a:pt x="228" y="46"/>
                      </a:lnTo>
                      <a:lnTo>
                        <a:pt x="237" y="55"/>
                      </a:lnTo>
                      <a:lnTo>
                        <a:pt x="242" y="67"/>
                      </a:lnTo>
                      <a:lnTo>
                        <a:pt x="249" y="78"/>
                      </a:lnTo>
                      <a:lnTo>
                        <a:pt x="254" y="90"/>
                      </a:lnTo>
                      <a:lnTo>
                        <a:pt x="256" y="102"/>
                      </a:lnTo>
                      <a:lnTo>
                        <a:pt x="258" y="115"/>
                      </a:lnTo>
                      <a:lnTo>
                        <a:pt x="258" y="129"/>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7214" name="Freeform 110"/>
                <p:cNvSpPr>
                  <a:spLocks/>
                </p:cNvSpPr>
                <p:nvPr/>
              </p:nvSpPr>
              <p:spPr bwMode="auto">
                <a:xfrm>
                  <a:off x="375" y="2147"/>
                  <a:ext cx="258" cy="257"/>
                </a:xfrm>
                <a:custGeom>
                  <a:avLst/>
                  <a:gdLst>
                    <a:gd name="T0" fmla="*/ 258 w 258"/>
                    <a:gd name="T1" fmla="*/ 141 h 257"/>
                    <a:gd name="T2" fmla="*/ 254 w 258"/>
                    <a:gd name="T3" fmla="*/ 166 h 257"/>
                    <a:gd name="T4" fmla="*/ 242 w 258"/>
                    <a:gd name="T5" fmla="*/ 189 h 257"/>
                    <a:gd name="T6" fmla="*/ 228 w 258"/>
                    <a:gd name="T7" fmla="*/ 210 h 257"/>
                    <a:gd name="T8" fmla="*/ 212 w 258"/>
                    <a:gd name="T9" fmla="*/ 229 h 257"/>
                    <a:gd name="T10" fmla="*/ 191 w 258"/>
                    <a:gd name="T11" fmla="*/ 243 h 257"/>
                    <a:gd name="T12" fmla="*/ 168 w 258"/>
                    <a:gd name="T13" fmla="*/ 252 h 257"/>
                    <a:gd name="T14" fmla="*/ 143 w 258"/>
                    <a:gd name="T15" fmla="*/ 257 h 257"/>
                    <a:gd name="T16" fmla="*/ 117 w 258"/>
                    <a:gd name="T17" fmla="*/ 257 h 257"/>
                    <a:gd name="T18" fmla="*/ 92 w 258"/>
                    <a:gd name="T19" fmla="*/ 252 h 257"/>
                    <a:gd name="T20" fmla="*/ 69 w 258"/>
                    <a:gd name="T21" fmla="*/ 243 h 257"/>
                    <a:gd name="T22" fmla="*/ 48 w 258"/>
                    <a:gd name="T23" fmla="*/ 229 h 257"/>
                    <a:gd name="T24" fmla="*/ 30 w 258"/>
                    <a:gd name="T25" fmla="*/ 210 h 257"/>
                    <a:gd name="T26" fmla="*/ 16 w 258"/>
                    <a:gd name="T27" fmla="*/ 189 h 257"/>
                    <a:gd name="T28" fmla="*/ 7 w 258"/>
                    <a:gd name="T29" fmla="*/ 166 h 257"/>
                    <a:gd name="T30" fmla="*/ 2 w 258"/>
                    <a:gd name="T31" fmla="*/ 141 h 257"/>
                    <a:gd name="T32" fmla="*/ 2 w 258"/>
                    <a:gd name="T33" fmla="*/ 115 h 257"/>
                    <a:gd name="T34" fmla="*/ 7 w 258"/>
                    <a:gd name="T35" fmla="*/ 90 h 257"/>
                    <a:gd name="T36" fmla="*/ 16 w 258"/>
                    <a:gd name="T37" fmla="*/ 67 h 257"/>
                    <a:gd name="T38" fmla="*/ 30 w 258"/>
                    <a:gd name="T39" fmla="*/ 46 h 257"/>
                    <a:gd name="T40" fmla="*/ 48 w 258"/>
                    <a:gd name="T41" fmla="*/ 30 h 257"/>
                    <a:gd name="T42" fmla="*/ 69 w 258"/>
                    <a:gd name="T43" fmla="*/ 14 h 257"/>
                    <a:gd name="T44" fmla="*/ 92 w 258"/>
                    <a:gd name="T45" fmla="*/ 4 h 257"/>
                    <a:gd name="T46" fmla="*/ 117 w 258"/>
                    <a:gd name="T47" fmla="*/ 0 h 257"/>
                    <a:gd name="T48" fmla="*/ 143 w 258"/>
                    <a:gd name="T49" fmla="*/ 0 h 257"/>
                    <a:gd name="T50" fmla="*/ 168 w 258"/>
                    <a:gd name="T51" fmla="*/ 4 h 257"/>
                    <a:gd name="T52" fmla="*/ 191 w 258"/>
                    <a:gd name="T53" fmla="*/ 14 h 257"/>
                    <a:gd name="T54" fmla="*/ 212 w 258"/>
                    <a:gd name="T55" fmla="*/ 30 h 257"/>
                    <a:gd name="T56" fmla="*/ 228 w 258"/>
                    <a:gd name="T57" fmla="*/ 46 h 257"/>
                    <a:gd name="T58" fmla="*/ 242 w 258"/>
                    <a:gd name="T59" fmla="*/ 67 h 257"/>
                    <a:gd name="T60" fmla="*/ 254 w 258"/>
                    <a:gd name="T61" fmla="*/ 90 h 257"/>
                    <a:gd name="T62" fmla="*/ 258 w 258"/>
                    <a:gd name="T63" fmla="*/ 1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57">
                      <a:moveTo>
                        <a:pt x="258" y="129"/>
                      </a:moveTo>
                      <a:lnTo>
                        <a:pt x="258" y="141"/>
                      </a:lnTo>
                      <a:lnTo>
                        <a:pt x="256" y="155"/>
                      </a:lnTo>
                      <a:lnTo>
                        <a:pt x="254" y="166"/>
                      </a:lnTo>
                      <a:lnTo>
                        <a:pt x="249" y="178"/>
                      </a:lnTo>
                      <a:lnTo>
                        <a:pt x="242" y="189"/>
                      </a:lnTo>
                      <a:lnTo>
                        <a:pt x="237" y="201"/>
                      </a:lnTo>
                      <a:lnTo>
                        <a:pt x="228" y="210"/>
                      </a:lnTo>
                      <a:lnTo>
                        <a:pt x="221" y="220"/>
                      </a:lnTo>
                      <a:lnTo>
                        <a:pt x="212" y="229"/>
                      </a:lnTo>
                      <a:lnTo>
                        <a:pt x="203" y="236"/>
                      </a:lnTo>
                      <a:lnTo>
                        <a:pt x="191" y="243"/>
                      </a:lnTo>
                      <a:lnTo>
                        <a:pt x="180" y="247"/>
                      </a:lnTo>
                      <a:lnTo>
                        <a:pt x="168" y="252"/>
                      </a:lnTo>
                      <a:lnTo>
                        <a:pt x="157" y="254"/>
                      </a:lnTo>
                      <a:lnTo>
                        <a:pt x="143" y="257"/>
                      </a:lnTo>
                      <a:lnTo>
                        <a:pt x="129" y="257"/>
                      </a:lnTo>
                      <a:lnTo>
                        <a:pt x="117" y="257"/>
                      </a:lnTo>
                      <a:lnTo>
                        <a:pt x="104" y="254"/>
                      </a:lnTo>
                      <a:lnTo>
                        <a:pt x="92" y="252"/>
                      </a:lnTo>
                      <a:lnTo>
                        <a:pt x="80" y="247"/>
                      </a:lnTo>
                      <a:lnTo>
                        <a:pt x="69" y="243"/>
                      </a:lnTo>
                      <a:lnTo>
                        <a:pt x="57" y="236"/>
                      </a:lnTo>
                      <a:lnTo>
                        <a:pt x="48" y="229"/>
                      </a:lnTo>
                      <a:lnTo>
                        <a:pt x="39" y="220"/>
                      </a:lnTo>
                      <a:lnTo>
                        <a:pt x="30" y="210"/>
                      </a:lnTo>
                      <a:lnTo>
                        <a:pt x="23" y="201"/>
                      </a:lnTo>
                      <a:lnTo>
                        <a:pt x="16" y="189"/>
                      </a:lnTo>
                      <a:lnTo>
                        <a:pt x="11" y="178"/>
                      </a:lnTo>
                      <a:lnTo>
                        <a:pt x="7" y="166"/>
                      </a:lnTo>
                      <a:lnTo>
                        <a:pt x="4" y="155"/>
                      </a:lnTo>
                      <a:lnTo>
                        <a:pt x="2" y="141"/>
                      </a:lnTo>
                      <a:lnTo>
                        <a:pt x="0" y="129"/>
                      </a:lnTo>
                      <a:lnTo>
                        <a:pt x="2" y="115"/>
                      </a:lnTo>
                      <a:lnTo>
                        <a:pt x="4" y="102"/>
                      </a:lnTo>
                      <a:lnTo>
                        <a:pt x="7" y="90"/>
                      </a:lnTo>
                      <a:lnTo>
                        <a:pt x="11" y="78"/>
                      </a:lnTo>
                      <a:lnTo>
                        <a:pt x="16" y="67"/>
                      </a:lnTo>
                      <a:lnTo>
                        <a:pt x="23" y="55"/>
                      </a:lnTo>
                      <a:lnTo>
                        <a:pt x="30" y="46"/>
                      </a:lnTo>
                      <a:lnTo>
                        <a:pt x="39" y="37"/>
                      </a:lnTo>
                      <a:lnTo>
                        <a:pt x="48" y="30"/>
                      </a:lnTo>
                      <a:lnTo>
                        <a:pt x="57" y="21"/>
                      </a:lnTo>
                      <a:lnTo>
                        <a:pt x="69" y="14"/>
                      </a:lnTo>
                      <a:lnTo>
                        <a:pt x="80" y="9"/>
                      </a:lnTo>
                      <a:lnTo>
                        <a:pt x="92" y="4"/>
                      </a:lnTo>
                      <a:lnTo>
                        <a:pt x="104" y="2"/>
                      </a:lnTo>
                      <a:lnTo>
                        <a:pt x="117" y="0"/>
                      </a:lnTo>
                      <a:lnTo>
                        <a:pt x="129" y="0"/>
                      </a:lnTo>
                      <a:lnTo>
                        <a:pt x="143" y="0"/>
                      </a:lnTo>
                      <a:lnTo>
                        <a:pt x="157" y="2"/>
                      </a:lnTo>
                      <a:lnTo>
                        <a:pt x="168" y="4"/>
                      </a:lnTo>
                      <a:lnTo>
                        <a:pt x="180" y="9"/>
                      </a:lnTo>
                      <a:lnTo>
                        <a:pt x="191" y="14"/>
                      </a:lnTo>
                      <a:lnTo>
                        <a:pt x="203" y="21"/>
                      </a:lnTo>
                      <a:lnTo>
                        <a:pt x="212" y="30"/>
                      </a:lnTo>
                      <a:lnTo>
                        <a:pt x="221" y="37"/>
                      </a:lnTo>
                      <a:lnTo>
                        <a:pt x="228" y="46"/>
                      </a:lnTo>
                      <a:lnTo>
                        <a:pt x="237" y="55"/>
                      </a:lnTo>
                      <a:lnTo>
                        <a:pt x="242" y="67"/>
                      </a:lnTo>
                      <a:lnTo>
                        <a:pt x="249" y="78"/>
                      </a:lnTo>
                      <a:lnTo>
                        <a:pt x="254" y="90"/>
                      </a:lnTo>
                      <a:lnTo>
                        <a:pt x="256" y="102"/>
                      </a:lnTo>
                      <a:lnTo>
                        <a:pt x="258" y="115"/>
                      </a:lnTo>
                      <a:lnTo>
                        <a:pt x="258" y="129"/>
                      </a:lnTo>
                    </a:path>
                  </a:pathLst>
                </a:custGeom>
                <a:noFill/>
                <a:ln w="11113">
                  <a:solidFill>
                    <a:srgbClr val="12141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215" name="Rectangle 111"/>
                <p:cNvSpPr>
                  <a:spLocks noChangeArrowheads="1"/>
                </p:cNvSpPr>
                <p:nvPr/>
              </p:nvSpPr>
              <p:spPr bwMode="auto">
                <a:xfrm>
                  <a:off x="444" y="2136"/>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a</a:t>
                  </a:r>
                  <a:endParaRPr lang="en-US"/>
                </a:p>
              </p:txBody>
            </p:sp>
          </p:grpSp>
        </p:grpSp>
      </p:grpSp>
    </p:spTree>
    <p:extLst>
      <p:ext uri="{BB962C8B-B14F-4D97-AF65-F5344CB8AC3E}">
        <p14:creationId xmlns:p14="http://schemas.microsoft.com/office/powerpoint/2010/main" val="442605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r>
              <a:rPr lang="nl-NL" smtClean="0"/>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smtClean="0"/>
              <a:t>UNESCO Paris 26-9-2012</a:t>
            </a:r>
            <a:endParaRPr lang="nl-NL" altLang="en-US"/>
          </a:p>
        </p:txBody>
      </p:sp>
      <p:sp>
        <p:nvSpPr>
          <p:cNvPr id="6" name="Tijdelijke aanduiding voor dianummer 5"/>
          <p:cNvSpPr>
            <a:spLocks noGrp="1"/>
          </p:cNvSpPr>
          <p:nvPr>
            <p:ph type="sldNum" sz="quarter" idx="12"/>
          </p:nvPr>
        </p:nvSpPr>
        <p:spPr/>
        <p:txBody>
          <a:bodyPr/>
          <a:lstStyle/>
          <a:p>
            <a:fld id="{0A4DDDE3-0DEC-464D-AAB3-ED34EC8160A6}" type="slidenum">
              <a:rPr lang="nl-NL" altLang="en-US" smtClean="0"/>
              <a:pPr/>
              <a:t>14</a:t>
            </a:fld>
            <a:endParaRPr lang="nl-NL" altLang="en-US"/>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304925"/>
            <a:ext cx="7620000" cy="4791075"/>
          </a:xfrm>
          <a:prstGeom prst="rect">
            <a:avLst/>
          </a:prstGeom>
        </p:spPr>
      </p:pic>
    </p:spTree>
    <p:extLst>
      <p:ext uri="{BB962C8B-B14F-4D97-AF65-F5344CB8AC3E}">
        <p14:creationId xmlns:p14="http://schemas.microsoft.com/office/powerpoint/2010/main" val="4104668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Shannon &amp; </a:t>
            </a:r>
            <a:r>
              <a:rPr lang="nl-NL" dirty="0" err="1" smtClean="0"/>
              <a:t>Weaver</a:t>
            </a:r>
            <a:r>
              <a:rPr lang="nl-NL" dirty="0" smtClean="0"/>
              <a:t> (1948)</a:t>
            </a:r>
            <a:endParaRPr lang="nl-NL" dirty="0"/>
          </a:p>
        </p:txBody>
      </p:sp>
      <p:sp>
        <p:nvSpPr>
          <p:cNvPr id="4" name="Tijdelijke aanduiding voor datum 3"/>
          <p:cNvSpPr>
            <a:spLocks noGrp="1"/>
          </p:cNvSpPr>
          <p:nvPr>
            <p:ph type="dt" sz="half" idx="10"/>
          </p:nvPr>
        </p:nvSpPr>
        <p:spPr/>
        <p:txBody>
          <a:bodyPr/>
          <a:lstStyle/>
          <a:p>
            <a:pPr>
              <a:defRPr/>
            </a:pPr>
            <a:r>
              <a:rPr lang="nl-NL" smtClean="0"/>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smtClean="0"/>
              <a:t>UNESCO Paris 26-9-2012</a:t>
            </a:r>
            <a:endParaRPr lang="nl-NL" altLang="en-US"/>
          </a:p>
        </p:txBody>
      </p:sp>
      <p:sp>
        <p:nvSpPr>
          <p:cNvPr id="6" name="Tijdelijke aanduiding voor dianummer 5"/>
          <p:cNvSpPr>
            <a:spLocks noGrp="1"/>
          </p:cNvSpPr>
          <p:nvPr>
            <p:ph type="sldNum" sz="quarter" idx="12"/>
          </p:nvPr>
        </p:nvSpPr>
        <p:spPr/>
        <p:txBody>
          <a:bodyPr/>
          <a:lstStyle/>
          <a:p>
            <a:fld id="{0A4DDDE3-0DEC-464D-AAB3-ED34EC8160A6}" type="slidenum">
              <a:rPr lang="nl-NL" altLang="en-US" smtClean="0"/>
              <a:pPr/>
              <a:t>15</a:t>
            </a:fld>
            <a:endParaRPr lang="nl-NL" altLang="en-US"/>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592" y="1295400"/>
            <a:ext cx="7690084"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47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t>To survive, relax, develop etc.</a:t>
            </a:r>
          </a:p>
        </p:txBody>
      </p:sp>
      <p:sp>
        <p:nvSpPr>
          <p:cNvPr id="23555" name="Rectangle 3"/>
          <p:cNvSpPr>
            <a:spLocks noGrp="1" noChangeArrowheads="1"/>
          </p:cNvSpPr>
          <p:nvPr>
            <p:ph type="body" sz="half" idx="2"/>
          </p:nvPr>
        </p:nvSpPr>
        <p:spPr>
          <a:xfrm>
            <a:off x="3995738" y="1773238"/>
            <a:ext cx="4619625" cy="4525962"/>
          </a:xfrm>
        </p:spPr>
        <p:txBody>
          <a:bodyPr/>
          <a:lstStyle/>
          <a:p>
            <a:pPr>
              <a:buFont typeface="Wingdings" panose="05000000000000000000" pitchFamily="2" charset="2"/>
              <a:buNone/>
            </a:pPr>
            <a:r>
              <a:rPr lang="en-GB" sz="2600" smtClean="0"/>
              <a:t>People, organisations and nations need knowledge on:</a:t>
            </a:r>
          </a:p>
          <a:p>
            <a:pPr>
              <a:buFont typeface="Wingdings" panose="05000000000000000000" pitchFamily="2" charset="2"/>
              <a:buNone/>
            </a:pPr>
            <a:endParaRPr lang="en-GB" sz="2600" smtClean="0"/>
          </a:p>
          <a:p>
            <a:r>
              <a:rPr lang="en-GB" sz="2600" smtClean="0"/>
              <a:t>Themselves</a:t>
            </a:r>
          </a:p>
          <a:p>
            <a:r>
              <a:rPr lang="en-GB" sz="2600" smtClean="0"/>
              <a:t>Their physical environment</a:t>
            </a:r>
          </a:p>
          <a:p>
            <a:r>
              <a:rPr lang="en-GB" sz="2600" smtClean="0"/>
              <a:t>Their social environment</a:t>
            </a:r>
          </a:p>
        </p:txBody>
      </p:sp>
      <p:pic>
        <p:nvPicPr>
          <p:cNvPr id="23556" name="Picture 4" descr="j0235319"/>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755650" y="1196975"/>
            <a:ext cx="2659063" cy="2713038"/>
          </a:xfrm>
        </p:spPr>
      </p:pic>
      <p:pic>
        <p:nvPicPr>
          <p:cNvPr id="23557" name="Picture 5" descr="MCBD0554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813175"/>
            <a:ext cx="309721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atin typeface="Verdana" panose="020B0604030504040204" pitchFamily="34" charset="0"/>
            </a:endParaRPr>
          </a:p>
        </p:txBody>
      </p:sp>
      <p:sp>
        <p:nvSpPr>
          <p:cNvPr id="23559"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t>UNESCO Paris 26-9-2012</a:t>
            </a:r>
            <a:endParaRPr lang="nl-NL"/>
          </a:p>
        </p:txBody>
      </p:sp>
      <p:sp>
        <p:nvSpPr>
          <p:cNvPr id="23560"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FFBE20-1ECC-4284-836B-C709297AD67D}" type="slidenum">
              <a:rPr lang="nl-NL"/>
              <a:pPr/>
              <a:t>16</a:t>
            </a:fld>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mtClean="0"/>
              <a:t>Information Space</a:t>
            </a:r>
          </a:p>
        </p:txBody>
      </p:sp>
      <p:sp>
        <p:nvSpPr>
          <p:cNvPr id="16387" name="Rectangle 3"/>
          <p:cNvSpPr>
            <a:spLocks noGrp="1" noChangeArrowheads="1"/>
          </p:cNvSpPr>
          <p:nvPr>
            <p:ph type="body" idx="1"/>
          </p:nvPr>
        </p:nvSpPr>
        <p:spPr>
          <a:xfrm>
            <a:off x="457200" y="1600200"/>
            <a:ext cx="8153400" cy="4530725"/>
          </a:xfrm>
        </p:spPr>
        <p:txBody>
          <a:bodyPr/>
          <a:lstStyle/>
          <a:p>
            <a:r>
              <a:rPr lang="en-GB" smtClean="0"/>
              <a:t>Observation:	objects &amp; processes</a:t>
            </a:r>
          </a:p>
          <a:p>
            <a:r>
              <a:rPr lang="en-GB" smtClean="0"/>
              <a:t>Conversation: persons</a:t>
            </a:r>
          </a:p>
          <a:p>
            <a:r>
              <a:rPr lang="en-GB" smtClean="0"/>
              <a:t>Consultation:	</a:t>
            </a:r>
          </a:p>
          <a:p>
            <a:pPr lvl="1"/>
            <a:r>
              <a:rPr lang="en-GB" smtClean="0"/>
              <a:t>Stored / recorded information in</a:t>
            </a:r>
          </a:p>
          <a:p>
            <a:pPr>
              <a:buFont typeface="Wingdings" panose="05000000000000000000" pitchFamily="2" charset="2"/>
              <a:buNone/>
            </a:pPr>
            <a:r>
              <a:rPr lang="en-GB" smtClean="0"/>
              <a:t>Libraries, Archives, Museums, Information institutes etc.</a:t>
            </a:r>
          </a:p>
          <a:p>
            <a:pPr>
              <a:buFont typeface="Wingdings" panose="05000000000000000000" pitchFamily="2" charset="2"/>
              <a:buNone/>
            </a:pPr>
            <a:r>
              <a:rPr lang="en-GB" smtClean="0"/>
              <a:t>‘memory institutions’</a:t>
            </a:r>
          </a:p>
          <a:p>
            <a:r>
              <a:rPr lang="en-GB" smtClean="0"/>
              <a:t>Both real and virtual</a:t>
            </a:r>
          </a:p>
        </p:txBody>
      </p:sp>
      <p:sp>
        <p:nvSpPr>
          <p:cNvPr id="24580"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24581"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4582"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3A36DD-B8A3-4D4A-99C5-D30D8D7D9DEE}" type="slidenum">
              <a:rPr lang="nl-NL" altLang="en-US"/>
              <a:pPr/>
              <a:t>17</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3" end="3"/>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4" end="4"/>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5" end="5"/>
                                            </p:txEl>
                                          </p:spTgt>
                                        </p:tgtEl>
                                        <p:attrNameLst>
                                          <p:attrName>ppt_c</p:attrName>
                                        </p:attrNameLst>
                                      </p:cBhvr>
                                      <p:to>
                                        <a:schemeClr val="bg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NL" smtClean="0"/>
              <a:t>Personal information space</a:t>
            </a:r>
          </a:p>
        </p:txBody>
      </p:sp>
      <p:pic>
        <p:nvPicPr>
          <p:cNvPr id="2560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09800" y="1577975"/>
            <a:ext cx="4429125" cy="4289425"/>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5604"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25605"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5606"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013536-2770-46F1-83FA-E4127F73F141}" type="slidenum">
              <a:rPr lang="nl-NL" altLang="en-US"/>
              <a:pPr/>
              <a:t>18</a:t>
            </a:fld>
            <a:endParaRPr lang="nl-NL"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NL" smtClean="0"/>
              <a:t>Barriers</a:t>
            </a:r>
          </a:p>
        </p:txBody>
      </p:sp>
      <p:sp>
        <p:nvSpPr>
          <p:cNvPr id="3" name="Tijdelijke aanduiding voor inhoud 2"/>
          <p:cNvSpPr>
            <a:spLocks noGrp="1"/>
          </p:cNvSpPr>
          <p:nvPr>
            <p:ph idx="1"/>
          </p:nvPr>
        </p:nvSpPr>
        <p:spPr/>
        <p:txBody>
          <a:bodyPr/>
          <a:lstStyle/>
          <a:p>
            <a:pPr>
              <a:defRPr/>
            </a:pPr>
            <a:r>
              <a:rPr lang="en-GB" sz="3200" kern="1200" dirty="0" smtClean="0"/>
              <a:t>Economic</a:t>
            </a:r>
          </a:p>
          <a:p>
            <a:pPr>
              <a:defRPr/>
            </a:pPr>
            <a:r>
              <a:rPr lang="en-GB" sz="3200" kern="1200" dirty="0" smtClean="0"/>
              <a:t>Political</a:t>
            </a:r>
          </a:p>
          <a:p>
            <a:pPr>
              <a:defRPr/>
            </a:pPr>
            <a:r>
              <a:rPr lang="en-GB" sz="3200" kern="1200" dirty="0" smtClean="0"/>
              <a:t>Affective</a:t>
            </a:r>
          </a:p>
          <a:p>
            <a:pPr>
              <a:defRPr/>
            </a:pPr>
            <a:r>
              <a:rPr lang="en-GB" sz="3200" kern="1200" dirty="0" smtClean="0"/>
              <a:t>Cognitive</a:t>
            </a:r>
          </a:p>
          <a:p>
            <a:pPr>
              <a:defRPr/>
            </a:pPr>
            <a:r>
              <a:rPr lang="nl-NL" dirty="0" smtClean="0"/>
              <a:t>Personal </a:t>
            </a:r>
            <a:r>
              <a:rPr lang="nl-NL" dirty="0" err="1" smtClean="0"/>
              <a:t>characteristics</a:t>
            </a:r>
            <a:endParaRPr lang="nl-NL" dirty="0" smtClean="0"/>
          </a:p>
          <a:p>
            <a:pPr>
              <a:defRPr/>
            </a:pPr>
            <a:endParaRPr lang="nl-NL" dirty="0"/>
          </a:p>
        </p:txBody>
      </p:sp>
      <p:sp>
        <p:nvSpPr>
          <p:cNvPr id="26628"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26629" name="Tijdelijke aanduiding voor voettekst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6630"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B9C9E4-CD48-4C04-855A-2BC15BED93E8}" type="slidenum">
              <a:rPr lang="nl-NL" altLang="en-US"/>
              <a:pPr/>
              <a:t>19</a:t>
            </a:fld>
            <a:endParaRPr lang="nl-NL"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3"/>
          <p:cNvSpPr>
            <a:spLocks noGrp="1"/>
          </p:cNvSpPr>
          <p:nvPr>
            <p:ph type="title"/>
          </p:nvPr>
        </p:nvSpPr>
        <p:spPr/>
        <p:txBody>
          <a:bodyPr/>
          <a:lstStyle/>
          <a:p>
            <a:endParaRPr lang="nl-NL" smtClean="0"/>
          </a:p>
        </p:txBody>
      </p:sp>
      <p:pic>
        <p:nvPicPr>
          <p:cNvPr id="215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17" y="2894488"/>
            <a:ext cx="2198783" cy="327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133600" y="1081211"/>
            <a:ext cx="2198783" cy="3608872"/>
          </a:xfrm>
        </p:spPr>
      </p:pic>
      <p:sp>
        <p:nvSpPr>
          <p:cNvPr id="21508" name="Tijdelijke aanduiding voor inhoud 5"/>
          <p:cNvSpPr>
            <a:spLocks noGrp="1"/>
          </p:cNvSpPr>
          <p:nvPr>
            <p:ph sz="half" idx="2"/>
          </p:nvPr>
        </p:nvSpPr>
        <p:spPr>
          <a:xfrm>
            <a:off x="4343400" y="1600200"/>
            <a:ext cx="5105400" cy="4530725"/>
          </a:xfrm>
        </p:spPr>
        <p:txBody>
          <a:bodyPr/>
          <a:lstStyle/>
          <a:p>
            <a:pPr marL="0" indent="0">
              <a:buFont typeface="Wingdings" panose="05000000000000000000" pitchFamily="2" charset="2"/>
              <a:buNone/>
            </a:pPr>
            <a:r>
              <a:rPr lang="en-US" smtClean="0"/>
              <a:t>Christopher And His Kind, 1929 - 1939</a:t>
            </a:r>
          </a:p>
          <a:p>
            <a:pPr marL="0" indent="0">
              <a:buFont typeface="Wingdings" panose="05000000000000000000" pitchFamily="2" charset="2"/>
              <a:buNone/>
            </a:pPr>
            <a:r>
              <a:rPr lang="en-US" smtClean="0"/>
              <a:t>by Christopher Isherwood</a:t>
            </a:r>
            <a:endParaRPr lang="nl-NL" smtClean="0"/>
          </a:p>
        </p:txBody>
      </p:sp>
      <p:sp>
        <p:nvSpPr>
          <p:cNvPr id="21510" name="Tijdelijke aanduiding voor datum 6"/>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21511" name="Tijdelijke aanduiding voor voettekst 7"/>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1512"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8E6242-ADC7-4FB6-8820-87AC6BAC870D}" type="slidenum">
              <a:rPr lang="nl-NL" altLang="en-US"/>
              <a:pPr/>
              <a:t>2</a:t>
            </a:fld>
            <a:endParaRPr lang="nl-NL"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‘Survival of the Fittest’</a:t>
            </a:r>
            <a:endParaRPr lang="nl-NL" smtClean="0"/>
          </a:p>
        </p:txBody>
      </p:sp>
      <p:sp>
        <p:nvSpPr>
          <p:cNvPr id="62467" name="Rectangle 3"/>
          <p:cNvSpPr>
            <a:spLocks noGrp="1" noChangeArrowheads="1"/>
          </p:cNvSpPr>
          <p:nvPr>
            <p:ph type="body" idx="1"/>
          </p:nvPr>
        </p:nvSpPr>
        <p:spPr/>
        <p:txBody>
          <a:bodyPr/>
          <a:lstStyle/>
          <a:p>
            <a:pPr>
              <a:lnSpc>
                <a:spcPct val="90000"/>
              </a:lnSpc>
              <a:spcBef>
                <a:spcPct val="0"/>
              </a:spcBef>
              <a:buClr>
                <a:schemeClr val="bg1"/>
              </a:buClr>
              <a:buFontTx/>
              <a:buNone/>
            </a:pPr>
            <a:r>
              <a:rPr lang="en-GB" sz="2400" smtClean="0"/>
              <a:t>Those who are better than others capable to satisfy their information needs in an effective and efficient way, are more capable to survive and develop themselves than … those with less advantageous traits ...</a:t>
            </a:r>
          </a:p>
          <a:p>
            <a:pPr>
              <a:lnSpc>
                <a:spcPct val="90000"/>
              </a:lnSpc>
              <a:buFont typeface="Wingdings" panose="05000000000000000000" pitchFamily="2" charset="2"/>
              <a:buNone/>
            </a:pPr>
            <a:endParaRPr lang="en-US" sz="2000" smtClean="0"/>
          </a:p>
          <a:p>
            <a:pPr>
              <a:lnSpc>
                <a:spcPct val="90000"/>
              </a:lnSpc>
              <a:buFont typeface="Wingdings" panose="05000000000000000000" pitchFamily="2" charset="2"/>
              <a:buNone/>
            </a:pPr>
            <a:r>
              <a:rPr lang="en-US" sz="2400" smtClean="0"/>
              <a:t>After Charles Darwin </a:t>
            </a:r>
            <a:endParaRPr lang="nl-NL" sz="1800" smtClean="0"/>
          </a:p>
          <a:p>
            <a:pPr>
              <a:lnSpc>
                <a:spcPct val="90000"/>
              </a:lnSpc>
              <a:spcBef>
                <a:spcPct val="0"/>
              </a:spcBef>
              <a:buClr>
                <a:schemeClr val="bg1"/>
              </a:buClr>
              <a:buFontTx/>
              <a:buNone/>
            </a:pPr>
            <a:endParaRPr lang="nl-NL" sz="2400" smtClean="0"/>
          </a:p>
          <a:p>
            <a:pPr>
              <a:lnSpc>
                <a:spcPct val="90000"/>
              </a:lnSpc>
              <a:buFont typeface="Wingdings" panose="05000000000000000000" pitchFamily="2" charset="2"/>
              <a:buNone/>
            </a:pPr>
            <a:r>
              <a:rPr lang="en-US" sz="2400" smtClean="0"/>
              <a:t>"...it is not the strongest of the species that survive, nor the most intelligent, but the one </a:t>
            </a:r>
            <a:r>
              <a:rPr lang="en-US" sz="2400" b="1" i="1" smtClean="0"/>
              <a:t>most responsive to change</a:t>
            </a:r>
            <a:r>
              <a:rPr lang="en-US" sz="2400" smtClean="0"/>
              <a:t>...“</a:t>
            </a:r>
          </a:p>
          <a:p>
            <a:pPr>
              <a:lnSpc>
                <a:spcPct val="90000"/>
              </a:lnSpc>
              <a:buFont typeface="Wingdings" panose="05000000000000000000" pitchFamily="2" charset="2"/>
              <a:buNone/>
            </a:pPr>
            <a:r>
              <a:rPr lang="en-US" sz="2400" smtClean="0"/>
              <a:t>Therefore a need to be ‘Information Literate’</a:t>
            </a:r>
            <a:endParaRPr lang="nl-NL" sz="2400" smtClean="0"/>
          </a:p>
        </p:txBody>
      </p:sp>
      <p:sp>
        <p:nvSpPr>
          <p:cNvPr id="27652"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27653"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7654"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5E703-BA00-4E26-A330-E1BADB6B8B1E}" type="slidenum">
              <a:rPr lang="nl-NL" altLang="en-US"/>
              <a:pPr/>
              <a:t>20</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t>Effects for people</a:t>
            </a:r>
          </a:p>
        </p:txBody>
      </p:sp>
      <p:sp>
        <p:nvSpPr>
          <p:cNvPr id="29699" name="Rectangle 3"/>
          <p:cNvSpPr>
            <a:spLocks noGrp="1" noChangeArrowheads="1"/>
          </p:cNvSpPr>
          <p:nvPr>
            <p:ph type="body" idx="1"/>
          </p:nvPr>
        </p:nvSpPr>
        <p:spPr/>
        <p:txBody>
          <a:bodyPr/>
          <a:lstStyle/>
          <a:p>
            <a:r>
              <a:rPr lang="en-GB" smtClean="0"/>
              <a:t>Exponential growth of information, information media, information channels and information services</a:t>
            </a:r>
          </a:p>
          <a:p>
            <a:r>
              <a:rPr lang="en-GB" smtClean="0"/>
              <a:t>Growth of technology, tools and applications to retrieve, process and disseminate information</a:t>
            </a:r>
          </a:p>
          <a:p>
            <a:r>
              <a:rPr lang="en-GB" smtClean="0"/>
              <a:t>Changes in communication patterns and behaviour</a:t>
            </a:r>
          </a:p>
          <a:p>
            <a:r>
              <a:rPr lang="en-GB" smtClean="0"/>
              <a:t>‘Connected’ 24/7 </a:t>
            </a:r>
          </a:p>
        </p:txBody>
      </p:sp>
      <p:sp>
        <p:nvSpPr>
          <p:cNvPr id="29700"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29701"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9702"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8F8657-D617-4C31-925C-D2C1EEFB096F}" type="slidenum">
              <a:rPr lang="nl-NL" altLang="en-US"/>
              <a:pPr/>
              <a:t>21</a:t>
            </a:fld>
            <a:endParaRPr lang="nl-NL"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NL" smtClean="0"/>
              <a:t>21</a:t>
            </a:r>
            <a:r>
              <a:rPr lang="nl-NL" baseline="30000" smtClean="0"/>
              <a:t>st</a:t>
            </a:r>
            <a:r>
              <a:rPr lang="nl-NL" smtClean="0"/>
              <a:t> century</a:t>
            </a:r>
          </a:p>
        </p:txBody>
      </p:sp>
      <p:sp>
        <p:nvSpPr>
          <p:cNvPr id="30723" name="Tijdelijke aanduiding voor inhoud 2"/>
          <p:cNvSpPr>
            <a:spLocks noGrp="1"/>
          </p:cNvSpPr>
          <p:nvPr>
            <p:ph idx="1"/>
          </p:nvPr>
        </p:nvSpPr>
        <p:spPr/>
        <p:txBody>
          <a:bodyPr/>
          <a:lstStyle/>
          <a:p>
            <a:r>
              <a:rPr lang="nl-NL" smtClean="0"/>
              <a:t>Working ‘In the Cloud’</a:t>
            </a:r>
          </a:p>
        </p:txBody>
      </p:sp>
      <p:pic>
        <p:nvPicPr>
          <p:cNvPr id="307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514600"/>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0726"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30727"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D00C98-6F62-49FC-962E-B8C569EDD59F}" type="slidenum">
              <a:rPr lang="nl-NL" altLang="en-US"/>
              <a:pPr/>
              <a:t>22</a:t>
            </a:fld>
            <a:endParaRPr lang="nl-NL"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NL" smtClean="0"/>
              <a:t>In how many clouds?</a:t>
            </a:r>
          </a:p>
        </p:txBody>
      </p:sp>
      <p:sp>
        <p:nvSpPr>
          <p:cNvPr id="31747" name="Tijdelijke aanduiding voor inhoud 2"/>
          <p:cNvSpPr>
            <a:spLocks noGrp="1"/>
          </p:cNvSpPr>
          <p:nvPr>
            <p:ph idx="1"/>
          </p:nvPr>
        </p:nvSpPr>
        <p:spPr/>
        <p:txBody>
          <a:bodyPr/>
          <a:lstStyle/>
          <a:p>
            <a:endParaRPr lang="nl-NL" smtClean="0"/>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276600"/>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20788"/>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538413"/>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1752"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31753"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5E9350-641A-46C4-81BD-2900F4673067}" type="slidenum">
              <a:rPr lang="nl-NL" altLang="en-US"/>
              <a:pPr/>
              <a:t>23</a:t>
            </a:fld>
            <a:endParaRPr lang="nl-NL"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3"/>
          <p:cNvSpPr>
            <a:spLocks noGrp="1"/>
          </p:cNvSpPr>
          <p:nvPr>
            <p:ph type="title"/>
          </p:nvPr>
        </p:nvSpPr>
        <p:spPr/>
        <p:txBody>
          <a:bodyPr/>
          <a:lstStyle/>
          <a:p>
            <a:pPr eaLnBrk="1" hangingPunct="1"/>
            <a:r>
              <a:rPr lang="nl-NL" smtClean="0"/>
              <a:t> </a:t>
            </a:r>
          </a:p>
        </p:txBody>
      </p:sp>
      <p:pic>
        <p:nvPicPr>
          <p:cNvPr id="327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150" y="1989138"/>
            <a:ext cx="507841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hthoek 4"/>
          <p:cNvSpPr>
            <a:spLocks noChangeArrowheads="1"/>
          </p:cNvSpPr>
          <p:nvPr/>
        </p:nvSpPr>
        <p:spPr bwMode="auto">
          <a:xfrm>
            <a:off x="3924300"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solidFill>
                  <a:srgbClr val="000000"/>
                </a:solidFill>
                <a:latin typeface="Calibri" panose="020F0502020204030204" pitchFamily="34" charset="0"/>
              </a:rPr>
              <a:t>Need to be able to  work time, place and hard/software independed </a:t>
            </a:r>
          </a:p>
        </p:txBody>
      </p:sp>
      <p:sp>
        <p:nvSpPr>
          <p:cNvPr id="32773" name="Tijdelijke aanduiding voor datum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898989"/>
                </a:solidFill>
              </a:rPr>
              <a:t>©akb</a:t>
            </a:r>
            <a:endParaRPr lang="nl-NL">
              <a:solidFill>
                <a:srgbClr val="898989"/>
              </a:solidFill>
            </a:endParaRPr>
          </a:p>
        </p:txBody>
      </p:sp>
      <p:sp>
        <p:nvSpPr>
          <p:cNvPr id="32774" name="Tijdelijke aanduiding voor voettekst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898989"/>
                </a:solidFill>
              </a:rPr>
              <a:t>UNESCO Paris 26-9-2012</a:t>
            </a:r>
            <a:endParaRPr lang="nl-NL">
              <a:solidFill>
                <a:srgbClr val="898989"/>
              </a:solidFill>
            </a:endParaRPr>
          </a:p>
        </p:txBody>
      </p:sp>
      <p:sp>
        <p:nvSpPr>
          <p:cNvPr id="32775" name="Tijdelijke aanduiding voor dia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0D637B-A640-4A4C-A67E-68C1422109FF}" type="slidenum">
              <a:rPr lang="nl-NL">
                <a:solidFill>
                  <a:srgbClr val="898989"/>
                </a:solidFill>
              </a:rPr>
              <a:pPr/>
              <a:t>24</a:t>
            </a:fld>
            <a:endParaRPr lang="nl-NL">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err="1" smtClean="0">
                <a:solidFill>
                  <a:schemeClr val="accent1"/>
                </a:solidFill>
              </a:rPr>
              <a:t>Facebook</a:t>
            </a:r>
            <a:r>
              <a:rPr lang="nl-NL" b="1" dirty="0" smtClean="0">
                <a:solidFill>
                  <a:schemeClr val="accent1"/>
                </a:solidFill>
              </a:rPr>
              <a:t> Party in Haren </a:t>
            </a:r>
            <a:endParaRPr lang="nl-NL" b="1" dirty="0">
              <a:solidFill>
                <a:schemeClr val="accent1"/>
              </a:solidFill>
            </a:endParaRPr>
          </a:p>
        </p:txBody>
      </p:sp>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2895088"/>
            <a:ext cx="4800600" cy="2706379"/>
          </a:xfrm>
        </p:spPr>
      </p:pic>
      <p:sp>
        <p:nvSpPr>
          <p:cNvPr id="4" name="Tijdelijke aanduiding voor datum 3"/>
          <p:cNvSpPr>
            <a:spLocks noGrp="1"/>
          </p:cNvSpPr>
          <p:nvPr>
            <p:ph type="dt" sz="half" idx="10"/>
          </p:nvPr>
        </p:nvSpPr>
        <p:spPr/>
        <p:txBody>
          <a:bodyPr/>
          <a:lstStyle/>
          <a:p>
            <a:pPr>
              <a:defRPr/>
            </a:pPr>
            <a:r>
              <a:rPr lang="nl-NL" smtClean="0"/>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smtClean="0"/>
              <a:t>UNESCO Paris 26-9-2012</a:t>
            </a:r>
            <a:endParaRPr lang="nl-NL" altLang="en-US"/>
          </a:p>
        </p:txBody>
      </p:sp>
      <p:sp>
        <p:nvSpPr>
          <p:cNvPr id="6" name="Tijdelijke aanduiding voor dianummer 5"/>
          <p:cNvSpPr>
            <a:spLocks noGrp="1"/>
          </p:cNvSpPr>
          <p:nvPr>
            <p:ph type="sldNum" sz="quarter" idx="12"/>
          </p:nvPr>
        </p:nvSpPr>
        <p:spPr/>
        <p:txBody>
          <a:bodyPr/>
          <a:lstStyle/>
          <a:p>
            <a:fld id="{0A4DDDE3-0DEC-464D-AAB3-ED34EC8160A6}" type="slidenum">
              <a:rPr lang="nl-NL" altLang="en-US" smtClean="0"/>
              <a:pPr/>
              <a:t>25</a:t>
            </a:fld>
            <a:endParaRPr lang="nl-NL" altLang="en-US"/>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219200"/>
            <a:ext cx="4562021" cy="2571878"/>
          </a:xfrm>
          <a:prstGeom prst="rect">
            <a:avLst/>
          </a:prstGeom>
        </p:spPr>
      </p:pic>
    </p:spTree>
    <p:extLst>
      <p:ext uri="{BB962C8B-B14F-4D97-AF65-F5344CB8AC3E}">
        <p14:creationId xmlns:p14="http://schemas.microsoft.com/office/powerpoint/2010/main" val="24042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236538"/>
            <a:ext cx="2608262" cy="63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jdelijke aanduiding voor datum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898989"/>
                </a:solidFill>
              </a:rPr>
              <a:t>©akb</a:t>
            </a:r>
            <a:endParaRPr lang="nl-NL">
              <a:solidFill>
                <a:srgbClr val="898989"/>
              </a:solidFill>
            </a:endParaRPr>
          </a:p>
        </p:txBody>
      </p:sp>
      <p:sp>
        <p:nvSpPr>
          <p:cNvPr id="33796" name="Tijdelijke aanduiding voor voettekst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898989"/>
                </a:solidFill>
              </a:rPr>
              <a:t>UNESCO Paris 26-9-2012</a:t>
            </a:r>
            <a:endParaRPr lang="nl-NL">
              <a:solidFill>
                <a:srgbClr val="898989"/>
              </a:solidFill>
            </a:endParaRPr>
          </a:p>
        </p:txBody>
      </p:sp>
      <p:sp>
        <p:nvSpPr>
          <p:cNvPr id="33797" name="Tijdelijke aanduiding voor dia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80F349-4951-41BE-9CED-569AA5408A3A}" type="slidenum">
              <a:rPr lang="nl-NL">
                <a:solidFill>
                  <a:srgbClr val="898989"/>
                </a:solidFill>
              </a:rPr>
              <a:pPr/>
              <a:t>26</a:t>
            </a:fld>
            <a:endParaRPr lang="nl-NL">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smtClean="0"/>
              <a:t>Information literacy</a:t>
            </a:r>
          </a:p>
        </p:txBody>
      </p:sp>
      <p:sp>
        <p:nvSpPr>
          <p:cNvPr id="17411" name="Rectangle 3"/>
          <p:cNvSpPr>
            <a:spLocks noGrp="1" noChangeArrowheads="1"/>
          </p:cNvSpPr>
          <p:nvPr>
            <p:ph type="body" idx="1"/>
          </p:nvPr>
        </p:nvSpPr>
        <p:spPr/>
        <p:txBody>
          <a:bodyPr/>
          <a:lstStyle/>
          <a:p>
            <a:r>
              <a:rPr lang="en-GB" smtClean="0"/>
              <a:t>Increasing complexity of environment leads to need for more skills to select, retrieve and process information</a:t>
            </a:r>
          </a:p>
          <a:p>
            <a:r>
              <a:rPr lang="en-GB" smtClean="0"/>
              <a:t>External factors create backlog</a:t>
            </a:r>
          </a:p>
        </p:txBody>
      </p:sp>
      <p:sp>
        <p:nvSpPr>
          <p:cNvPr id="34820"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4821"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733800"/>
            <a:ext cx="5562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8B7E66-149F-4D66-AFB8-4BBEDA9CC7D8}" type="slidenum">
              <a:rPr lang="nl-NL" altLang="en-US"/>
              <a:pPr/>
              <a:t>27</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r>
              <a:rPr lang="pt-BR" smtClean="0"/>
              <a:t>First time mentioned</a:t>
            </a:r>
          </a:p>
        </p:txBody>
      </p:sp>
      <p:sp>
        <p:nvSpPr>
          <p:cNvPr id="35843" name="Espaço Reservado para Conteúdo 2"/>
          <p:cNvSpPr>
            <a:spLocks noGrp="1"/>
          </p:cNvSpPr>
          <p:nvPr>
            <p:ph idx="1"/>
          </p:nvPr>
        </p:nvSpPr>
        <p:spPr/>
        <p:txBody>
          <a:bodyPr/>
          <a:lstStyle/>
          <a:p>
            <a:r>
              <a:rPr lang="en-US" smtClean="0"/>
              <a:t>Paul Zurkowski was the originator of the term "</a:t>
            </a:r>
            <a:r>
              <a:rPr lang="en-US" smtClean="0">
                <a:hlinkClick r:id="rId3" tooltip="Information Literacy"/>
              </a:rPr>
              <a:t>information literacy</a:t>
            </a:r>
            <a:r>
              <a:rPr lang="en-US" smtClean="0"/>
              <a:t>". He first used it in 1974 in a proposal to the US National Commission on Libraries and Information Science. At the time he coined the term he was president of the </a:t>
            </a:r>
            <a:r>
              <a:rPr lang="en-US" smtClean="0">
                <a:hlinkClick r:id="rId4" tooltip="Information Industry Association (page does not exist)"/>
              </a:rPr>
              <a:t>Information Industry Association</a:t>
            </a:r>
            <a:r>
              <a:rPr lang="en-US" smtClean="0"/>
              <a:t>.</a:t>
            </a:r>
            <a:endParaRPr lang="pt-BR" smtClean="0"/>
          </a:p>
        </p:txBody>
      </p:sp>
      <p:sp>
        <p:nvSpPr>
          <p:cNvPr id="35844" name="Espaço Reservado para Rodapé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35845" name="Espaço Reservado para Data 5"/>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5846"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6D06E-1D4C-4657-9A48-A3782F6807E7}" type="slidenum">
              <a:rPr lang="nl-NL" altLang="en-US"/>
              <a:pPr/>
              <a:t>28</a:t>
            </a:fld>
            <a:endParaRPr lang="nl-NL"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endParaRPr lang="pt-BR" smtClean="0"/>
          </a:p>
        </p:txBody>
      </p:sp>
      <p:sp>
        <p:nvSpPr>
          <p:cNvPr id="36867" name="Espaço Reservado para Conteúdo 2"/>
          <p:cNvSpPr>
            <a:spLocks noGrp="1"/>
          </p:cNvSpPr>
          <p:nvPr>
            <p:ph idx="1"/>
          </p:nvPr>
        </p:nvSpPr>
        <p:spPr/>
        <p:txBody>
          <a:bodyPr/>
          <a:lstStyle/>
          <a:p>
            <a:r>
              <a:rPr lang="en-GB" smtClean="0"/>
              <a:t>‘People trained in the application of information resources to their work can be called information literates. They have learned techniques and skills for utilizing the wide range of information tools as well as primary range of information tools as well as primary resources in molding information-solutions to their problems’ </a:t>
            </a:r>
            <a:endParaRPr lang="pt-BR" smtClean="0"/>
          </a:p>
          <a:p>
            <a:r>
              <a:rPr lang="nl-NL" smtClean="0"/>
              <a:t>(Zurkowski 1974, p.6).</a:t>
            </a:r>
            <a:endParaRPr lang="pt-BR" smtClean="0"/>
          </a:p>
          <a:p>
            <a:endParaRPr lang="pt-BR" smtClean="0"/>
          </a:p>
        </p:txBody>
      </p:sp>
      <p:sp>
        <p:nvSpPr>
          <p:cNvPr id="36868" name="Espaço Reservado para Rodapé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36869" name="Espaço Reservado para Data 5"/>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6870"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419E7F-BD59-428B-9F2A-01DBF679C048}" type="slidenum">
              <a:rPr lang="nl-NL" altLang="en-US"/>
              <a:pPr/>
              <a:t>29</a:t>
            </a:fld>
            <a:endParaRPr lang="nl-NL"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4"/>
          <p:cNvSpPr>
            <a:spLocks noGrp="1"/>
          </p:cNvSpPr>
          <p:nvPr>
            <p:ph type="title"/>
          </p:nvPr>
        </p:nvSpPr>
        <p:spPr/>
        <p:txBody>
          <a:bodyPr/>
          <a:lstStyle/>
          <a:p>
            <a:r>
              <a:rPr lang="nl-NL" smtClean="0"/>
              <a:t>Content</a:t>
            </a:r>
          </a:p>
        </p:txBody>
      </p:sp>
      <p:sp>
        <p:nvSpPr>
          <p:cNvPr id="22531" name="Tijdelijke aanduiding voor inhoud 5"/>
          <p:cNvSpPr>
            <a:spLocks noGrp="1"/>
          </p:cNvSpPr>
          <p:nvPr>
            <p:ph idx="1"/>
          </p:nvPr>
        </p:nvSpPr>
        <p:spPr/>
        <p:txBody>
          <a:bodyPr/>
          <a:lstStyle/>
          <a:p>
            <a:r>
              <a:rPr lang="nl-NL" dirty="0" err="1" smtClean="0"/>
              <a:t>Informatisation</a:t>
            </a:r>
            <a:r>
              <a:rPr lang="nl-NL" dirty="0" smtClean="0"/>
              <a:t> of Society</a:t>
            </a:r>
          </a:p>
          <a:p>
            <a:r>
              <a:rPr lang="nl-NL" dirty="0" smtClean="0"/>
              <a:t>Information </a:t>
            </a:r>
            <a:r>
              <a:rPr lang="nl-NL" dirty="0" err="1" smtClean="0"/>
              <a:t>Literacy</a:t>
            </a:r>
            <a:endParaRPr lang="nl-NL" dirty="0" smtClean="0"/>
          </a:p>
          <a:p>
            <a:r>
              <a:rPr lang="nl-NL" dirty="0" err="1" smtClean="0"/>
              <a:t>Related</a:t>
            </a:r>
            <a:r>
              <a:rPr lang="nl-NL" dirty="0" smtClean="0"/>
              <a:t> </a:t>
            </a:r>
            <a:r>
              <a:rPr lang="nl-NL" dirty="0" err="1" smtClean="0"/>
              <a:t>terms</a:t>
            </a:r>
            <a:endParaRPr lang="nl-NL" dirty="0" smtClean="0"/>
          </a:p>
          <a:p>
            <a:r>
              <a:rPr lang="nl-NL" dirty="0" smtClean="0"/>
              <a:t>Media </a:t>
            </a:r>
            <a:r>
              <a:rPr lang="nl-NL" dirty="0" err="1" smtClean="0"/>
              <a:t>and</a:t>
            </a:r>
            <a:r>
              <a:rPr lang="nl-NL" dirty="0" smtClean="0"/>
              <a:t> Information </a:t>
            </a:r>
            <a:r>
              <a:rPr lang="nl-NL" dirty="0" err="1" smtClean="0"/>
              <a:t>Literacy</a:t>
            </a:r>
            <a:endParaRPr lang="nl-NL" dirty="0" smtClean="0"/>
          </a:p>
        </p:txBody>
      </p:sp>
      <p:sp>
        <p:nvSpPr>
          <p:cNvPr id="22532" name="Tijdelijke aanduiding voor datum 6"/>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22533" name="Tijdelijke aanduiding voor voettekst 7"/>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2534"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F28650-2E04-4D2A-BCBB-68BA0B325009}" type="slidenum">
              <a:rPr lang="nl-NL" altLang="en-US"/>
              <a:pPr/>
              <a:t>3</a:t>
            </a:fld>
            <a:endParaRPr lang="nl-NL"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mtClean="0"/>
              <a:t>American Library Association</a:t>
            </a:r>
            <a:r>
              <a:rPr lang="nl-NL" smtClean="0"/>
              <a:t> (1989)</a:t>
            </a:r>
            <a:endParaRPr lang="en-GB" smtClean="0"/>
          </a:p>
        </p:txBody>
      </p:sp>
      <p:sp>
        <p:nvSpPr>
          <p:cNvPr id="22531" name="Rectangle 3"/>
          <p:cNvSpPr>
            <a:spLocks noGrp="1" noChangeArrowheads="1"/>
          </p:cNvSpPr>
          <p:nvPr>
            <p:ph type="body" idx="1"/>
          </p:nvPr>
        </p:nvSpPr>
        <p:spPr/>
        <p:txBody>
          <a:bodyPr/>
          <a:lstStyle/>
          <a:p>
            <a:r>
              <a:rPr lang="en-GB" smtClean="0"/>
              <a:t>Information literacy is a set of abilities requiring individuals to recognize when information is needed and have the ability to locate, evaluate, and use effectively the needed information</a:t>
            </a:r>
          </a:p>
          <a:p>
            <a:endParaRPr lang="en-GB" smtClean="0"/>
          </a:p>
          <a:p>
            <a:r>
              <a:rPr lang="en-GB" smtClean="0"/>
              <a:t>In an ethical way</a:t>
            </a:r>
          </a:p>
          <a:p>
            <a:endParaRPr lang="en-GB" smtClean="0"/>
          </a:p>
        </p:txBody>
      </p:sp>
      <p:sp>
        <p:nvSpPr>
          <p:cNvPr id="37892"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7893"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37894"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79D3C6-D55C-4E7E-AB98-8026BBB3C0AD}" type="slidenum">
              <a:rPr lang="nl-NL" altLang="en-US"/>
              <a:pPr/>
              <a:t>30</a:t>
            </a:fld>
            <a:endParaRPr lang="nl-NL"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nl-NL" dirty="0" err="1" smtClean="0"/>
              <a:t>Further</a:t>
            </a:r>
            <a:endParaRPr lang="nl-NL" dirty="0" smtClean="0"/>
          </a:p>
        </p:txBody>
      </p:sp>
      <p:sp>
        <p:nvSpPr>
          <p:cNvPr id="38915" name="Rectangle 3"/>
          <p:cNvSpPr>
            <a:spLocks noGrp="1" noChangeArrowheads="1"/>
          </p:cNvSpPr>
          <p:nvPr>
            <p:ph type="body" idx="1"/>
          </p:nvPr>
        </p:nvSpPr>
        <p:spPr/>
        <p:txBody>
          <a:bodyPr/>
          <a:lstStyle/>
          <a:p>
            <a:r>
              <a:rPr lang="nl-NL" sz="2400" dirty="0" smtClean="0"/>
              <a:t>2003 Prague </a:t>
            </a:r>
            <a:r>
              <a:rPr lang="nl-NL" sz="2400" dirty="0" err="1" smtClean="0"/>
              <a:t>Declaration</a:t>
            </a:r>
            <a:r>
              <a:rPr lang="nl-NL" sz="2400" dirty="0" smtClean="0"/>
              <a:t> </a:t>
            </a:r>
          </a:p>
          <a:p>
            <a:pPr lvl="1"/>
            <a:r>
              <a:rPr lang="nl-NL" sz="2000" dirty="0" smtClean="0"/>
              <a:t>"</a:t>
            </a:r>
            <a:r>
              <a:rPr lang="nl-NL" sz="2000" dirty="0" err="1" smtClean="0"/>
              <a:t>Towards</a:t>
            </a:r>
            <a:r>
              <a:rPr lang="nl-NL" sz="2000" dirty="0" smtClean="0"/>
              <a:t> </a:t>
            </a:r>
            <a:r>
              <a:rPr lang="nl-NL" sz="2000" dirty="0" err="1" smtClean="0"/>
              <a:t>an</a:t>
            </a:r>
            <a:r>
              <a:rPr lang="nl-NL" sz="2000" dirty="0" smtClean="0"/>
              <a:t> Information </a:t>
            </a:r>
            <a:r>
              <a:rPr lang="nl-NL" sz="2000" dirty="0" err="1" smtClean="0"/>
              <a:t>Literate</a:t>
            </a:r>
            <a:r>
              <a:rPr lang="nl-NL" sz="2000" dirty="0" smtClean="0"/>
              <a:t> Society"  </a:t>
            </a:r>
            <a:r>
              <a:rPr lang="nl-NL" sz="2000" dirty="0" err="1" smtClean="0"/>
              <a:t>and</a:t>
            </a:r>
            <a:r>
              <a:rPr lang="nl-NL" sz="2000" dirty="0" smtClean="0"/>
              <a:t> Information Society</a:t>
            </a:r>
          </a:p>
          <a:p>
            <a:r>
              <a:rPr lang="nl-NL" sz="2400" dirty="0" smtClean="0"/>
              <a:t>2005 Alexandria </a:t>
            </a:r>
            <a:r>
              <a:rPr lang="nl-NL" sz="2400" dirty="0" err="1" smtClean="0"/>
              <a:t>Declaration</a:t>
            </a:r>
            <a:endParaRPr lang="nl-NL" sz="2400" dirty="0" smtClean="0"/>
          </a:p>
          <a:p>
            <a:pPr lvl="1"/>
            <a:r>
              <a:rPr lang="nl-NL" sz="2000" dirty="0" err="1" smtClean="0"/>
              <a:t>Beacons</a:t>
            </a:r>
            <a:r>
              <a:rPr lang="nl-NL" sz="2000" dirty="0" smtClean="0"/>
              <a:t> of the Information Society </a:t>
            </a:r>
          </a:p>
          <a:p>
            <a:r>
              <a:rPr lang="en-US" sz="2400" dirty="0" smtClean="0"/>
              <a:t>2011 Fez </a:t>
            </a:r>
            <a:r>
              <a:rPr lang="en-US" sz="2400" dirty="0"/>
              <a:t>Declaration on Media &amp; Information Literacy </a:t>
            </a:r>
            <a:endParaRPr lang="en-US" sz="2400" dirty="0" smtClean="0"/>
          </a:p>
          <a:p>
            <a:r>
              <a:rPr lang="nl-NL" sz="2400" dirty="0" smtClean="0"/>
              <a:t>2012 UNESCO / IFLA </a:t>
            </a:r>
            <a:r>
              <a:rPr lang="nl-NL" sz="2400" dirty="0" err="1" smtClean="0"/>
              <a:t>Recommendation</a:t>
            </a:r>
            <a:endParaRPr lang="nl-NL" sz="2400" dirty="0" smtClean="0"/>
          </a:p>
          <a:p>
            <a:pPr lvl="1"/>
            <a:r>
              <a:rPr lang="nl-NL" sz="2000" dirty="0" smtClean="0"/>
              <a:t>Dilemma IL or MIL …</a:t>
            </a:r>
          </a:p>
          <a:p>
            <a:r>
              <a:rPr lang="en-US" sz="2400" dirty="0" smtClean="0"/>
              <a:t>2012 Moscow </a:t>
            </a:r>
            <a:r>
              <a:rPr lang="en-US" sz="2400" dirty="0"/>
              <a:t>Declaration on Media and Information Literacy</a:t>
            </a:r>
            <a:endParaRPr lang="nl-NL" sz="2400" dirty="0"/>
          </a:p>
        </p:txBody>
      </p:sp>
      <p:sp>
        <p:nvSpPr>
          <p:cNvPr id="38916"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8917"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38918"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7D7620-0290-4BB4-ADA5-9A2B92C6443A}" type="slidenum">
              <a:rPr lang="nl-NL" altLang="en-US"/>
              <a:pPr/>
              <a:t>31</a:t>
            </a:fld>
            <a:endParaRPr lang="nl-NL"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4675" y="404813"/>
            <a:ext cx="8001000" cy="1216025"/>
          </a:xfrm>
        </p:spPr>
        <p:txBody>
          <a:bodyPr/>
          <a:lstStyle/>
          <a:p>
            <a:r>
              <a:rPr lang="nl-NL" smtClean="0"/>
              <a:t>Information Rich - Poor</a:t>
            </a:r>
          </a:p>
        </p:txBody>
      </p:sp>
      <p:grpSp>
        <p:nvGrpSpPr>
          <p:cNvPr id="34819" name="Group 3"/>
          <p:cNvGrpSpPr>
            <a:grpSpLocks/>
          </p:cNvGrpSpPr>
          <p:nvPr/>
        </p:nvGrpSpPr>
        <p:grpSpPr bwMode="auto">
          <a:xfrm>
            <a:off x="2051050" y="1676400"/>
            <a:ext cx="946150" cy="4084638"/>
            <a:chOff x="1882" y="902"/>
            <a:chExt cx="596" cy="2573"/>
          </a:xfrm>
        </p:grpSpPr>
        <p:sp>
          <p:nvSpPr>
            <p:cNvPr id="39962" name="Line 4"/>
            <p:cNvSpPr>
              <a:spLocks noChangeShapeType="1"/>
            </p:cNvSpPr>
            <p:nvPr/>
          </p:nvSpPr>
          <p:spPr bwMode="auto">
            <a:xfrm>
              <a:off x="2180" y="1298"/>
              <a:ext cx="0" cy="1951"/>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963" name="Text Box 5"/>
            <p:cNvSpPr txBox="1">
              <a:spLocks noChangeArrowheads="1"/>
            </p:cNvSpPr>
            <p:nvPr/>
          </p:nvSpPr>
          <p:spPr bwMode="auto">
            <a:xfrm>
              <a:off x="1882" y="902"/>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b="1"/>
                <a:t>person</a:t>
              </a:r>
            </a:p>
          </p:txBody>
        </p:sp>
        <p:sp>
          <p:nvSpPr>
            <p:cNvPr id="39964" name="Text Box 6"/>
            <p:cNvSpPr txBox="1">
              <a:spLocks noChangeArrowheads="1"/>
            </p:cNvSpPr>
            <p:nvPr/>
          </p:nvSpPr>
          <p:spPr bwMode="auto">
            <a:xfrm>
              <a:off x="2006" y="1084"/>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t>rich</a:t>
              </a:r>
            </a:p>
          </p:txBody>
        </p:sp>
        <p:sp>
          <p:nvSpPr>
            <p:cNvPr id="39965" name="Text Box 7"/>
            <p:cNvSpPr txBox="1">
              <a:spLocks noChangeArrowheads="1"/>
            </p:cNvSpPr>
            <p:nvPr/>
          </p:nvSpPr>
          <p:spPr bwMode="auto">
            <a:xfrm>
              <a:off x="1978"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t>poor</a:t>
              </a:r>
            </a:p>
          </p:txBody>
        </p:sp>
      </p:grpSp>
      <p:grpSp>
        <p:nvGrpSpPr>
          <p:cNvPr id="34824" name="Group 8"/>
          <p:cNvGrpSpPr>
            <a:grpSpLocks/>
          </p:cNvGrpSpPr>
          <p:nvPr/>
        </p:nvGrpSpPr>
        <p:grpSpPr bwMode="auto">
          <a:xfrm>
            <a:off x="395288" y="3024188"/>
            <a:ext cx="4686300" cy="1555750"/>
            <a:chOff x="839" y="1790"/>
            <a:chExt cx="2952" cy="980"/>
          </a:xfrm>
        </p:grpSpPr>
        <p:sp>
          <p:nvSpPr>
            <p:cNvPr id="39958" name="Line 9"/>
            <p:cNvSpPr>
              <a:spLocks noChangeShapeType="1"/>
            </p:cNvSpPr>
            <p:nvPr/>
          </p:nvSpPr>
          <p:spPr bwMode="auto">
            <a:xfrm rot="-5400000">
              <a:off x="2200" y="1298"/>
              <a:ext cx="0" cy="1951"/>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959" name="Text Box 10"/>
            <p:cNvSpPr txBox="1">
              <a:spLocks noChangeArrowheads="1"/>
            </p:cNvSpPr>
            <p:nvPr/>
          </p:nvSpPr>
          <p:spPr bwMode="auto">
            <a:xfrm rot="5400000">
              <a:off x="3186" y="2164"/>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b="1"/>
                <a:t>environment</a:t>
              </a:r>
            </a:p>
          </p:txBody>
        </p:sp>
        <p:sp>
          <p:nvSpPr>
            <p:cNvPr id="39960" name="Text Box 11"/>
            <p:cNvSpPr txBox="1">
              <a:spLocks noChangeArrowheads="1"/>
            </p:cNvSpPr>
            <p:nvPr/>
          </p:nvSpPr>
          <p:spPr bwMode="auto">
            <a:xfrm>
              <a:off x="3167" y="2156"/>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t>rich</a:t>
              </a:r>
            </a:p>
          </p:txBody>
        </p:sp>
        <p:sp>
          <p:nvSpPr>
            <p:cNvPr id="39961" name="Text Box 12"/>
            <p:cNvSpPr txBox="1">
              <a:spLocks noChangeArrowheads="1"/>
            </p:cNvSpPr>
            <p:nvPr/>
          </p:nvSpPr>
          <p:spPr bwMode="auto">
            <a:xfrm>
              <a:off x="839" y="216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t>poor</a:t>
              </a:r>
            </a:p>
          </p:txBody>
        </p:sp>
      </p:grpSp>
      <p:grpSp>
        <p:nvGrpSpPr>
          <p:cNvPr id="34829" name="Group 13"/>
          <p:cNvGrpSpPr>
            <a:grpSpLocks/>
          </p:cNvGrpSpPr>
          <p:nvPr/>
        </p:nvGrpSpPr>
        <p:grpSpPr bwMode="auto">
          <a:xfrm>
            <a:off x="2916238" y="3097213"/>
            <a:ext cx="6016625" cy="2033587"/>
            <a:chOff x="1837" y="1887"/>
            <a:chExt cx="3790" cy="1281"/>
          </a:xfrm>
        </p:grpSpPr>
        <p:sp>
          <p:nvSpPr>
            <p:cNvPr id="39956" name="Rectangle 14"/>
            <p:cNvSpPr>
              <a:spLocks noChangeArrowheads="1"/>
            </p:cNvSpPr>
            <p:nvPr/>
          </p:nvSpPr>
          <p:spPr bwMode="auto">
            <a:xfrm>
              <a:off x="2517" y="2976"/>
              <a:ext cx="31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1400"/>
                <a:t>A = Information Rich person in Information Rich environment</a:t>
              </a:r>
              <a:endParaRPr lang="nl-NL" sz="1400"/>
            </a:p>
          </p:txBody>
        </p:sp>
        <p:sp>
          <p:nvSpPr>
            <p:cNvPr id="39957" name="Text Box 15"/>
            <p:cNvSpPr txBox="1">
              <a:spLocks noChangeArrowheads="1"/>
            </p:cNvSpPr>
            <p:nvPr/>
          </p:nvSpPr>
          <p:spPr bwMode="auto">
            <a:xfrm>
              <a:off x="1837" y="1887"/>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nl-NL" sz="1400" b="1"/>
                <a:t>A</a:t>
              </a:r>
            </a:p>
          </p:txBody>
        </p:sp>
      </p:grpSp>
      <p:grpSp>
        <p:nvGrpSpPr>
          <p:cNvPr id="34832" name="Group 16"/>
          <p:cNvGrpSpPr>
            <a:grpSpLocks/>
          </p:cNvGrpSpPr>
          <p:nvPr/>
        </p:nvGrpSpPr>
        <p:grpSpPr bwMode="auto">
          <a:xfrm>
            <a:off x="1763713" y="3097213"/>
            <a:ext cx="7197725" cy="2554287"/>
            <a:chOff x="1111" y="1887"/>
            <a:chExt cx="4534" cy="1609"/>
          </a:xfrm>
        </p:grpSpPr>
        <p:sp>
          <p:nvSpPr>
            <p:cNvPr id="39954" name="Rectangle 17"/>
            <p:cNvSpPr>
              <a:spLocks noChangeArrowheads="1"/>
            </p:cNvSpPr>
            <p:nvPr/>
          </p:nvSpPr>
          <p:spPr bwMode="auto">
            <a:xfrm>
              <a:off x="2517" y="3304"/>
              <a:ext cx="31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sz="1400"/>
                <a:t>C = Information Rich person in Information Poor environment</a:t>
              </a:r>
              <a:endParaRPr lang="nl-NL" sz="1400"/>
            </a:p>
          </p:txBody>
        </p:sp>
        <p:sp>
          <p:nvSpPr>
            <p:cNvPr id="39955" name="Text Box 18"/>
            <p:cNvSpPr txBox="1">
              <a:spLocks noChangeArrowheads="1"/>
            </p:cNvSpPr>
            <p:nvPr/>
          </p:nvSpPr>
          <p:spPr bwMode="auto">
            <a:xfrm>
              <a:off x="1111" y="1887"/>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nl-NL" sz="1400" b="1"/>
                <a:t>C</a:t>
              </a:r>
            </a:p>
          </p:txBody>
        </p:sp>
      </p:grpSp>
      <p:grpSp>
        <p:nvGrpSpPr>
          <p:cNvPr id="34835" name="Group 19"/>
          <p:cNvGrpSpPr>
            <a:grpSpLocks/>
          </p:cNvGrpSpPr>
          <p:nvPr/>
        </p:nvGrpSpPr>
        <p:grpSpPr bwMode="auto">
          <a:xfrm>
            <a:off x="2916238" y="4211638"/>
            <a:ext cx="6045200" cy="1697037"/>
            <a:chOff x="1837" y="2590"/>
            <a:chExt cx="3808" cy="1069"/>
          </a:xfrm>
        </p:grpSpPr>
        <p:sp>
          <p:nvSpPr>
            <p:cNvPr id="39952" name="Rectangle 20"/>
            <p:cNvSpPr>
              <a:spLocks noChangeArrowheads="1"/>
            </p:cNvSpPr>
            <p:nvPr/>
          </p:nvSpPr>
          <p:spPr bwMode="auto">
            <a:xfrm>
              <a:off x="2517" y="3467"/>
              <a:ext cx="31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1400"/>
                <a:t>D = Information Poor person in Information Rich environment</a:t>
              </a:r>
              <a:endParaRPr lang="nl-NL" sz="1400"/>
            </a:p>
          </p:txBody>
        </p:sp>
        <p:sp>
          <p:nvSpPr>
            <p:cNvPr id="39953" name="Text Box 21"/>
            <p:cNvSpPr txBox="1">
              <a:spLocks noChangeArrowheads="1"/>
            </p:cNvSpPr>
            <p:nvPr/>
          </p:nvSpPr>
          <p:spPr bwMode="auto">
            <a:xfrm>
              <a:off x="1837" y="2590"/>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nl-NL" sz="1400" b="1"/>
                <a:t>D</a:t>
              </a:r>
            </a:p>
          </p:txBody>
        </p:sp>
      </p:grpSp>
      <p:grpSp>
        <p:nvGrpSpPr>
          <p:cNvPr id="34838" name="Group 22"/>
          <p:cNvGrpSpPr>
            <a:grpSpLocks/>
          </p:cNvGrpSpPr>
          <p:nvPr/>
        </p:nvGrpSpPr>
        <p:grpSpPr bwMode="auto">
          <a:xfrm>
            <a:off x="1763713" y="4211638"/>
            <a:ext cx="7207250" cy="1177925"/>
            <a:chOff x="1111" y="2590"/>
            <a:chExt cx="4540" cy="742"/>
          </a:xfrm>
        </p:grpSpPr>
        <p:sp>
          <p:nvSpPr>
            <p:cNvPr id="39950" name="Rectangle 23"/>
            <p:cNvSpPr>
              <a:spLocks noChangeArrowheads="1"/>
            </p:cNvSpPr>
            <p:nvPr/>
          </p:nvSpPr>
          <p:spPr bwMode="auto">
            <a:xfrm>
              <a:off x="2517" y="3140"/>
              <a:ext cx="31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400"/>
                <a:t>B = </a:t>
              </a:r>
              <a:r>
                <a:rPr lang="fr-FR" sz="1400"/>
                <a:t>Information Poor person in Information Poor environment</a:t>
              </a:r>
              <a:endParaRPr lang="nl-NL" sz="1400"/>
            </a:p>
          </p:txBody>
        </p:sp>
        <p:sp>
          <p:nvSpPr>
            <p:cNvPr id="39951" name="Text Box 24"/>
            <p:cNvSpPr txBox="1">
              <a:spLocks noChangeArrowheads="1"/>
            </p:cNvSpPr>
            <p:nvPr/>
          </p:nvSpPr>
          <p:spPr bwMode="auto">
            <a:xfrm>
              <a:off x="1111" y="2590"/>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nl-NL" sz="1400" b="1"/>
                <a:t>B</a:t>
              </a:r>
            </a:p>
          </p:txBody>
        </p:sp>
      </p:grpSp>
      <p:grpSp>
        <p:nvGrpSpPr>
          <p:cNvPr id="34843" name="Group 27"/>
          <p:cNvGrpSpPr>
            <a:grpSpLocks/>
          </p:cNvGrpSpPr>
          <p:nvPr/>
        </p:nvGrpSpPr>
        <p:grpSpPr bwMode="auto">
          <a:xfrm>
            <a:off x="1763713" y="2520950"/>
            <a:ext cx="1570037" cy="366713"/>
            <a:chOff x="1111" y="1507"/>
            <a:chExt cx="989" cy="231"/>
          </a:xfrm>
        </p:grpSpPr>
        <p:sp>
          <p:nvSpPr>
            <p:cNvPr id="39948" name="Text Box 25"/>
            <p:cNvSpPr txBox="1">
              <a:spLocks noChangeArrowheads="1"/>
            </p:cNvSpPr>
            <p:nvPr/>
          </p:nvSpPr>
          <p:spPr bwMode="auto">
            <a:xfrm>
              <a:off x="1111" y="1523"/>
              <a:ext cx="2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600" b="1"/>
                <a:t>C’</a:t>
              </a:r>
            </a:p>
          </p:txBody>
        </p:sp>
        <p:sp>
          <p:nvSpPr>
            <p:cNvPr id="39949" name="Text Box 26"/>
            <p:cNvSpPr txBox="1">
              <a:spLocks noChangeArrowheads="1"/>
            </p:cNvSpPr>
            <p:nvPr/>
          </p:nvSpPr>
          <p:spPr bwMode="auto">
            <a:xfrm>
              <a:off x="1837" y="1507"/>
              <a:ext cx="2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600" b="1"/>
                <a:t>A</a:t>
              </a:r>
              <a:r>
                <a:rPr lang="nl-NL" b="1"/>
                <a:t>’</a:t>
              </a:r>
            </a:p>
          </p:txBody>
        </p:sp>
      </p:grpSp>
      <p:sp>
        <p:nvSpPr>
          <p:cNvPr id="39946"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39947"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2" name="Slide Number Placeholder 1"/>
          <p:cNvSpPr>
            <a:spLocks noGrp="1"/>
          </p:cNvSpPr>
          <p:nvPr>
            <p:ph type="sldNum" sz="quarter" idx="12"/>
          </p:nvPr>
        </p:nvSpPr>
        <p:spPr/>
        <p:txBody>
          <a:bodyPr/>
          <a:lstStyle/>
          <a:p>
            <a:fld id="{5F8BF08B-590B-49F4-885D-29D506526FD5}" type="slidenum">
              <a:rPr lang="nl-NL" altLang="en-US" smtClean="0"/>
              <a:pPr/>
              <a:t>32</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p:cTn id="7" dur="1000" fill="hold"/>
                                        <p:tgtEl>
                                          <p:spTgt spid="34824"/>
                                        </p:tgtEl>
                                        <p:attrNameLst>
                                          <p:attrName>ppt_w</p:attrName>
                                        </p:attrNameLst>
                                      </p:cBhvr>
                                      <p:tavLst>
                                        <p:tav tm="0">
                                          <p:val>
                                            <p:strVal val="#ppt_w*0.70"/>
                                          </p:val>
                                        </p:tav>
                                        <p:tav tm="100000">
                                          <p:val>
                                            <p:strVal val="#ppt_w"/>
                                          </p:val>
                                        </p:tav>
                                      </p:tavLst>
                                    </p:anim>
                                    <p:anim calcmode="lin" valueType="num">
                                      <p:cBhvr>
                                        <p:cTn id="8" dur="1000" fill="hold"/>
                                        <p:tgtEl>
                                          <p:spTgt spid="34824"/>
                                        </p:tgtEl>
                                        <p:attrNameLst>
                                          <p:attrName>ppt_h</p:attrName>
                                        </p:attrNameLst>
                                      </p:cBhvr>
                                      <p:tavLst>
                                        <p:tav tm="0">
                                          <p:val>
                                            <p:strVal val="#ppt_h"/>
                                          </p:val>
                                        </p:tav>
                                        <p:tav tm="100000">
                                          <p:val>
                                            <p:strVal val="#ppt_h"/>
                                          </p:val>
                                        </p:tav>
                                      </p:tavLst>
                                    </p:anim>
                                    <p:animEffect transition="in" filter="fade">
                                      <p:cBhvr>
                                        <p:cTn id="9" dur="1000"/>
                                        <p:tgtEl>
                                          <p:spTgt spid="348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ppt_w</p:attrName>
                                        </p:attrNameLst>
                                      </p:cBhvr>
                                      <p:tavLst>
                                        <p:tav tm="0">
                                          <p:val>
                                            <p:strVal val="#ppt_w*0.70"/>
                                          </p:val>
                                        </p:tav>
                                        <p:tav tm="100000">
                                          <p:val>
                                            <p:strVal val="#ppt_w"/>
                                          </p:val>
                                        </p:tav>
                                      </p:tavLst>
                                    </p:anim>
                                    <p:anim calcmode="lin" valueType="num">
                                      <p:cBhvr>
                                        <p:cTn id="15" dur="1000" fill="hold"/>
                                        <p:tgtEl>
                                          <p:spTgt spid="34819"/>
                                        </p:tgtEl>
                                        <p:attrNameLst>
                                          <p:attrName>ppt_h</p:attrName>
                                        </p:attrNameLst>
                                      </p:cBhvr>
                                      <p:tavLst>
                                        <p:tav tm="0">
                                          <p:val>
                                            <p:strVal val="#ppt_h"/>
                                          </p:val>
                                        </p:tav>
                                        <p:tav tm="100000">
                                          <p:val>
                                            <p:strVal val="#ppt_h"/>
                                          </p:val>
                                        </p:tav>
                                      </p:tavLst>
                                    </p:anim>
                                    <p:animEffect transition="in" filter="fade">
                                      <p:cBhvr>
                                        <p:cTn id="16" dur="1000"/>
                                        <p:tgtEl>
                                          <p:spTgt spid="348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4829"/>
                                        </p:tgtEl>
                                        <p:attrNameLst>
                                          <p:attrName>style.visibility</p:attrName>
                                        </p:attrNameLst>
                                      </p:cBhvr>
                                      <p:to>
                                        <p:strVal val="visible"/>
                                      </p:to>
                                    </p:set>
                                    <p:anim calcmode="lin" valueType="num">
                                      <p:cBhvr>
                                        <p:cTn id="21" dur="1000" fill="hold"/>
                                        <p:tgtEl>
                                          <p:spTgt spid="34829"/>
                                        </p:tgtEl>
                                        <p:attrNameLst>
                                          <p:attrName>ppt_w</p:attrName>
                                        </p:attrNameLst>
                                      </p:cBhvr>
                                      <p:tavLst>
                                        <p:tav tm="0">
                                          <p:val>
                                            <p:strVal val="#ppt_w*0.70"/>
                                          </p:val>
                                        </p:tav>
                                        <p:tav tm="100000">
                                          <p:val>
                                            <p:strVal val="#ppt_w"/>
                                          </p:val>
                                        </p:tav>
                                      </p:tavLst>
                                    </p:anim>
                                    <p:anim calcmode="lin" valueType="num">
                                      <p:cBhvr>
                                        <p:cTn id="22" dur="1000" fill="hold"/>
                                        <p:tgtEl>
                                          <p:spTgt spid="34829"/>
                                        </p:tgtEl>
                                        <p:attrNameLst>
                                          <p:attrName>ppt_h</p:attrName>
                                        </p:attrNameLst>
                                      </p:cBhvr>
                                      <p:tavLst>
                                        <p:tav tm="0">
                                          <p:val>
                                            <p:strVal val="#ppt_h"/>
                                          </p:val>
                                        </p:tav>
                                        <p:tav tm="100000">
                                          <p:val>
                                            <p:strVal val="#ppt_h"/>
                                          </p:val>
                                        </p:tav>
                                      </p:tavLst>
                                    </p:anim>
                                    <p:animEffect transition="in" filter="fade">
                                      <p:cBhvr>
                                        <p:cTn id="23" dur="1000"/>
                                        <p:tgtEl>
                                          <p:spTgt spid="348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4838"/>
                                        </p:tgtEl>
                                        <p:attrNameLst>
                                          <p:attrName>style.visibility</p:attrName>
                                        </p:attrNameLst>
                                      </p:cBhvr>
                                      <p:to>
                                        <p:strVal val="visible"/>
                                      </p:to>
                                    </p:set>
                                    <p:anim calcmode="lin" valueType="num">
                                      <p:cBhvr>
                                        <p:cTn id="28" dur="1000" fill="hold"/>
                                        <p:tgtEl>
                                          <p:spTgt spid="34838"/>
                                        </p:tgtEl>
                                        <p:attrNameLst>
                                          <p:attrName>ppt_w</p:attrName>
                                        </p:attrNameLst>
                                      </p:cBhvr>
                                      <p:tavLst>
                                        <p:tav tm="0">
                                          <p:val>
                                            <p:strVal val="#ppt_w*0.70"/>
                                          </p:val>
                                        </p:tav>
                                        <p:tav tm="100000">
                                          <p:val>
                                            <p:strVal val="#ppt_w"/>
                                          </p:val>
                                        </p:tav>
                                      </p:tavLst>
                                    </p:anim>
                                    <p:anim calcmode="lin" valueType="num">
                                      <p:cBhvr>
                                        <p:cTn id="29" dur="1000" fill="hold"/>
                                        <p:tgtEl>
                                          <p:spTgt spid="34838"/>
                                        </p:tgtEl>
                                        <p:attrNameLst>
                                          <p:attrName>ppt_h</p:attrName>
                                        </p:attrNameLst>
                                      </p:cBhvr>
                                      <p:tavLst>
                                        <p:tav tm="0">
                                          <p:val>
                                            <p:strVal val="#ppt_h"/>
                                          </p:val>
                                        </p:tav>
                                        <p:tav tm="100000">
                                          <p:val>
                                            <p:strVal val="#ppt_h"/>
                                          </p:val>
                                        </p:tav>
                                      </p:tavLst>
                                    </p:anim>
                                    <p:animEffect transition="in" filter="fade">
                                      <p:cBhvr>
                                        <p:cTn id="30" dur="1000"/>
                                        <p:tgtEl>
                                          <p:spTgt spid="348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4832"/>
                                        </p:tgtEl>
                                        <p:attrNameLst>
                                          <p:attrName>style.visibility</p:attrName>
                                        </p:attrNameLst>
                                      </p:cBhvr>
                                      <p:to>
                                        <p:strVal val="visible"/>
                                      </p:to>
                                    </p:set>
                                    <p:anim calcmode="lin" valueType="num">
                                      <p:cBhvr>
                                        <p:cTn id="35" dur="1000" fill="hold"/>
                                        <p:tgtEl>
                                          <p:spTgt spid="34832"/>
                                        </p:tgtEl>
                                        <p:attrNameLst>
                                          <p:attrName>ppt_w</p:attrName>
                                        </p:attrNameLst>
                                      </p:cBhvr>
                                      <p:tavLst>
                                        <p:tav tm="0">
                                          <p:val>
                                            <p:strVal val="#ppt_w*0.70"/>
                                          </p:val>
                                        </p:tav>
                                        <p:tav tm="100000">
                                          <p:val>
                                            <p:strVal val="#ppt_w"/>
                                          </p:val>
                                        </p:tav>
                                      </p:tavLst>
                                    </p:anim>
                                    <p:anim calcmode="lin" valueType="num">
                                      <p:cBhvr>
                                        <p:cTn id="36" dur="1000" fill="hold"/>
                                        <p:tgtEl>
                                          <p:spTgt spid="34832"/>
                                        </p:tgtEl>
                                        <p:attrNameLst>
                                          <p:attrName>ppt_h</p:attrName>
                                        </p:attrNameLst>
                                      </p:cBhvr>
                                      <p:tavLst>
                                        <p:tav tm="0">
                                          <p:val>
                                            <p:strVal val="#ppt_h"/>
                                          </p:val>
                                        </p:tav>
                                        <p:tav tm="100000">
                                          <p:val>
                                            <p:strVal val="#ppt_h"/>
                                          </p:val>
                                        </p:tav>
                                      </p:tavLst>
                                    </p:anim>
                                    <p:animEffect transition="in" filter="fade">
                                      <p:cBhvr>
                                        <p:cTn id="37" dur="1000"/>
                                        <p:tgtEl>
                                          <p:spTgt spid="348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4835"/>
                                        </p:tgtEl>
                                        <p:attrNameLst>
                                          <p:attrName>style.visibility</p:attrName>
                                        </p:attrNameLst>
                                      </p:cBhvr>
                                      <p:to>
                                        <p:strVal val="visible"/>
                                      </p:to>
                                    </p:set>
                                    <p:anim calcmode="lin" valueType="num">
                                      <p:cBhvr>
                                        <p:cTn id="42" dur="1000" fill="hold"/>
                                        <p:tgtEl>
                                          <p:spTgt spid="34835"/>
                                        </p:tgtEl>
                                        <p:attrNameLst>
                                          <p:attrName>ppt_w</p:attrName>
                                        </p:attrNameLst>
                                      </p:cBhvr>
                                      <p:tavLst>
                                        <p:tav tm="0">
                                          <p:val>
                                            <p:strVal val="#ppt_w*0.70"/>
                                          </p:val>
                                        </p:tav>
                                        <p:tav tm="100000">
                                          <p:val>
                                            <p:strVal val="#ppt_w"/>
                                          </p:val>
                                        </p:tav>
                                      </p:tavLst>
                                    </p:anim>
                                    <p:anim calcmode="lin" valueType="num">
                                      <p:cBhvr>
                                        <p:cTn id="43" dur="1000" fill="hold"/>
                                        <p:tgtEl>
                                          <p:spTgt spid="34835"/>
                                        </p:tgtEl>
                                        <p:attrNameLst>
                                          <p:attrName>ppt_h</p:attrName>
                                        </p:attrNameLst>
                                      </p:cBhvr>
                                      <p:tavLst>
                                        <p:tav tm="0">
                                          <p:val>
                                            <p:strVal val="#ppt_h"/>
                                          </p:val>
                                        </p:tav>
                                        <p:tav tm="100000">
                                          <p:val>
                                            <p:strVal val="#ppt_h"/>
                                          </p:val>
                                        </p:tav>
                                      </p:tavLst>
                                    </p:anim>
                                    <p:animEffect transition="in" filter="fade">
                                      <p:cBhvr>
                                        <p:cTn id="44" dur="1000"/>
                                        <p:tgtEl>
                                          <p:spTgt spid="348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4" presetClass="path" presetSubtype="0" accel="50000" decel="50000" fill="hold" nodeType="clickEffect">
                                  <p:stCondLst>
                                    <p:cond delay="0"/>
                                  </p:stCondLst>
                                  <p:childTnLst>
                                    <p:animMotion origin="layout" path="M -0.00417 0.17199 L -0.00417 -0.12986 " pathEditMode="relative" rAng="0" ptsTypes="AA">
                                      <p:cBhvr>
                                        <p:cTn id="48" dur="2000" fill="hold"/>
                                        <p:tgtEl>
                                          <p:spTgt spid="34824"/>
                                        </p:tgtEl>
                                        <p:attrNameLst>
                                          <p:attrName>ppt_x</p:attrName>
                                          <p:attrName>ppt_y</p:attrName>
                                        </p:attrNameLst>
                                      </p:cBhvr>
                                      <p:rCtr x="0" y="-15093"/>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4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nl-NL" smtClean="0"/>
              <a:t>Involvement </a:t>
            </a:r>
          </a:p>
        </p:txBody>
      </p:sp>
      <p:sp>
        <p:nvSpPr>
          <p:cNvPr id="3" name="Tijdelijke aanduiding voor inhoud 2"/>
          <p:cNvSpPr>
            <a:spLocks noGrp="1"/>
          </p:cNvSpPr>
          <p:nvPr>
            <p:ph idx="1"/>
          </p:nvPr>
        </p:nvSpPr>
        <p:spPr/>
        <p:txBody>
          <a:bodyPr/>
          <a:lstStyle/>
          <a:p>
            <a:r>
              <a:rPr lang="nl-NL" smtClean="0"/>
              <a:t>former </a:t>
            </a:r>
            <a:r>
              <a:rPr lang="en-US" smtClean="0"/>
              <a:t>Advisory Council for Librarianship and Information Services </a:t>
            </a:r>
            <a:r>
              <a:rPr lang="nl-NL" b="1" smtClean="0"/>
              <a:t>Informatievaardigheden in het onderwijs / </a:t>
            </a:r>
            <a:r>
              <a:rPr lang="nl-NL" smtClean="0"/>
              <a:t>Den Haag : RABIN 1993</a:t>
            </a:r>
          </a:p>
          <a:p>
            <a:r>
              <a:rPr lang="nl-NL" b="1" smtClean="0"/>
              <a:t>ISBN:</a:t>
            </a:r>
            <a:r>
              <a:rPr lang="nl-NL" smtClean="0"/>
              <a:t> 9072278232 </a:t>
            </a:r>
          </a:p>
          <a:p>
            <a:endParaRPr lang="nl-NL" smtClean="0"/>
          </a:p>
          <a:p>
            <a:r>
              <a:rPr lang="nl-NL" smtClean="0"/>
              <a:t>Informatievaardig / ‘Information proficient’</a:t>
            </a:r>
          </a:p>
          <a:p>
            <a:r>
              <a:rPr lang="nl-NL" smtClean="0"/>
              <a:t>Informatievaardigheden / Information Literacy</a:t>
            </a:r>
          </a:p>
        </p:txBody>
      </p:sp>
      <p:sp>
        <p:nvSpPr>
          <p:cNvPr id="40964" name="Tijdelijke aanduiding voor datum 3"/>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40965" name="Tijdelijke aanduiding voor voettekst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40966"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B85C7E-6DAB-44CD-88EE-16D31E3852C0}" type="slidenum">
              <a:rPr lang="nl-NL" altLang="en-US"/>
              <a:pPr/>
              <a:t>33</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06400" y="609600"/>
            <a:ext cx="8737600" cy="762000"/>
          </a:xfrm>
        </p:spPr>
        <p:txBody>
          <a:bodyPr/>
          <a:lstStyle/>
          <a:p>
            <a:r>
              <a:rPr lang="en-GB" smtClean="0"/>
              <a:t>Aspects</a:t>
            </a:r>
          </a:p>
        </p:txBody>
      </p:sp>
      <p:sp>
        <p:nvSpPr>
          <p:cNvPr id="41987" name="Rectangle 3"/>
          <p:cNvSpPr>
            <a:spLocks noGrp="1" noChangeArrowheads="1"/>
          </p:cNvSpPr>
          <p:nvPr>
            <p:ph type="body" idx="1"/>
          </p:nvPr>
        </p:nvSpPr>
        <p:spPr>
          <a:xfrm>
            <a:off x="228600" y="1752600"/>
            <a:ext cx="8915400" cy="4171950"/>
          </a:xfrm>
        </p:spPr>
        <p:txBody>
          <a:bodyPr/>
          <a:lstStyle/>
          <a:p>
            <a:pPr marL="609600" indent="-609600">
              <a:buFont typeface="Monotype Sorts" pitchFamily="2" charset="2"/>
              <a:buAutoNum type="arabicPeriod"/>
            </a:pPr>
            <a:r>
              <a:rPr lang="en-GB" smtClean="0"/>
              <a:t>Recognition information need</a:t>
            </a:r>
          </a:p>
          <a:p>
            <a:pPr marL="609600" indent="-609600">
              <a:buFont typeface="Monotype Sorts" pitchFamily="2" charset="2"/>
              <a:buAutoNum type="arabicPeriod"/>
            </a:pPr>
            <a:r>
              <a:rPr lang="en-GB" smtClean="0"/>
              <a:t>Translation information need into query</a:t>
            </a:r>
          </a:p>
          <a:p>
            <a:pPr marL="609600" indent="-609600">
              <a:buFont typeface="Monotype Sorts" pitchFamily="2" charset="2"/>
              <a:buAutoNum type="arabicPeriod"/>
            </a:pPr>
            <a:r>
              <a:rPr lang="en-GB" smtClean="0"/>
              <a:t>Identification suitable information source</a:t>
            </a:r>
          </a:p>
          <a:p>
            <a:pPr marL="609600" indent="-609600">
              <a:buFont typeface="Monotype Sorts" pitchFamily="2" charset="2"/>
              <a:buAutoNum type="arabicPeriod"/>
            </a:pPr>
            <a:r>
              <a:rPr lang="en-GB" smtClean="0"/>
              <a:t>Application knowledge of relevant ICT</a:t>
            </a:r>
          </a:p>
          <a:p>
            <a:pPr marL="609600" indent="-609600">
              <a:buFont typeface="Monotype Sorts" pitchFamily="2" charset="2"/>
              <a:buAutoNum type="arabicPeriod"/>
            </a:pPr>
            <a:r>
              <a:rPr lang="en-GB" smtClean="0"/>
              <a:t>Selection, integration, dissemination of found information. </a:t>
            </a:r>
          </a:p>
          <a:p>
            <a:pPr marL="609600" indent="-609600">
              <a:buFont typeface="Monotype Sorts" pitchFamily="2" charset="2"/>
              <a:buAutoNum type="arabicPeriod"/>
            </a:pPr>
            <a:r>
              <a:rPr lang="en-GB" smtClean="0"/>
              <a:t>Continuous evaluation  </a:t>
            </a:r>
          </a:p>
        </p:txBody>
      </p:sp>
      <p:sp>
        <p:nvSpPr>
          <p:cNvPr id="41988"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41989"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41990"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C6AD69-4BEC-4F6B-BB55-764EC403769F}" type="slidenum">
              <a:rPr lang="nl-NL" altLang="en-US"/>
              <a:pPr/>
              <a:t>34</a:t>
            </a:fld>
            <a:endParaRPr lang="nl-NL"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nl-NL" smtClean="0"/>
              <a:t>Process</a:t>
            </a:r>
          </a:p>
        </p:txBody>
      </p:sp>
      <p:grpSp>
        <p:nvGrpSpPr>
          <p:cNvPr id="27651" name="Group 3"/>
          <p:cNvGrpSpPr>
            <a:grpSpLocks/>
          </p:cNvGrpSpPr>
          <p:nvPr/>
        </p:nvGrpSpPr>
        <p:grpSpPr bwMode="auto">
          <a:xfrm>
            <a:off x="395288" y="2060575"/>
            <a:ext cx="8497887" cy="3875088"/>
            <a:chOff x="480" y="1920"/>
            <a:chExt cx="5040" cy="2160"/>
          </a:xfrm>
        </p:grpSpPr>
        <p:grpSp>
          <p:nvGrpSpPr>
            <p:cNvPr id="43015" name="Group 4"/>
            <p:cNvGrpSpPr>
              <a:grpSpLocks/>
            </p:cNvGrpSpPr>
            <p:nvPr/>
          </p:nvGrpSpPr>
          <p:grpSpPr bwMode="auto">
            <a:xfrm>
              <a:off x="812" y="2352"/>
              <a:ext cx="4204" cy="1056"/>
              <a:chOff x="812" y="2352"/>
              <a:chExt cx="4204" cy="1056"/>
            </a:xfrm>
          </p:grpSpPr>
          <p:sp>
            <p:nvSpPr>
              <p:cNvPr id="43055" name="AutoShape 5"/>
              <p:cNvSpPr>
                <a:spLocks noChangeArrowheads="1"/>
              </p:cNvSpPr>
              <p:nvPr/>
            </p:nvSpPr>
            <p:spPr bwMode="auto">
              <a:xfrm>
                <a:off x="812" y="2352"/>
                <a:ext cx="1084" cy="1056"/>
              </a:xfrm>
              <a:prstGeom prst="chevron">
                <a:avLst>
                  <a:gd name="adj" fmla="val 256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300"/>
                  <a:t>    recognize</a:t>
                </a:r>
              </a:p>
              <a:p>
                <a:r>
                  <a:rPr lang="nl-NL" sz="1300"/>
                  <a:t>      information</a:t>
                </a:r>
              </a:p>
              <a:p>
                <a:r>
                  <a:rPr lang="nl-NL" sz="1300"/>
                  <a:t>      need</a:t>
                </a:r>
              </a:p>
              <a:p>
                <a:endParaRPr lang="nl-NL" sz="1300"/>
              </a:p>
              <a:p>
                <a:endParaRPr lang="nl-NL" sz="1300"/>
              </a:p>
              <a:p>
                <a:endParaRPr lang="nl-NL" sz="1300"/>
              </a:p>
              <a:p>
                <a:endParaRPr lang="nl-NL" sz="1300"/>
              </a:p>
            </p:txBody>
          </p:sp>
          <p:sp>
            <p:nvSpPr>
              <p:cNvPr id="43056" name="AutoShape 6"/>
              <p:cNvSpPr>
                <a:spLocks noChangeArrowheads="1"/>
              </p:cNvSpPr>
              <p:nvPr/>
            </p:nvSpPr>
            <p:spPr bwMode="auto">
              <a:xfrm>
                <a:off x="1597" y="2352"/>
                <a:ext cx="1084" cy="1056"/>
              </a:xfrm>
              <a:prstGeom prst="chevron">
                <a:avLst>
                  <a:gd name="adj" fmla="val 25663"/>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300"/>
                  <a:t>   formulate</a:t>
                </a:r>
              </a:p>
              <a:p>
                <a:r>
                  <a:rPr lang="nl-NL" sz="1300"/>
                  <a:t>     information</a:t>
                </a:r>
              </a:p>
              <a:p>
                <a:r>
                  <a:rPr lang="nl-NL" sz="1300"/>
                  <a:t>       query</a:t>
                </a:r>
              </a:p>
              <a:p>
                <a:endParaRPr lang="nl-NL" sz="1300"/>
              </a:p>
              <a:p>
                <a:endParaRPr lang="nl-NL" sz="1300"/>
              </a:p>
              <a:p>
                <a:endParaRPr lang="nl-NL" sz="1300"/>
              </a:p>
              <a:p>
                <a:endParaRPr lang="nl-NL" sz="1300"/>
              </a:p>
            </p:txBody>
          </p:sp>
          <p:sp>
            <p:nvSpPr>
              <p:cNvPr id="43057" name="AutoShape 7"/>
              <p:cNvSpPr>
                <a:spLocks noChangeArrowheads="1"/>
              </p:cNvSpPr>
              <p:nvPr/>
            </p:nvSpPr>
            <p:spPr bwMode="auto">
              <a:xfrm>
                <a:off x="2382" y="2352"/>
                <a:ext cx="1084" cy="1056"/>
              </a:xfrm>
              <a:prstGeom prst="chevron">
                <a:avLst>
                  <a:gd name="adj" fmla="val 25663"/>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300"/>
                  <a:t>   knowledge</a:t>
                </a:r>
              </a:p>
              <a:p>
                <a:r>
                  <a:rPr lang="nl-NL" sz="1300"/>
                  <a:t>     information</a:t>
                </a:r>
              </a:p>
              <a:p>
                <a:r>
                  <a:rPr lang="nl-NL" sz="1300"/>
                  <a:t>        sources</a:t>
                </a:r>
              </a:p>
              <a:p>
                <a:endParaRPr lang="nl-NL" sz="1300"/>
              </a:p>
              <a:p>
                <a:endParaRPr lang="nl-NL" sz="1300"/>
              </a:p>
              <a:p>
                <a:endParaRPr lang="nl-NL" sz="1300"/>
              </a:p>
              <a:p>
                <a:endParaRPr lang="nl-NL" sz="1300"/>
              </a:p>
            </p:txBody>
          </p:sp>
          <p:sp>
            <p:nvSpPr>
              <p:cNvPr id="43058" name="AutoShape 8"/>
              <p:cNvSpPr>
                <a:spLocks noChangeArrowheads="1"/>
              </p:cNvSpPr>
              <p:nvPr/>
            </p:nvSpPr>
            <p:spPr bwMode="auto">
              <a:xfrm>
                <a:off x="3167" y="2352"/>
                <a:ext cx="1084" cy="1056"/>
              </a:xfrm>
              <a:prstGeom prst="chevron">
                <a:avLst>
                  <a:gd name="adj" fmla="val 2566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300"/>
                  <a:t>  knowledge</a:t>
                </a:r>
              </a:p>
              <a:p>
                <a:r>
                  <a:rPr lang="nl-NL" sz="1300"/>
                  <a:t>     of ICT</a:t>
                </a:r>
              </a:p>
              <a:p>
                <a:r>
                  <a:rPr lang="nl-NL" sz="1300"/>
                  <a:t>        appliations       </a:t>
                </a:r>
              </a:p>
              <a:p>
                <a:r>
                  <a:rPr lang="nl-NL" sz="1300"/>
                  <a:t>      </a:t>
                </a:r>
              </a:p>
              <a:p>
                <a:endParaRPr lang="nl-NL" sz="1300"/>
              </a:p>
              <a:p>
                <a:endParaRPr lang="nl-NL" sz="1300"/>
              </a:p>
              <a:p>
                <a:endParaRPr lang="nl-NL" sz="1300"/>
              </a:p>
            </p:txBody>
          </p:sp>
          <p:sp>
            <p:nvSpPr>
              <p:cNvPr id="43059" name="AutoShape 9"/>
              <p:cNvSpPr>
                <a:spLocks noChangeArrowheads="1"/>
              </p:cNvSpPr>
              <p:nvPr/>
            </p:nvSpPr>
            <p:spPr bwMode="auto">
              <a:xfrm>
                <a:off x="3932" y="2352"/>
                <a:ext cx="1084" cy="1056"/>
              </a:xfrm>
              <a:prstGeom prst="chevron">
                <a:avLst>
                  <a:gd name="adj" fmla="val 2566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300"/>
                  <a:t>   selection</a:t>
                </a:r>
              </a:p>
              <a:p>
                <a:r>
                  <a:rPr lang="nl-NL" sz="1300"/>
                  <a:t>    intergration</a:t>
                </a:r>
              </a:p>
              <a:p>
                <a:r>
                  <a:rPr lang="nl-NL" sz="1300"/>
                  <a:t>      dissemination</a:t>
                </a:r>
              </a:p>
              <a:p>
                <a:endParaRPr lang="nl-NL" sz="1300"/>
              </a:p>
              <a:p>
                <a:endParaRPr lang="nl-NL" sz="1300"/>
              </a:p>
              <a:p>
                <a:endParaRPr lang="nl-NL" sz="1300"/>
              </a:p>
              <a:p>
                <a:endParaRPr lang="nl-NL" sz="1300"/>
              </a:p>
            </p:txBody>
          </p:sp>
        </p:grpSp>
        <p:grpSp>
          <p:nvGrpSpPr>
            <p:cNvPr id="43016" name="Group 10"/>
            <p:cNvGrpSpPr>
              <a:grpSpLocks/>
            </p:cNvGrpSpPr>
            <p:nvPr/>
          </p:nvGrpSpPr>
          <p:grpSpPr bwMode="auto">
            <a:xfrm>
              <a:off x="577" y="2784"/>
              <a:ext cx="4878" cy="221"/>
              <a:chOff x="577" y="2784"/>
              <a:chExt cx="4878" cy="221"/>
            </a:xfrm>
          </p:grpSpPr>
          <p:sp>
            <p:nvSpPr>
              <p:cNvPr id="43052" name="Text Box 11"/>
              <p:cNvSpPr txBox="1">
                <a:spLocks noChangeArrowheads="1"/>
              </p:cNvSpPr>
              <p:nvPr/>
            </p:nvSpPr>
            <p:spPr bwMode="auto">
              <a:xfrm>
                <a:off x="577" y="2784"/>
                <a:ext cx="22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2000" b="1"/>
                  <a:t>K</a:t>
                </a:r>
              </a:p>
            </p:txBody>
          </p:sp>
          <p:sp>
            <p:nvSpPr>
              <p:cNvPr id="43053" name="Text Box 12"/>
              <p:cNvSpPr txBox="1">
                <a:spLocks noChangeArrowheads="1"/>
              </p:cNvSpPr>
              <p:nvPr/>
            </p:nvSpPr>
            <p:spPr bwMode="auto">
              <a:xfrm>
                <a:off x="5180" y="2784"/>
                <a:ext cx="27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2000" b="1"/>
                  <a:t>K’</a:t>
                </a:r>
              </a:p>
            </p:txBody>
          </p:sp>
          <p:sp>
            <p:nvSpPr>
              <p:cNvPr id="43054" name="Line 13"/>
              <p:cNvSpPr>
                <a:spLocks noChangeShapeType="1"/>
              </p:cNvSpPr>
              <p:nvPr/>
            </p:nvSpPr>
            <p:spPr bwMode="auto">
              <a:xfrm>
                <a:off x="860" y="2909"/>
                <a:ext cx="4320" cy="0"/>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grpSp>
        <p:sp>
          <p:nvSpPr>
            <p:cNvPr id="43017" name="Line 14"/>
            <p:cNvSpPr>
              <a:spLocks noChangeShapeType="1"/>
            </p:cNvSpPr>
            <p:nvPr/>
          </p:nvSpPr>
          <p:spPr bwMode="auto">
            <a:xfrm>
              <a:off x="5424" y="2880"/>
              <a:ext cx="96"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18" name="Line 15"/>
            <p:cNvSpPr>
              <a:spLocks noChangeShapeType="1"/>
            </p:cNvSpPr>
            <p:nvPr/>
          </p:nvSpPr>
          <p:spPr bwMode="auto">
            <a:xfrm flipV="1">
              <a:off x="5520" y="2016"/>
              <a:ext cx="0" cy="86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19" name="Line 16"/>
            <p:cNvSpPr>
              <a:spLocks noChangeShapeType="1"/>
            </p:cNvSpPr>
            <p:nvPr/>
          </p:nvSpPr>
          <p:spPr bwMode="auto">
            <a:xfrm flipH="1">
              <a:off x="480" y="2928"/>
              <a:ext cx="144"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0" name="Line 17"/>
            <p:cNvSpPr>
              <a:spLocks noChangeShapeType="1"/>
            </p:cNvSpPr>
            <p:nvPr/>
          </p:nvSpPr>
          <p:spPr bwMode="auto">
            <a:xfrm>
              <a:off x="480" y="2016"/>
              <a:ext cx="0" cy="912"/>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1" name="Line 18"/>
            <p:cNvSpPr>
              <a:spLocks noChangeShapeType="1"/>
            </p:cNvSpPr>
            <p:nvPr/>
          </p:nvSpPr>
          <p:spPr bwMode="auto">
            <a:xfrm flipH="1">
              <a:off x="480" y="2016"/>
              <a:ext cx="5040"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2" name="Line 19"/>
            <p:cNvSpPr>
              <a:spLocks noChangeShapeType="1"/>
            </p:cNvSpPr>
            <p:nvPr/>
          </p:nvSpPr>
          <p:spPr bwMode="auto">
            <a:xfrm>
              <a:off x="1872"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3" name="Line 20"/>
            <p:cNvSpPr>
              <a:spLocks noChangeShapeType="1"/>
            </p:cNvSpPr>
            <p:nvPr/>
          </p:nvSpPr>
          <p:spPr bwMode="auto">
            <a:xfrm flipH="1">
              <a:off x="1344"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4" name="Line 21"/>
            <p:cNvSpPr>
              <a:spLocks noChangeShapeType="1"/>
            </p:cNvSpPr>
            <p:nvPr/>
          </p:nvSpPr>
          <p:spPr bwMode="auto">
            <a:xfrm flipV="1">
              <a:off x="1344"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5" name="Oval 22"/>
            <p:cNvSpPr>
              <a:spLocks noChangeArrowheads="1"/>
            </p:cNvSpPr>
            <p:nvPr/>
          </p:nvSpPr>
          <p:spPr bwMode="auto">
            <a:xfrm>
              <a:off x="1488"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E1</a:t>
              </a:r>
            </a:p>
          </p:txBody>
        </p:sp>
        <p:sp>
          <p:nvSpPr>
            <p:cNvPr id="43026" name="Line 23"/>
            <p:cNvSpPr>
              <a:spLocks noChangeShapeType="1"/>
            </p:cNvSpPr>
            <p:nvPr/>
          </p:nvSpPr>
          <p:spPr bwMode="auto">
            <a:xfrm>
              <a:off x="2640"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7" name="Line 24"/>
            <p:cNvSpPr>
              <a:spLocks noChangeShapeType="1"/>
            </p:cNvSpPr>
            <p:nvPr/>
          </p:nvSpPr>
          <p:spPr bwMode="auto">
            <a:xfrm flipH="1">
              <a:off x="2112"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8" name="Line 25"/>
            <p:cNvSpPr>
              <a:spLocks noChangeShapeType="1"/>
            </p:cNvSpPr>
            <p:nvPr/>
          </p:nvSpPr>
          <p:spPr bwMode="auto">
            <a:xfrm flipV="1">
              <a:off x="2112"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29" name="Oval 26"/>
            <p:cNvSpPr>
              <a:spLocks noChangeArrowheads="1"/>
            </p:cNvSpPr>
            <p:nvPr/>
          </p:nvSpPr>
          <p:spPr bwMode="auto">
            <a:xfrm>
              <a:off x="2256"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E2</a:t>
              </a:r>
            </a:p>
          </p:txBody>
        </p:sp>
        <p:sp>
          <p:nvSpPr>
            <p:cNvPr id="43030" name="Line 27"/>
            <p:cNvSpPr>
              <a:spLocks noChangeShapeType="1"/>
            </p:cNvSpPr>
            <p:nvPr/>
          </p:nvSpPr>
          <p:spPr bwMode="auto">
            <a:xfrm>
              <a:off x="3408"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31" name="Line 28"/>
            <p:cNvSpPr>
              <a:spLocks noChangeShapeType="1"/>
            </p:cNvSpPr>
            <p:nvPr/>
          </p:nvSpPr>
          <p:spPr bwMode="auto">
            <a:xfrm flipH="1">
              <a:off x="2880"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32" name="Line 29"/>
            <p:cNvSpPr>
              <a:spLocks noChangeShapeType="1"/>
            </p:cNvSpPr>
            <p:nvPr/>
          </p:nvSpPr>
          <p:spPr bwMode="auto">
            <a:xfrm flipV="1">
              <a:off x="2880"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33" name="Oval 30"/>
            <p:cNvSpPr>
              <a:spLocks noChangeArrowheads="1"/>
            </p:cNvSpPr>
            <p:nvPr/>
          </p:nvSpPr>
          <p:spPr bwMode="auto">
            <a:xfrm>
              <a:off x="3024"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E3</a:t>
              </a:r>
            </a:p>
          </p:txBody>
        </p:sp>
        <p:sp>
          <p:nvSpPr>
            <p:cNvPr id="43034" name="Line 31"/>
            <p:cNvSpPr>
              <a:spLocks noChangeShapeType="1"/>
            </p:cNvSpPr>
            <p:nvPr/>
          </p:nvSpPr>
          <p:spPr bwMode="auto">
            <a:xfrm>
              <a:off x="4176"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35" name="Line 32"/>
            <p:cNvSpPr>
              <a:spLocks noChangeShapeType="1"/>
            </p:cNvSpPr>
            <p:nvPr/>
          </p:nvSpPr>
          <p:spPr bwMode="auto">
            <a:xfrm flipH="1">
              <a:off x="3648"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36" name="Line 33"/>
            <p:cNvSpPr>
              <a:spLocks noChangeShapeType="1"/>
            </p:cNvSpPr>
            <p:nvPr/>
          </p:nvSpPr>
          <p:spPr bwMode="auto">
            <a:xfrm flipV="1">
              <a:off x="3648"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37" name="Oval 34"/>
            <p:cNvSpPr>
              <a:spLocks noChangeArrowheads="1"/>
            </p:cNvSpPr>
            <p:nvPr/>
          </p:nvSpPr>
          <p:spPr bwMode="auto">
            <a:xfrm>
              <a:off x="3792"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E4</a:t>
              </a:r>
            </a:p>
          </p:txBody>
        </p:sp>
        <p:sp>
          <p:nvSpPr>
            <p:cNvPr id="43038" name="Oval 35"/>
            <p:cNvSpPr>
              <a:spLocks noChangeArrowheads="1"/>
            </p:cNvSpPr>
            <p:nvPr/>
          </p:nvSpPr>
          <p:spPr bwMode="auto">
            <a:xfrm>
              <a:off x="2544" y="1920"/>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E5</a:t>
              </a:r>
            </a:p>
          </p:txBody>
        </p:sp>
        <p:sp>
          <p:nvSpPr>
            <p:cNvPr id="43039" name="AutoShape 36"/>
            <p:cNvSpPr>
              <a:spLocks noChangeArrowheads="1"/>
            </p:cNvSpPr>
            <p:nvPr/>
          </p:nvSpPr>
          <p:spPr bwMode="auto">
            <a:xfrm>
              <a:off x="1488"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1</a:t>
              </a:r>
            </a:p>
          </p:txBody>
        </p:sp>
        <p:sp>
          <p:nvSpPr>
            <p:cNvPr id="43040" name="AutoShape 37"/>
            <p:cNvSpPr>
              <a:spLocks noChangeArrowheads="1"/>
            </p:cNvSpPr>
            <p:nvPr/>
          </p:nvSpPr>
          <p:spPr bwMode="auto">
            <a:xfrm>
              <a:off x="2256"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2</a:t>
              </a:r>
            </a:p>
          </p:txBody>
        </p:sp>
        <p:sp>
          <p:nvSpPr>
            <p:cNvPr id="43041" name="AutoShape 38"/>
            <p:cNvSpPr>
              <a:spLocks noChangeArrowheads="1"/>
            </p:cNvSpPr>
            <p:nvPr/>
          </p:nvSpPr>
          <p:spPr bwMode="auto">
            <a:xfrm>
              <a:off x="3072"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3</a:t>
              </a:r>
            </a:p>
          </p:txBody>
        </p:sp>
        <p:sp>
          <p:nvSpPr>
            <p:cNvPr id="43042" name="AutoShape 39"/>
            <p:cNvSpPr>
              <a:spLocks noChangeArrowheads="1"/>
            </p:cNvSpPr>
            <p:nvPr/>
          </p:nvSpPr>
          <p:spPr bwMode="auto">
            <a:xfrm>
              <a:off x="3792"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4</a:t>
              </a:r>
            </a:p>
          </p:txBody>
        </p:sp>
        <p:sp>
          <p:nvSpPr>
            <p:cNvPr id="43043" name="AutoShape 40"/>
            <p:cNvSpPr>
              <a:spLocks noChangeArrowheads="1"/>
            </p:cNvSpPr>
            <p:nvPr/>
          </p:nvSpPr>
          <p:spPr bwMode="auto">
            <a:xfrm>
              <a:off x="4608"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1400"/>
                <a:t>5</a:t>
              </a:r>
            </a:p>
          </p:txBody>
        </p:sp>
        <p:grpSp>
          <p:nvGrpSpPr>
            <p:cNvPr id="43044" name="Group 41"/>
            <p:cNvGrpSpPr>
              <a:grpSpLocks/>
            </p:cNvGrpSpPr>
            <p:nvPr/>
          </p:nvGrpSpPr>
          <p:grpSpPr bwMode="auto">
            <a:xfrm>
              <a:off x="1056" y="3848"/>
              <a:ext cx="2326" cy="232"/>
              <a:chOff x="1056" y="3848"/>
              <a:chExt cx="2326" cy="232"/>
            </a:xfrm>
          </p:grpSpPr>
          <p:sp>
            <p:nvSpPr>
              <p:cNvPr id="43048" name="AutoShape 42"/>
              <p:cNvSpPr>
                <a:spLocks noChangeArrowheads="1"/>
              </p:cNvSpPr>
              <p:nvPr/>
            </p:nvSpPr>
            <p:spPr bwMode="auto">
              <a:xfrm>
                <a:off x="1056" y="3876"/>
                <a:ext cx="144" cy="204"/>
              </a:xfrm>
              <a:prstGeom prst="downArrowCallout">
                <a:avLst>
                  <a:gd name="adj1" fmla="val 25000"/>
                  <a:gd name="adj2" fmla="val 25000"/>
                  <a:gd name="adj3" fmla="val 2361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700"/>
                  <a:t>1</a:t>
                </a:r>
              </a:p>
            </p:txBody>
          </p:sp>
          <p:sp>
            <p:nvSpPr>
              <p:cNvPr id="43049" name="Oval 43"/>
              <p:cNvSpPr>
                <a:spLocks noChangeArrowheads="1"/>
              </p:cNvSpPr>
              <p:nvPr/>
            </p:nvSpPr>
            <p:spPr bwMode="auto">
              <a:xfrm>
                <a:off x="2208" y="3848"/>
                <a:ext cx="180" cy="163"/>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sz="700"/>
                  <a:t>E1</a:t>
                </a:r>
              </a:p>
            </p:txBody>
          </p:sp>
          <p:sp>
            <p:nvSpPr>
              <p:cNvPr id="43050" name="Text Box 44"/>
              <p:cNvSpPr txBox="1">
                <a:spLocks noChangeArrowheads="1"/>
              </p:cNvSpPr>
              <p:nvPr/>
            </p:nvSpPr>
            <p:spPr bwMode="auto">
              <a:xfrm>
                <a:off x="2449" y="3852"/>
                <a:ext cx="933"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000"/>
                  <a:t>= evaluation moment</a:t>
                </a:r>
              </a:p>
            </p:txBody>
          </p:sp>
          <p:sp>
            <p:nvSpPr>
              <p:cNvPr id="43051" name="Text Box 45"/>
              <p:cNvSpPr txBox="1">
                <a:spLocks noChangeArrowheads="1"/>
              </p:cNvSpPr>
              <p:nvPr/>
            </p:nvSpPr>
            <p:spPr bwMode="auto">
              <a:xfrm>
                <a:off x="1248" y="3852"/>
                <a:ext cx="918"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1000"/>
                  <a:t>= knowledge product</a:t>
                </a:r>
              </a:p>
            </p:txBody>
          </p:sp>
        </p:grpSp>
        <p:sp>
          <p:nvSpPr>
            <p:cNvPr id="43045" name="Line 46"/>
            <p:cNvSpPr>
              <a:spLocks noChangeShapeType="1"/>
            </p:cNvSpPr>
            <p:nvPr/>
          </p:nvSpPr>
          <p:spPr bwMode="auto">
            <a:xfrm flipV="1">
              <a:off x="5520" y="2400"/>
              <a:ext cx="0" cy="48"/>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46" name="Line 47"/>
            <p:cNvSpPr>
              <a:spLocks noChangeShapeType="1"/>
            </p:cNvSpPr>
            <p:nvPr/>
          </p:nvSpPr>
          <p:spPr bwMode="auto">
            <a:xfrm rot="16200000" flipV="1">
              <a:off x="3456" y="1992"/>
              <a:ext cx="0" cy="48"/>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43047" name="Line 48"/>
            <p:cNvSpPr>
              <a:spLocks noChangeShapeType="1"/>
            </p:cNvSpPr>
            <p:nvPr/>
          </p:nvSpPr>
          <p:spPr bwMode="auto">
            <a:xfrm>
              <a:off x="480" y="2448"/>
              <a:ext cx="0" cy="48"/>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grpSp>
      <p:sp>
        <p:nvSpPr>
          <p:cNvPr id="43012"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43013"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43014"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1E059D-D80C-40F3-B819-FE9DBC46BACC}" type="slidenum">
              <a:rPr lang="nl-NL" altLang="en-US"/>
              <a:pPr/>
              <a:t>35</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333375"/>
            <a:ext cx="8001000" cy="762000"/>
          </a:xfrm>
        </p:spPr>
        <p:txBody>
          <a:bodyPr/>
          <a:lstStyle/>
          <a:p>
            <a:r>
              <a:rPr lang="en-GB" sz="3000" smtClean="0"/>
              <a:t>SCONUL 7 pillars of information literacy</a:t>
            </a:r>
            <a:endParaRPr lang="en-US" sz="3000" smtClean="0"/>
          </a:p>
        </p:txBody>
      </p:sp>
      <p:grpSp>
        <p:nvGrpSpPr>
          <p:cNvPr id="44035" name="Group 28"/>
          <p:cNvGrpSpPr>
            <a:grpSpLocks/>
          </p:cNvGrpSpPr>
          <p:nvPr/>
        </p:nvGrpSpPr>
        <p:grpSpPr bwMode="auto">
          <a:xfrm>
            <a:off x="539750" y="1782763"/>
            <a:ext cx="8077200" cy="4191000"/>
            <a:chOff x="240" y="912"/>
            <a:chExt cx="5088" cy="2640"/>
          </a:xfrm>
        </p:grpSpPr>
        <p:sp>
          <p:nvSpPr>
            <p:cNvPr id="44040" name="Rectangle 3"/>
            <p:cNvSpPr>
              <a:spLocks noChangeArrowheads="1"/>
            </p:cNvSpPr>
            <p:nvPr/>
          </p:nvSpPr>
          <p:spPr bwMode="auto">
            <a:xfrm>
              <a:off x="1056" y="912"/>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1" name="Rectangle 4"/>
            <p:cNvSpPr>
              <a:spLocks noChangeArrowheads="1"/>
            </p:cNvSpPr>
            <p:nvPr/>
          </p:nvSpPr>
          <p:spPr bwMode="auto">
            <a:xfrm>
              <a:off x="1056" y="1680"/>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2" name="Rectangle 5"/>
            <p:cNvSpPr>
              <a:spLocks noChangeArrowheads="1"/>
            </p:cNvSpPr>
            <p:nvPr/>
          </p:nvSpPr>
          <p:spPr bwMode="auto">
            <a:xfrm>
              <a:off x="1066" y="3203"/>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3" name="Rectangle 6"/>
            <p:cNvSpPr>
              <a:spLocks noChangeArrowheads="1"/>
            </p:cNvSpPr>
            <p:nvPr/>
          </p:nvSpPr>
          <p:spPr bwMode="auto">
            <a:xfrm>
              <a:off x="1056" y="1296"/>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4" name="Rectangle 7"/>
            <p:cNvSpPr>
              <a:spLocks noChangeArrowheads="1"/>
            </p:cNvSpPr>
            <p:nvPr/>
          </p:nvSpPr>
          <p:spPr bwMode="auto">
            <a:xfrm>
              <a:off x="1056" y="2064"/>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5" name="Rectangle 8"/>
            <p:cNvSpPr>
              <a:spLocks noChangeArrowheads="1"/>
            </p:cNvSpPr>
            <p:nvPr/>
          </p:nvSpPr>
          <p:spPr bwMode="auto">
            <a:xfrm>
              <a:off x="1056" y="2448"/>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6" name="Rectangle 9"/>
            <p:cNvSpPr>
              <a:spLocks noChangeArrowheads="1"/>
            </p:cNvSpPr>
            <p:nvPr/>
          </p:nvSpPr>
          <p:spPr bwMode="auto">
            <a:xfrm>
              <a:off x="1056" y="2832"/>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7" name="Rectangle 10"/>
            <p:cNvSpPr>
              <a:spLocks noChangeArrowheads="1"/>
            </p:cNvSpPr>
            <p:nvPr/>
          </p:nvSpPr>
          <p:spPr bwMode="auto">
            <a:xfrm rot="-5400000">
              <a:off x="-720" y="1872"/>
              <a:ext cx="2640" cy="720"/>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48" name="Text Box 11"/>
            <p:cNvSpPr txBox="1">
              <a:spLocks noChangeArrowheads="1"/>
            </p:cNvSpPr>
            <p:nvPr/>
          </p:nvSpPr>
          <p:spPr bwMode="auto">
            <a:xfrm>
              <a:off x="1104" y="938"/>
              <a:ext cx="23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Recognise information need</a:t>
              </a:r>
              <a:endParaRPr lang="en-US" sz="2000"/>
            </a:p>
          </p:txBody>
        </p:sp>
        <p:sp>
          <p:nvSpPr>
            <p:cNvPr id="44049" name="Text Box 12"/>
            <p:cNvSpPr txBox="1">
              <a:spLocks noChangeArrowheads="1"/>
            </p:cNvSpPr>
            <p:nvPr/>
          </p:nvSpPr>
          <p:spPr bwMode="auto">
            <a:xfrm>
              <a:off x="1056" y="1322"/>
              <a:ext cx="29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Distinguish ways of addressing gap</a:t>
              </a:r>
              <a:endParaRPr lang="en-US" sz="2000"/>
            </a:p>
          </p:txBody>
        </p:sp>
        <p:sp>
          <p:nvSpPr>
            <p:cNvPr id="44050" name="Text Box 13"/>
            <p:cNvSpPr txBox="1">
              <a:spLocks noChangeArrowheads="1"/>
            </p:cNvSpPr>
            <p:nvPr/>
          </p:nvSpPr>
          <p:spPr bwMode="auto">
            <a:xfrm>
              <a:off x="1056" y="1754"/>
              <a:ext cx="26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Construct strategies for locating</a:t>
              </a:r>
              <a:endParaRPr lang="en-US" sz="2000"/>
            </a:p>
          </p:txBody>
        </p:sp>
        <p:sp>
          <p:nvSpPr>
            <p:cNvPr id="44051" name="Text Box 14"/>
            <p:cNvSpPr txBox="1">
              <a:spLocks noChangeArrowheads="1"/>
            </p:cNvSpPr>
            <p:nvPr/>
          </p:nvSpPr>
          <p:spPr bwMode="auto">
            <a:xfrm>
              <a:off x="1104" y="3242"/>
              <a:ext cx="18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Synthesise and create</a:t>
              </a:r>
              <a:endParaRPr lang="en-US" sz="2000"/>
            </a:p>
          </p:txBody>
        </p:sp>
        <p:sp>
          <p:nvSpPr>
            <p:cNvPr id="44052" name="Text Box 15"/>
            <p:cNvSpPr txBox="1">
              <a:spLocks noChangeArrowheads="1"/>
            </p:cNvSpPr>
            <p:nvPr/>
          </p:nvSpPr>
          <p:spPr bwMode="auto">
            <a:xfrm>
              <a:off x="1104" y="2906"/>
              <a:ext cx="28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Organise, apply and communicate</a:t>
              </a:r>
              <a:endParaRPr lang="en-US" sz="2000"/>
            </a:p>
          </p:txBody>
        </p:sp>
        <p:sp>
          <p:nvSpPr>
            <p:cNvPr id="44053" name="Text Box 16"/>
            <p:cNvSpPr txBox="1">
              <a:spLocks noChangeArrowheads="1"/>
            </p:cNvSpPr>
            <p:nvPr/>
          </p:nvSpPr>
          <p:spPr bwMode="auto">
            <a:xfrm>
              <a:off x="1104" y="2522"/>
              <a:ext cx="19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Compare and evaluate</a:t>
              </a:r>
              <a:endParaRPr lang="en-US" sz="2000"/>
            </a:p>
          </p:txBody>
        </p:sp>
        <p:sp>
          <p:nvSpPr>
            <p:cNvPr id="44054" name="Text Box 17"/>
            <p:cNvSpPr txBox="1">
              <a:spLocks noChangeArrowheads="1"/>
            </p:cNvSpPr>
            <p:nvPr/>
          </p:nvSpPr>
          <p:spPr bwMode="auto">
            <a:xfrm>
              <a:off x="1104" y="2138"/>
              <a:ext cx="15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Locate and access</a:t>
              </a:r>
              <a:endParaRPr lang="en-US" sz="2000"/>
            </a:p>
          </p:txBody>
        </p:sp>
        <p:sp>
          <p:nvSpPr>
            <p:cNvPr id="44055" name="Rectangle 18"/>
            <p:cNvSpPr>
              <a:spLocks noChangeArrowheads="1"/>
            </p:cNvSpPr>
            <p:nvPr/>
          </p:nvSpPr>
          <p:spPr bwMode="auto">
            <a:xfrm rot="-5400000">
              <a:off x="3720" y="1944"/>
              <a:ext cx="2640" cy="57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p>
          </p:txBody>
        </p:sp>
        <p:sp>
          <p:nvSpPr>
            <p:cNvPr id="44056" name="Text Box 19"/>
            <p:cNvSpPr txBox="1">
              <a:spLocks noChangeArrowheads="1"/>
            </p:cNvSpPr>
            <p:nvPr/>
          </p:nvSpPr>
          <p:spPr bwMode="auto">
            <a:xfrm rot="5400000">
              <a:off x="4050" y="2066"/>
              <a:ext cx="19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b="1">
                  <a:solidFill>
                    <a:schemeClr val="accent2"/>
                  </a:solidFill>
                </a:rPr>
                <a:t>Information Literacy</a:t>
              </a:r>
              <a:endParaRPr lang="en-US" sz="2000" b="1">
                <a:solidFill>
                  <a:schemeClr val="accent2"/>
                </a:solidFill>
              </a:endParaRPr>
            </a:p>
          </p:txBody>
        </p:sp>
        <p:sp>
          <p:nvSpPr>
            <p:cNvPr id="44057" name="Line 20"/>
            <p:cNvSpPr>
              <a:spLocks noChangeShapeType="1"/>
            </p:cNvSpPr>
            <p:nvPr/>
          </p:nvSpPr>
          <p:spPr bwMode="auto">
            <a:xfrm>
              <a:off x="960" y="1248"/>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58" name="Line 21"/>
            <p:cNvSpPr>
              <a:spLocks noChangeShapeType="1"/>
            </p:cNvSpPr>
            <p:nvPr/>
          </p:nvSpPr>
          <p:spPr bwMode="auto">
            <a:xfrm>
              <a:off x="960" y="1632"/>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59" name="Line 22"/>
            <p:cNvSpPr>
              <a:spLocks noChangeShapeType="1"/>
            </p:cNvSpPr>
            <p:nvPr/>
          </p:nvSpPr>
          <p:spPr bwMode="auto">
            <a:xfrm>
              <a:off x="960" y="2016"/>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60" name="Line 23"/>
            <p:cNvSpPr>
              <a:spLocks noChangeShapeType="1"/>
            </p:cNvSpPr>
            <p:nvPr/>
          </p:nvSpPr>
          <p:spPr bwMode="auto">
            <a:xfrm>
              <a:off x="960" y="2400"/>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61" name="Line 24"/>
            <p:cNvSpPr>
              <a:spLocks noChangeShapeType="1"/>
            </p:cNvSpPr>
            <p:nvPr/>
          </p:nvSpPr>
          <p:spPr bwMode="auto">
            <a:xfrm>
              <a:off x="960" y="2784"/>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62" name="Line 25"/>
            <p:cNvSpPr>
              <a:spLocks noChangeShapeType="1"/>
            </p:cNvSpPr>
            <p:nvPr/>
          </p:nvSpPr>
          <p:spPr bwMode="auto">
            <a:xfrm>
              <a:off x="960" y="3168"/>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63" name="Text Box 26"/>
            <p:cNvSpPr txBox="1">
              <a:spLocks noChangeArrowheads="1"/>
            </p:cNvSpPr>
            <p:nvPr/>
          </p:nvSpPr>
          <p:spPr bwMode="auto">
            <a:xfrm>
              <a:off x="288" y="1318"/>
              <a:ext cx="720"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000"/>
                <a:t>Basic Library Skills </a:t>
              </a:r>
            </a:p>
            <a:p>
              <a:endParaRPr lang="en-GB" sz="2000"/>
            </a:p>
            <a:p>
              <a:r>
                <a:rPr lang="en-GB" sz="2000"/>
                <a:t>&amp; </a:t>
              </a:r>
            </a:p>
            <a:p>
              <a:endParaRPr lang="en-GB" sz="2000"/>
            </a:p>
            <a:p>
              <a:r>
                <a:rPr lang="en-GB" sz="2000"/>
                <a:t>IT Skills</a:t>
              </a:r>
              <a:endParaRPr lang="en-US" sz="2000"/>
            </a:p>
          </p:txBody>
        </p:sp>
      </p:grpSp>
      <p:sp>
        <p:nvSpPr>
          <p:cNvPr id="44036" name="Text Box 27"/>
          <p:cNvSpPr txBox="1">
            <a:spLocks noChangeArrowheads="1"/>
          </p:cNvSpPr>
          <p:nvPr/>
        </p:nvSpPr>
        <p:spPr bwMode="auto">
          <a:xfrm>
            <a:off x="304800" y="6113463"/>
            <a:ext cx="3138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t>http://www.sconul.ac.uk/</a:t>
            </a:r>
            <a:endParaRPr lang="en-US"/>
          </a:p>
        </p:txBody>
      </p:sp>
      <p:sp>
        <p:nvSpPr>
          <p:cNvPr id="44037"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44038"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44039"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A8D76-F3F1-4C93-AA27-E48F3F8F309D}" type="slidenum">
              <a:rPr lang="nl-NL" altLang="en-US"/>
              <a:pPr/>
              <a:t>36</a:t>
            </a:fld>
            <a:endParaRPr lang="nl-NL"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Rectangle 2"/>
          <p:cNvSpPr>
            <a:spLocks noGrp="1" noChangeArrowheads="1"/>
          </p:cNvSpPr>
          <p:nvPr>
            <p:ph type="title"/>
          </p:nvPr>
        </p:nvSpPr>
        <p:spPr/>
        <p:txBody>
          <a:bodyPr/>
          <a:lstStyle/>
          <a:p>
            <a:r>
              <a:rPr lang="tr-TR" smtClean="0"/>
              <a:t>Related terms</a:t>
            </a:r>
          </a:p>
        </p:txBody>
      </p:sp>
      <p:grpSp>
        <p:nvGrpSpPr>
          <p:cNvPr id="2" name="Tijdelijke aanduiding voor inhoud 89090"/>
          <p:cNvGrpSpPr>
            <a:grpSpLocks/>
          </p:cNvGrpSpPr>
          <p:nvPr/>
        </p:nvGrpSpPr>
        <p:grpSpPr bwMode="auto">
          <a:xfrm>
            <a:off x="1176338" y="1190625"/>
            <a:ext cx="6705600" cy="5000625"/>
            <a:chOff x="1733" y="791"/>
            <a:chExt cx="2250" cy="2682"/>
          </a:xfrm>
        </p:grpSpPr>
        <p:sp>
          <p:nvSpPr>
            <p:cNvPr id="3" name="_s1028"/>
            <p:cNvSpPr>
              <a:spLocks noChangeShapeType="1"/>
            </p:cNvSpPr>
            <p:nvPr/>
          </p:nvSpPr>
          <p:spPr bwMode="auto">
            <a:xfrm flipV="1">
              <a:off x="2858" y="1592"/>
              <a:ext cx="0" cy="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wrap="square" lIns="0" tIns="0" rIns="0" bIns="0" numCol="1" anchor="ctr" anchorCtr="0" compatLnSpc="1">
              <a:prstTxWarp prst="textNoShape">
                <a:avLst/>
              </a:prstTxWarp>
            </a:bodyPr>
            <a:lstStyle/>
            <a:p>
              <a:endParaRPr lang="nl-NL"/>
            </a:p>
          </p:txBody>
        </p:sp>
        <p:sp>
          <p:nvSpPr>
            <p:cNvPr id="4" name="_s1029"/>
            <p:cNvSpPr>
              <a:spLocks noChangeArrowheads="1"/>
            </p:cNvSpPr>
            <p:nvPr/>
          </p:nvSpPr>
          <p:spPr bwMode="auto">
            <a:xfrm>
              <a:off x="2588" y="1052"/>
              <a:ext cx="540" cy="540"/>
            </a:xfrm>
            <a:prstGeom prst="ellipse">
              <a:avLst/>
            </a:prstGeom>
            <a:solidFill>
              <a:srgbClr val="DDDDDD"/>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competencies</a:t>
              </a:r>
            </a:p>
          </p:txBody>
        </p:sp>
        <p:sp>
          <p:nvSpPr>
            <p:cNvPr id="5" name="_s1030"/>
            <p:cNvSpPr>
              <a:spLocks noChangeShapeType="1"/>
            </p:cNvSpPr>
            <p:nvPr/>
          </p:nvSpPr>
          <p:spPr bwMode="auto">
            <a:xfrm flipV="1">
              <a:off x="3069" y="1795"/>
              <a:ext cx="211" cy="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wrap="square" lIns="0" tIns="0" rIns="0" bIns="0" numCol="1" anchor="ctr" anchorCtr="0" compatLnSpc="1">
              <a:prstTxWarp prst="textNoShape">
                <a:avLst/>
              </a:prstTxWarp>
            </a:bodyPr>
            <a:lstStyle/>
            <a:p>
              <a:endParaRPr lang="nl-NL"/>
            </a:p>
          </p:txBody>
        </p:sp>
        <p:sp>
          <p:nvSpPr>
            <p:cNvPr id="6" name="_s1031"/>
            <p:cNvSpPr>
              <a:spLocks noChangeArrowheads="1"/>
            </p:cNvSpPr>
            <p:nvPr/>
          </p:nvSpPr>
          <p:spPr bwMode="auto">
            <a:xfrm>
              <a:off x="3221" y="1356"/>
              <a:ext cx="540" cy="540"/>
            </a:xfrm>
            <a:prstGeom prst="ellipse">
              <a:avLst/>
            </a:prstGeom>
            <a:solidFill>
              <a:srgbClr val="DDDDDD"/>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User training</a:t>
              </a:r>
            </a:p>
          </p:txBody>
        </p:sp>
        <p:sp>
          <p:nvSpPr>
            <p:cNvPr id="7" name="_s1032"/>
            <p:cNvSpPr>
              <a:spLocks noChangeShapeType="1"/>
            </p:cNvSpPr>
            <p:nvPr/>
          </p:nvSpPr>
          <p:spPr bwMode="auto">
            <a:xfrm>
              <a:off x="3121" y="2191"/>
              <a:ext cx="263"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wrap="square" lIns="0" tIns="0" rIns="0" bIns="0" numCol="1" anchor="ctr" anchorCtr="0" compatLnSpc="1">
              <a:prstTxWarp prst="textNoShape">
                <a:avLst/>
              </a:prstTxWarp>
            </a:bodyPr>
            <a:lstStyle/>
            <a:p>
              <a:endParaRPr lang="nl-NL"/>
            </a:p>
          </p:txBody>
        </p:sp>
        <p:sp>
          <p:nvSpPr>
            <p:cNvPr id="8" name="_s1033"/>
            <p:cNvSpPr>
              <a:spLocks noChangeArrowheads="1"/>
            </p:cNvSpPr>
            <p:nvPr/>
          </p:nvSpPr>
          <p:spPr bwMode="auto">
            <a:xfrm>
              <a:off x="3378" y="2041"/>
              <a:ext cx="540" cy="540"/>
            </a:xfrm>
            <a:prstGeom prst="ellipse">
              <a:avLst/>
            </a:prstGeom>
            <a:solidFill>
              <a:srgbClr val="DDDDDD"/>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Library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orientation</a:t>
              </a:r>
            </a:p>
          </p:txBody>
        </p:sp>
        <p:sp>
          <p:nvSpPr>
            <p:cNvPr id="9" name="_s1034"/>
            <p:cNvSpPr>
              <a:spLocks noChangeShapeType="1"/>
            </p:cNvSpPr>
            <p:nvPr/>
          </p:nvSpPr>
          <p:spPr bwMode="auto">
            <a:xfrm>
              <a:off x="2975" y="2374"/>
              <a:ext cx="117" cy="2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wrap="square" lIns="0" tIns="0" rIns="0" bIns="0" numCol="1" anchor="ctr" anchorCtr="0" compatLnSpc="1">
              <a:prstTxWarp prst="textNoShape">
                <a:avLst/>
              </a:prstTxWarp>
            </a:bodyPr>
            <a:lstStyle/>
            <a:p>
              <a:endParaRPr lang="nl-NL"/>
            </a:p>
          </p:txBody>
        </p:sp>
        <p:sp>
          <p:nvSpPr>
            <p:cNvPr id="10" name="_s1035"/>
            <p:cNvSpPr>
              <a:spLocks noChangeArrowheads="1"/>
            </p:cNvSpPr>
            <p:nvPr/>
          </p:nvSpPr>
          <p:spPr bwMode="auto">
            <a:xfrm>
              <a:off x="2940" y="2591"/>
              <a:ext cx="540" cy="540"/>
            </a:xfrm>
            <a:prstGeom prst="ellipse">
              <a:avLst/>
            </a:prstGeom>
            <a:solidFill>
              <a:srgbClr val="DDDDDD"/>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skills</a:t>
              </a:r>
            </a:p>
          </p:txBody>
        </p:sp>
        <p:sp>
          <p:nvSpPr>
            <p:cNvPr id="11" name="_s1036"/>
            <p:cNvSpPr>
              <a:spLocks noChangeShapeType="1"/>
            </p:cNvSpPr>
            <p:nvPr/>
          </p:nvSpPr>
          <p:spPr bwMode="auto">
            <a:xfrm flipH="1">
              <a:off x="2624" y="2374"/>
              <a:ext cx="117" cy="2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wrap="square" lIns="0" tIns="0" rIns="0" bIns="0" numCol="1" anchor="ctr" anchorCtr="0" compatLnSpc="1">
              <a:prstTxWarp prst="textNoShape">
                <a:avLst/>
              </a:prstTxWarp>
            </a:bodyPr>
            <a:lstStyle/>
            <a:p>
              <a:endParaRPr lang="nl-NL"/>
            </a:p>
          </p:txBody>
        </p:sp>
        <p:sp>
          <p:nvSpPr>
            <p:cNvPr id="12" name="_s1037"/>
            <p:cNvSpPr>
              <a:spLocks noChangeArrowheads="1"/>
            </p:cNvSpPr>
            <p:nvPr/>
          </p:nvSpPr>
          <p:spPr bwMode="auto">
            <a:xfrm>
              <a:off x="2237" y="2591"/>
              <a:ext cx="540" cy="540"/>
            </a:xfrm>
            <a:prstGeom prst="ellipse">
              <a:avLst/>
            </a:prstGeom>
            <a:solidFill>
              <a:srgbClr val="DDDDDD"/>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fluency</a:t>
              </a:r>
            </a:p>
          </p:txBody>
        </p:sp>
        <p:sp>
          <p:nvSpPr>
            <p:cNvPr id="13" name="_s1038"/>
            <p:cNvSpPr>
              <a:spLocks noChangeShapeType="1"/>
            </p:cNvSpPr>
            <p:nvPr/>
          </p:nvSpPr>
          <p:spPr bwMode="auto">
            <a:xfrm flipH="1">
              <a:off x="2332" y="2191"/>
              <a:ext cx="263"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wrap="square" lIns="0" tIns="0" rIns="0" bIns="0" numCol="1" anchor="ctr" anchorCtr="0" compatLnSpc="1">
              <a:prstTxWarp prst="textNoShape">
                <a:avLst/>
              </a:prstTxWarp>
            </a:bodyPr>
            <a:lstStyle/>
            <a:p>
              <a:endParaRPr lang="nl-NL"/>
            </a:p>
          </p:txBody>
        </p:sp>
        <p:sp>
          <p:nvSpPr>
            <p:cNvPr id="14" name="_s1039"/>
            <p:cNvSpPr>
              <a:spLocks noChangeArrowheads="1"/>
            </p:cNvSpPr>
            <p:nvPr/>
          </p:nvSpPr>
          <p:spPr bwMode="auto">
            <a:xfrm>
              <a:off x="1799" y="2042"/>
              <a:ext cx="540" cy="540"/>
            </a:xfrm>
            <a:prstGeom prst="ellipse">
              <a:avLst/>
            </a:prstGeom>
            <a:solidFill>
              <a:srgbClr val="DDDDDD"/>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Bibliographic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instruction</a:t>
              </a:r>
            </a:p>
          </p:txBody>
        </p:sp>
        <p:sp>
          <p:nvSpPr>
            <p:cNvPr id="15" name="_s1040"/>
            <p:cNvSpPr>
              <a:spLocks noChangeShapeType="1"/>
            </p:cNvSpPr>
            <p:nvPr/>
          </p:nvSpPr>
          <p:spPr bwMode="auto">
            <a:xfrm flipH="1" flipV="1">
              <a:off x="2437" y="1794"/>
              <a:ext cx="210" cy="1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wrap="square" lIns="0" tIns="0" rIns="0" bIns="0" numCol="1" anchor="ctr" anchorCtr="0" compatLnSpc="1">
              <a:prstTxWarp prst="textNoShape">
                <a:avLst/>
              </a:prstTxWarp>
            </a:bodyPr>
            <a:lstStyle/>
            <a:p>
              <a:endParaRPr lang="nl-NL"/>
            </a:p>
          </p:txBody>
        </p:sp>
        <p:sp>
          <p:nvSpPr>
            <p:cNvPr id="16" name="_s1041"/>
            <p:cNvSpPr>
              <a:spLocks noChangeArrowheads="1"/>
            </p:cNvSpPr>
            <p:nvPr/>
          </p:nvSpPr>
          <p:spPr bwMode="auto">
            <a:xfrm>
              <a:off x="1955" y="1357"/>
              <a:ext cx="540" cy="540"/>
            </a:xfrm>
            <a:prstGeom prst="ellipse">
              <a:avLst/>
            </a:prstGeom>
            <a:solidFill>
              <a:srgbClr val="DDDDDD"/>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education</a:t>
              </a:r>
            </a:p>
          </p:txBody>
        </p:sp>
        <p:sp>
          <p:nvSpPr>
            <p:cNvPr id="17" name="_s1042"/>
            <p:cNvSpPr>
              <a:spLocks noChangeArrowheads="1"/>
            </p:cNvSpPr>
            <p:nvPr/>
          </p:nvSpPr>
          <p:spPr bwMode="auto">
            <a:xfrm>
              <a:off x="2588" y="1862"/>
              <a:ext cx="540" cy="540"/>
            </a:xfrm>
            <a:prstGeom prst="ellipse">
              <a:avLst/>
            </a:prstGeom>
            <a:solidFill>
              <a:srgbClr val="C0C0C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literacy</a:t>
              </a:r>
            </a:p>
          </p:txBody>
        </p:sp>
      </p:grpSp>
      <p:sp>
        <p:nvSpPr>
          <p:cNvPr id="1044"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1045"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1046"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29DD0F-3012-4AA8-BF04-1F9DEE34853C}" type="slidenum">
              <a:rPr lang="nl-NL" altLang="en-US"/>
              <a:pPr/>
              <a:t>37</a:t>
            </a:fld>
            <a:endParaRPr lang="nl-NL"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Harris &amp; Hodges (1995)</a:t>
            </a:r>
            <a:endParaRPr lang="nl-NL" smtClean="0"/>
          </a:p>
        </p:txBody>
      </p:sp>
      <p:sp>
        <p:nvSpPr>
          <p:cNvPr id="45059" name="Rectangle 3"/>
          <p:cNvSpPr>
            <a:spLocks noGrp="1" noChangeArrowheads="1"/>
          </p:cNvSpPr>
          <p:nvPr>
            <p:ph type="body" sz="half" idx="1"/>
          </p:nvPr>
        </p:nvSpPr>
        <p:spPr>
          <a:xfrm>
            <a:off x="539750" y="1773238"/>
            <a:ext cx="3925888" cy="4267200"/>
          </a:xfrm>
        </p:spPr>
        <p:txBody>
          <a:bodyPr/>
          <a:lstStyle/>
          <a:p>
            <a:pPr>
              <a:lnSpc>
                <a:spcPct val="90000"/>
              </a:lnSpc>
            </a:pPr>
            <a:r>
              <a:rPr lang="en-US" sz="2600" smtClean="0"/>
              <a:t>Adult literacy</a:t>
            </a:r>
          </a:p>
          <a:p>
            <a:pPr>
              <a:lnSpc>
                <a:spcPct val="90000"/>
              </a:lnSpc>
            </a:pPr>
            <a:r>
              <a:rPr lang="en-US" sz="2600" smtClean="0"/>
              <a:t>Advanced literacy</a:t>
            </a:r>
          </a:p>
          <a:p>
            <a:pPr>
              <a:lnSpc>
                <a:spcPct val="90000"/>
              </a:lnSpc>
            </a:pPr>
            <a:r>
              <a:rPr lang="en-US" sz="2600" smtClean="0"/>
              <a:t>Basic literacy</a:t>
            </a:r>
          </a:p>
          <a:p>
            <a:pPr>
              <a:lnSpc>
                <a:spcPct val="90000"/>
              </a:lnSpc>
            </a:pPr>
            <a:r>
              <a:rPr lang="en-US" sz="2600" smtClean="0"/>
              <a:t>Biliteracy</a:t>
            </a:r>
          </a:p>
          <a:p>
            <a:pPr>
              <a:lnSpc>
                <a:spcPct val="90000"/>
              </a:lnSpc>
            </a:pPr>
            <a:r>
              <a:rPr lang="en-US" sz="2600" smtClean="0"/>
              <a:t>Community literacy</a:t>
            </a:r>
          </a:p>
          <a:p>
            <a:pPr>
              <a:lnSpc>
                <a:spcPct val="90000"/>
              </a:lnSpc>
            </a:pPr>
            <a:r>
              <a:rPr lang="en-US" sz="2600" smtClean="0"/>
              <a:t>Computer literacy </a:t>
            </a:r>
          </a:p>
          <a:p>
            <a:pPr>
              <a:lnSpc>
                <a:spcPct val="90000"/>
              </a:lnSpc>
            </a:pPr>
            <a:r>
              <a:rPr lang="en-US" sz="2600" smtClean="0"/>
              <a:t>Critical literacy </a:t>
            </a:r>
          </a:p>
          <a:p>
            <a:pPr>
              <a:lnSpc>
                <a:spcPct val="90000"/>
              </a:lnSpc>
            </a:pPr>
            <a:r>
              <a:rPr lang="en-US" sz="2600" smtClean="0"/>
              <a:t>Cultural literacy</a:t>
            </a:r>
          </a:p>
          <a:p>
            <a:pPr>
              <a:lnSpc>
                <a:spcPct val="90000"/>
              </a:lnSpc>
            </a:pPr>
            <a:r>
              <a:rPr lang="en-US" sz="2600" smtClean="0"/>
              <a:t>Emergent literacy</a:t>
            </a:r>
          </a:p>
          <a:p>
            <a:pPr>
              <a:lnSpc>
                <a:spcPct val="90000"/>
              </a:lnSpc>
            </a:pPr>
            <a:r>
              <a:rPr lang="en-US" sz="2600" smtClean="0"/>
              <a:t>Family literacy</a:t>
            </a:r>
            <a:endParaRPr lang="nl-NL" sz="2600" smtClean="0"/>
          </a:p>
        </p:txBody>
      </p:sp>
      <p:sp>
        <p:nvSpPr>
          <p:cNvPr id="45060" name="Rectangle 4"/>
          <p:cNvSpPr>
            <a:spLocks noGrp="1" noChangeArrowheads="1"/>
          </p:cNvSpPr>
          <p:nvPr>
            <p:ph type="body" sz="half" idx="2"/>
          </p:nvPr>
        </p:nvSpPr>
        <p:spPr>
          <a:xfrm>
            <a:off x="4614863" y="1773238"/>
            <a:ext cx="3925887" cy="4267200"/>
          </a:xfrm>
        </p:spPr>
        <p:txBody>
          <a:bodyPr/>
          <a:lstStyle/>
          <a:p>
            <a:r>
              <a:rPr lang="en-US" sz="2200" smtClean="0"/>
              <a:t>Functional literacy</a:t>
            </a:r>
          </a:p>
          <a:p>
            <a:r>
              <a:rPr lang="en-US" sz="2200" smtClean="0"/>
              <a:t>Informational literacy</a:t>
            </a:r>
          </a:p>
          <a:p>
            <a:r>
              <a:rPr lang="en-US" sz="2200" smtClean="0"/>
              <a:t>Marginal literacy</a:t>
            </a:r>
          </a:p>
          <a:p>
            <a:r>
              <a:rPr lang="en-US" sz="2200" smtClean="0"/>
              <a:t>Media literacy</a:t>
            </a:r>
          </a:p>
          <a:p>
            <a:r>
              <a:rPr lang="en-US" sz="2200" smtClean="0"/>
              <a:t>Minimal literacy</a:t>
            </a:r>
          </a:p>
          <a:p>
            <a:r>
              <a:rPr lang="en-US" sz="2200" smtClean="0"/>
              <a:t>Restricted literacy</a:t>
            </a:r>
          </a:p>
          <a:p>
            <a:r>
              <a:rPr lang="en-US" sz="2200" smtClean="0"/>
              <a:t>Survival literacy</a:t>
            </a:r>
          </a:p>
          <a:p>
            <a:r>
              <a:rPr lang="en-US" sz="2200" smtClean="0"/>
              <a:t>Visual literacy</a:t>
            </a:r>
          </a:p>
          <a:p>
            <a:r>
              <a:rPr lang="en-US" sz="2200" smtClean="0"/>
              <a:t>Workplace literacy</a:t>
            </a:r>
            <a:endParaRPr lang="nl-NL" sz="2200" smtClean="0"/>
          </a:p>
          <a:p>
            <a:endParaRPr lang="nl-NL" sz="2200" smtClean="0"/>
          </a:p>
        </p:txBody>
      </p:sp>
      <p:sp>
        <p:nvSpPr>
          <p:cNvPr id="45061"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45062"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45063"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0046C5-9177-4FE7-8746-DE3AB027C5D1}" type="slidenum">
              <a:rPr lang="nl-NL" altLang="en-US"/>
              <a:pPr/>
              <a:t>38</a:t>
            </a:fld>
            <a:endParaRPr lang="nl-NL"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nl-NL" smtClean="0"/>
              <a:t>More …         </a:t>
            </a:r>
          </a:p>
        </p:txBody>
      </p:sp>
      <p:sp>
        <p:nvSpPr>
          <p:cNvPr id="3" name="Tijdelijke aanduiding voor inhoud 2"/>
          <p:cNvSpPr>
            <a:spLocks noGrp="1"/>
          </p:cNvSpPr>
          <p:nvPr>
            <p:ph idx="1"/>
          </p:nvPr>
        </p:nvSpPr>
        <p:spPr/>
        <p:txBody>
          <a:bodyPr/>
          <a:lstStyle/>
          <a:p>
            <a:pPr>
              <a:defRPr/>
            </a:pPr>
            <a:r>
              <a:rPr lang="en-GB" dirty="0"/>
              <a:t>Tool literacy, </a:t>
            </a:r>
            <a:endParaRPr lang="nl-NL" dirty="0"/>
          </a:p>
          <a:p>
            <a:pPr>
              <a:defRPr/>
            </a:pPr>
            <a:r>
              <a:rPr lang="en-GB" dirty="0"/>
              <a:t>Resource literacy, </a:t>
            </a:r>
            <a:endParaRPr lang="nl-NL" dirty="0"/>
          </a:p>
          <a:p>
            <a:pPr>
              <a:defRPr/>
            </a:pPr>
            <a:r>
              <a:rPr lang="en-GB" dirty="0"/>
              <a:t>Social-structural literacy, </a:t>
            </a:r>
            <a:endParaRPr lang="nl-NL" dirty="0"/>
          </a:p>
          <a:p>
            <a:pPr>
              <a:defRPr/>
            </a:pPr>
            <a:r>
              <a:rPr lang="en-GB" dirty="0"/>
              <a:t>Research literacy, </a:t>
            </a:r>
            <a:endParaRPr lang="nl-NL" dirty="0"/>
          </a:p>
          <a:p>
            <a:pPr>
              <a:defRPr/>
            </a:pPr>
            <a:r>
              <a:rPr lang="en-GB" dirty="0"/>
              <a:t>Publishing literacy, </a:t>
            </a:r>
            <a:endParaRPr lang="nl-NL" dirty="0"/>
          </a:p>
          <a:p>
            <a:pPr>
              <a:defRPr/>
            </a:pPr>
            <a:r>
              <a:rPr lang="en-GB" dirty="0"/>
              <a:t>Emerging technology literacy, </a:t>
            </a:r>
            <a:endParaRPr lang="nl-NL" dirty="0"/>
          </a:p>
          <a:p>
            <a:pPr>
              <a:defRPr/>
            </a:pPr>
            <a:r>
              <a:rPr lang="en-GB" dirty="0"/>
              <a:t>Critical literacy. </a:t>
            </a:r>
            <a:endParaRPr lang="en-GB" dirty="0" smtClean="0"/>
          </a:p>
          <a:p>
            <a:pPr marL="0" indent="0">
              <a:buFont typeface="Wingdings" panose="05000000000000000000" pitchFamily="2" charset="2"/>
              <a:buNone/>
              <a:defRPr/>
            </a:pPr>
            <a:r>
              <a:rPr lang="en-GB" sz="2000" dirty="0" smtClean="0"/>
              <a:t>Shapiro</a:t>
            </a:r>
            <a:r>
              <a:rPr lang="en-GB" sz="2000" dirty="0"/>
              <a:t>, &amp; Hughes,1996</a:t>
            </a:r>
            <a:endParaRPr lang="nl-NL" sz="2000" dirty="0"/>
          </a:p>
          <a:p>
            <a:pPr>
              <a:defRPr/>
            </a:pPr>
            <a:endParaRPr lang="nl-NL" dirty="0"/>
          </a:p>
        </p:txBody>
      </p:sp>
      <p:sp>
        <p:nvSpPr>
          <p:cNvPr id="46084" name="Tijdelijke aanduiding voor datum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000000"/>
                </a:solidFill>
                <a:latin typeface="Verdana" panose="020B0604030504040204" pitchFamily="34" charset="0"/>
              </a:rPr>
              <a:t>©akb</a:t>
            </a:r>
            <a:endParaRPr lang="nl-NL" altLang="en-US">
              <a:solidFill>
                <a:srgbClr val="000000"/>
              </a:solidFill>
              <a:latin typeface="Verdana" panose="020B0604030504040204" pitchFamily="34" charset="0"/>
            </a:endParaRPr>
          </a:p>
        </p:txBody>
      </p:sp>
      <p:sp>
        <p:nvSpPr>
          <p:cNvPr id="46085"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solidFill>
                  <a:srgbClr val="000000"/>
                </a:solidFill>
              </a:rPr>
              <a:t>UNESCO Paris 26-9-2012</a:t>
            </a:r>
            <a:endParaRPr lang="nl-NL" altLang="en-US">
              <a:solidFill>
                <a:srgbClr val="000000"/>
              </a:solidFill>
            </a:endParaRPr>
          </a:p>
        </p:txBody>
      </p:sp>
      <p:sp>
        <p:nvSpPr>
          <p:cNvPr id="4608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59A8B7-C1DD-4554-94F1-30B49B1F131A}" type="slidenum">
              <a:rPr lang="nl-NL" altLang="en-US">
                <a:solidFill>
                  <a:srgbClr val="000000"/>
                </a:solidFill>
              </a:rPr>
              <a:pPr/>
              <a:t>39</a:t>
            </a:fld>
            <a:endParaRPr lang="nl-NL" altLang="en-US">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l-NL" altLang="en-US" smtClean="0"/>
              <a:t>UNESCO Paris 26-9-2012</a:t>
            </a:r>
            <a:endParaRPr lang="nl-NL" altLang="en-US"/>
          </a:p>
        </p:txBody>
      </p:sp>
      <p:sp>
        <p:nvSpPr>
          <p:cNvPr id="6" name="Slide Number Placeholder 5"/>
          <p:cNvSpPr>
            <a:spLocks noGrp="1"/>
          </p:cNvSpPr>
          <p:nvPr>
            <p:ph type="sldNum" sz="quarter" idx="12"/>
          </p:nvPr>
        </p:nvSpPr>
        <p:spPr/>
        <p:txBody>
          <a:bodyPr/>
          <a:lstStyle/>
          <a:p>
            <a:fld id="{4B5D4EC6-83D2-446B-BCDE-093CEA05EF6C}" type="slidenum">
              <a:rPr lang="nl-NL" altLang="en-US"/>
              <a:pPr/>
              <a:t>4</a:t>
            </a:fld>
            <a:endParaRPr lang="nl-NL" altLang="en-US"/>
          </a:p>
        </p:txBody>
      </p:sp>
      <p:sp>
        <p:nvSpPr>
          <p:cNvPr id="523266" name="Rectangle 2"/>
          <p:cNvSpPr>
            <a:spLocks noGrp="1" noChangeArrowheads="1"/>
          </p:cNvSpPr>
          <p:nvPr>
            <p:ph type="title"/>
          </p:nvPr>
        </p:nvSpPr>
        <p:spPr>
          <a:xfrm>
            <a:off x="457200" y="811213"/>
            <a:ext cx="8229600" cy="606425"/>
          </a:xfrm>
        </p:spPr>
        <p:txBody>
          <a:bodyPr/>
          <a:lstStyle/>
          <a:p>
            <a:r>
              <a:rPr lang="en-GB"/>
              <a:t>Information Science</a:t>
            </a:r>
          </a:p>
        </p:txBody>
      </p:sp>
      <p:sp>
        <p:nvSpPr>
          <p:cNvPr id="523267" name="Rectangle 3"/>
          <p:cNvSpPr>
            <a:spLocks noGrp="1" noChangeArrowheads="1"/>
          </p:cNvSpPr>
          <p:nvPr>
            <p:ph type="body" idx="1"/>
          </p:nvPr>
        </p:nvSpPr>
        <p:spPr/>
        <p:txBody>
          <a:bodyPr/>
          <a:lstStyle/>
          <a:p>
            <a:pPr>
              <a:lnSpc>
                <a:spcPct val="110000"/>
              </a:lnSpc>
              <a:buFont typeface="Wingdings" panose="05000000000000000000" pitchFamily="2" charset="2"/>
              <a:buNone/>
            </a:pPr>
            <a:r>
              <a:rPr lang="en-GB" sz="2600" i="1">
                <a:latin typeface="Verdana" panose="020B0604030504040204" pitchFamily="34" charset="0"/>
              </a:rPr>
              <a:t>‘…</a:t>
            </a:r>
            <a:r>
              <a:rPr lang="en-GB" sz="2600" i="1"/>
              <a:t> an interdisciplinary science that investigates the properties and behaviour of information, the forces that govern the flow and use of information, and the techniques, both manual and mechanical, of processing information for optimal storage, retrieval, and dissemination.</a:t>
            </a:r>
            <a:r>
              <a:rPr lang="en-GB" sz="2600" i="1">
                <a:latin typeface="Verdana" panose="020B0604030504040204" pitchFamily="34" charset="0"/>
              </a:rPr>
              <a:t>’</a:t>
            </a:r>
            <a:endParaRPr lang="en-GB" sz="2600" i="1"/>
          </a:p>
          <a:p>
            <a:pPr>
              <a:buFont typeface="Wingdings" panose="05000000000000000000" pitchFamily="2" charset="2"/>
              <a:buNone/>
            </a:pPr>
            <a:r>
              <a:rPr lang="en-GB" sz="2200">
                <a:latin typeface="Verdana" panose="020B0604030504040204" pitchFamily="34" charset="0"/>
              </a:rPr>
              <a:t>…</a:t>
            </a:r>
            <a:endParaRPr lang="en-GB" sz="2200"/>
          </a:p>
          <a:p>
            <a:pPr>
              <a:buFont typeface="Wingdings" panose="05000000000000000000" pitchFamily="2" charset="2"/>
              <a:buNone/>
            </a:pPr>
            <a:r>
              <a:rPr lang="en-GB" sz="2200">
                <a:latin typeface="Verdana" panose="020B0604030504040204" pitchFamily="34" charset="0"/>
              </a:rPr>
              <a:t>‘</a:t>
            </a:r>
            <a:r>
              <a:rPr lang="en-GB" sz="2200"/>
              <a:t>It has both a pure science and an applied component</a:t>
            </a:r>
            <a:r>
              <a:rPr lang="en-GB" sz="2200">
                <a:latin typeface="Verdana" panose="020B0604030504040204" pitchFamily="34" charset="0"/>
              </a:rPr>
              <a:t>’</a:t>
            </a:r>
            <a:r>
              <a:rPr lang="en-GB" sz="2200"/>
              <a:t>  </a:t>
            </a:r>
          </a:p>
          <a:p>
            <a:pPr>
              <a:buFont typeface="Wingdings" panose="05000000000000000000" pitchFamily="2" charset="2"/>
              <a:buNone/>
            </a:pPr>
            <a:endParaRPr lang="en-GB" sz="2200"/>
          </a:p>
          <a:p>
            <a:pPr>
              <a:buFont typeface="Wingdings" panose="05000000000000000000" pitchFamily="2" charset="2"/>
              <a:buNone/>
            </a:pPr>
            <a:r>
              <a:rPr lang="en-GB" sz="2200"/>
              <a:t>(Borko 1968)</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Tree>
    <p:extLst>
      <p:ext uri="{BB962C8B-B14F-4D97-AF65-F5344CB8AC3E}">
        <p14:creationId xmlns:p14="http://schemas.microsoft.com/office/powerpoint/2010/main" val="2231211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nl-NL" smtClean="0"/>
              <a:t>Recently found</a:t>
            </a:r>
          </a:p>
        </p:txBody>
      </p:sp>
      <p:sp>
        <p:nvSpPr>
          <p:cNvPr id="47107" name="Tijdelijke aanduiding voor inhoud 2"/>
          <p:cNvSpPr>
            <a:spLocks noGrp="1"/>
          </p:cNvSpPr>
          <p:nvPr>
            <p:ph idx="1"/>
          </p:nvPr>
        </p:nvSpPr>
        <p:spPr>
          <a:xfrm>
            <a:off x="457200" y="1295400"/>
            <a:ext cx="8229600" cy="4835525"/>
          </a:xfrm>
        </p:spPr>
        <p:txBody>
          <a:bodyPr/>
          <a:lstStyle/>
          <a:p>
            <a:r>
              <a:rPr lang="nl-NL" sz="2000" dirty="0" err="1" smtClean="0"/>
              <a:t>Civic</a:t>
            </a:r>
            <a:r>
              <a:rPr lang="nl-NL" sz="2000" dirty="0" smtClean="0"/>
              <a:t> </a:t>
            </a:r>
            <a:r>
              <a:rPr lang="nl-NL" sz="2000" dirty="0" err="1" smtClean="0"/>
              <a:t>Literacy</a:t>
            </a:r>
            <a:endParaRPr lang="nl-NL" sz="2000" dirty="0" smtClean="0"/>
          </a:p>
          <a:p>
            <a:r>
              <a:rPr lang="nl-NL" sz="2000" dirty="0" smtClean="0"/>
              <a:t>News </a:t>
            </a:r>
            <a:r>
              <a:rPr lang="nl-NL" sz="2000" dirty="0" err="1" smtClean="0"/>
              <a:t>Literacy</a:t>
            </a:r>
            <a:endParaRPr lang="nl-NL" sz="2000" dirty="0" smtClean="0"/>
          </a:p>
          <a:p>
            <a:r>
              <a:rPr lang="nl-NL" sz="2000" dirty="0" smtClean="0"/>
              <a:t>Information </a:t>
            </a:r>
            <a:r>
              <a:rPr lang="nl-NL" sz="2000" dirty="0" err="1" smtClean="0"/>
              <a:t>Fluency</a:t>
            </a:r>
            <a:endParaRPr lang="nl-NL" sz="2000" dirty="0" smtClean="0"/>
          </a:p>
          <a:p>
            <a:r>
              <a:rPr lang="nl-NL" sz="2000" dirty="0" smtClean="0"/>
              <a:t>Health information </a:t>
            </a:r>
            <a:r>
              <a:rPr lang="nl-NL" sz="2000" dirty="0" err="1" smtClean="0"/>
              <a:t>Literacy</a:t>
            </a:r>
            <a:endParaRPr lang="nl-NL" sz="2000" dirty="0" smtClean="0"/>
          </a:p>
          <a:p>
            <a:r>
              <a:rPr lang="nl-NL" sz="2000" dirty="0" err="1" smtClean="0"/>
              <a:t>Emergent</a:t>
            </a:r>
            <a:r>
              <a:rPr lang="nl-NL" sz="2000" dirty="0" smtClean="0"/>
              <a:t> </a:t>
            </a:r>
            <a:r>
              <a:rPr lang="nl-NL" sz="2000" dirty="0" err="1" smtClean="0"/>
              <a:t>Literacy</a:t>
            </a:r>
            <a:endParaRPr lang="nl-NL" sz="2000" dirty="0" smtClean="0"/>
          </a:p>
          <a:p>
            <a:r>
              <a:rPr lang="nl-NL" sz="2000" dirty="0" err="1" smtClean="0"/>
              <a:t>Transliteracy</a:t>
            </a:r>
            <a:endParaRPr lang="nl-NL" sz="2000" dirty="0" smtClean="0"/>
          </a:p>
          <a:p>
            <a:r>
              <a:rPr lang="nl-NL" sz="2000" dirty="0" smtClean="0"/>
              <a:t>Copyright </a:t>
            </a:r>
            <a:r>
              <a:rPr lang="nl-NL" sz="2000" dirty="0" err="1" smtClean="0"/>
              <a:t>Literacy</a:t>
            </a:r>
            <a:endParaRPr lang="nl-NL" sz="2000" dirty="0" smtClean="0"/>
          </a:p>
          <a:p>
            <a:r>
              <a:rPr lang="nl-NL" sz="2000" dirty="0" err="1" smtClean="0"/>
              <a:t>Century</a:t>
            </a:r>
            <a:r>
              <a:rPr lang="nl-NL" sz="2000" dirty="0" smtClean="0"/>
              <a:t> Skills</a:t>
            </a:r>
          </a:p>
          <a:p>
            <a:r>
              <a:rPr lang="nl-NL" sz="2000" dirty="0" smtClean="0"/>
              <a:t>21st </a:t>
            </a:r>
            <a:r>
              <a:rPr lang="nl-NL" sz="2000" dirty="0" err="1" smtClean="0"/>
              <a:t>Century</a:t>
            </a:r>
            <a:r>
              <a:rPr lang="nl-NL" sz="2000" dirty="0" smtClean="0"/>
              <a:t> Information </a:t>
            </a:r>
            <a:r>
              <a:rPr lang="nl-NL" sz="2000" dirty="0" err="1" smtClean="0"/>
              <a:t>Fluency</a:t>
            </a:r>
            <a:endParaRPr lang="nl-NL" sz="2000" dirty="0" smtClean="0"/>
          </a:p>
          <a:p>
            <a:r>
              <a:rPr lang="nl-NL" sz="2000" dirty="0" err="1" smtClean="0"/>
              <a:t>Augmented</a:t>
            </a:r>
            <a:r>
              <a:rPr lang="nl-NL" sz="2000" dirty="0" smtClean="0"/>
              <a:t> </a:t>
            </a:r>
            <a:r>
              <a:rPr lang="nl-NL" sz="2000" dirty="0" err="1" smtClean="0"/>
              <a:t>Reality</a:t>
            </a:r>
            <a:r>
              <a:rPr lang="nl-NL" sz="2000" dirty="0" smtClean="0"/>
              <a:t> </a:t>
            </a:r>
            <a:r>
              <a:rPr lang="nl-NL" sz="2000" dirty="0" err="1" smtClean="0"/>
              <a:t>Literate</a:t>
            </a:r>
            <a:endParaRPr lang="nl-NL" sz="2000" dirty="0" smtClean="0"/>
          </a:p>
          <a:p>
            <a:r>
              <a:rPr lang="nl-NL" sz="2000" dirty="0" smtClean="0"/>
              <a:t>Visual </a:t>
            </a:r>
            <a:r>
              <a:rPr lang="nl-NL" sz="2000" dirty="0" err="1" smtClean="0"/>
              <a:t>Literacy</a:t>
            </a:r>
            <a:endParaRPr lang="nl-NL" sz="2000" dirty="0" smtClean="0"/>
          </a:p>
          <a:p>
            <a:r>
              <a:rPr lang="nl-NL" sz="2000" dirty="0" smtClean="0"/>
              <a:t>Mobile Information </a:t>
            </a:r>
            <a:r>
              <a:rPr lang="nl-NL" sz="2000" dirty="0" err="1" smtClean="0"/>
              <a:t>Literacy</a:t>
            </a:r>
            <a:endParaRPr lang="nl-NL" sz="2000" dirty="0" smtClean="0"/>
          </a:p>
          <a:p>
            <a:r>
              <a:rPr lang="nl-NL" sz="2000" dirty="0"/>
              <a:t>Chat </a:t>
            </a:r>
            <a:r>
              <a:rPr lang="nl-NL" sz="2000" dirty="0" err="1"/>
              <a:t>Literacy</a:t>
            </a:r>
            <a:endParaRPr lang="nl-NL" sz="2000" dirty="0" smtClean="0"/>
          </a:p>
          <a:p>
            <a:endParaRPr lang="nl-NL" dirty="0" smtClean="0"/>
          </a:p>
        </p:txBody>
      </p:sp>
      <p:sp>
        <p:nvSpPr>
          <p:cNvPr id="47108" name="Tijdelijke aanduiding voor datum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000000"/>
                </a:solidFill>
                <a:latin typeface="Verdana" panose="020B0604030504040204" pitchFamily="34" charset="0"/>
              </a:rPr>
              <a:t>©akb</a:t>
            </a:r>
            <a:endParaRPr lang="nl-NL" altLang="en-US">
              <a:solidFill>
                <a:srgbClr val="000000"/>
              </a:solidFill>
              <a:latin typeface="Verdana" panose="020B0604030504040204" pitchFamily="34" charset="0"/>
            </a:endParaRPr>
          </a:p>
        </p:txBody>
      </p:sp>
      <p:sp>
        <p:nvSpPr>
          <p:cNvPr id="47109"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solidFill>
                  <a:srgbClr val="000000"/>
                </a:solidFill>
              </a:rPr>
              <a:t>UNESCO Paris 26-9-2012</a:t>
            </a:r>
            <a:endParaRPr lang="nl-NL" altLang="en-US">
              <a:solidFill>
                <a:srgbClr val="000000"/>
              </a:solidFill>
            </a:endParaRPr>
          </a:p>
        </p:txBody>
      </p:sp>
      <p:sp>
        <p:nvSpPr>
          <p:cNvPr id="47110"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9A4B57-5BA4-40EA-9D18-0AB15AFC1735}" type="slidenum">
              <a:rPr lang="nl-NL" altLang="en-US">
                <a:solidFill>
                  <a:srgbClr val="000000"/>
                </a:solidFill>
              </a:rPr>
              <a:pPr/>
              <a:t>40</a:t>
            </a:fld>
            <a:endParaRPr lang="nl-NL" altLang="en-US">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nl-NL" smtClean="0"/>
              <a:t>Dutch Council for Culture</a:t>
            </a:r>
          </a:p>
        </p:txBody>
      </p:sp>
      <p:sp>
        <p:nvSpPr>
          <p:cNvPr id="48131" name="Tijdelijke aanduiding voor inhoud 2"/>
          <p:cNvSpPr>
            <a:spLocks noGrp="1"/>
          </p:cNvSpPr>
          <p:nvPr>
            <p:ph idx="1"/>
          </p:nvPr>
        </p:nvSpPr>
        <p:spPr/>
        <p:txBody>
          <a:bodyPr/>
          <a:lstStyle/>
          <a:p>
            <a:r>
              <a:rPr lang="nl-NL" dirty="0" smtClean="0"/>
              <a:t>1996: </a:t>
            </a:r>
            <a:r>
              <a:rPr lang="nl-NL" dirty="0" err="1" smtClean="0"/>
              <a:t>Advice</a:t>
            </a:r>
            <a:r>
              <a:rPr lang="nl-NL" dirty="0" smtClean="0"/>
              <a:t> media </a:t>
            </a:r>
            <a:r>
              <a:rPr lang="nl-NL" dirty="0" err="1" smtClean="0"/>
              <a:t>education</a:t>
            </a:r>
            <a:endParaRPr lang="nl-NL" dirty="0" smtClean="0"/>
          </a:p>
          <a:p>
            <a:pPr lvl="1"/>
            <a:r>
              <a:rPr lang="nl-NL" dirty="0" smtClean="0"/>
              <a:t>Media </a:t>
            </a:r>
            <a:r>
              <a:rPr lang="nl-NL" dirty="0" err="1" smtClean="0"/>
              <a:t>Wisdom</a:t>
            </a:r>
            <a:endParaRPr lang="nl-NL" dirty="0" smtClean="0"/>
          </a:p>
          <a:p>
            <a:pPr lvl="1"/>
            <a:endParaRPr lang="nl-NL" dirty="0" smtClean="0"/>
          </a:p>
          <a:p>
            <a:r>
              <a:rPr lang="nl-NL" dirty="0" smtClean="0"/>
              <a:t>HITS		</a:t>
            </a:r>
          </a:p>
          <a:p>
            <a:pPr lvl="1"/>
            <a:r>
              <a:rPr lang="nl-NL" dirty="0" smtClean="0"/>
              <a:t>Mediawijsheid		41.400 </a:t>
            </a:r>
          </a:p>
          <a:p>
            <a:pPr lvl="1"/>
            <a:r>
              <a:rPr lang="nl-NL" dirty="0" smtClean="0"/>
              <a:t>Informatievaardigheden 	10.800</a:t>
            </a:r>
          </a:p>
          <a:p>
            <a:pPr lvl="1"/>
            <a:r>
              <a:rPr lang="nl-NL" dirty="0" smtClean="0"/>
              <a:t>Google </a:t>
            </a:r>
            <a:r>
              <a:rPr lang="nl-NL" dirty="0" err="1" smtClean="0"/>
              <a:t>Chrome</a:t>
            </a:r>
            <a:r>
              <a:rPr lang="nl-NL" dirty="0" smtClean="0"/>
              <a:t> 23-6-2012</a:t>
            </a:r>
          </a:p>
          <a:p>
            <a:pPr lvl="1"/>
            <a:endParaRPr lang="nl-NL" dirty="0" smtClean="0"/>
          </a:p>
          <a:p>
            <a:endParaRPr lang="nl-NL" dirty="0" smtClean="0"/>
          </a:p>
        </p:txBody>
      </p:sp>
      <p:sp>
        <p:nvSpPr>
          <p:cNvPr id="48132" name="Tijdelijke aanduiding voor datum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000000"/>
                </a:solidFill>
                <a:latin typeface="Verdana" panose="020B0604030504040204" pitchFamily="34" charset="0"/>
              </a:rPr>
              <a:t>©akb</a:t>
            </a:r>
            <a:endParaRPr lang="nl-NL" altLang="en-US">
              <a:solidFill>
                <a:srgbClr val="000000"/>
              </a:solidFill>
              <a:latin typeface="Verdana" panose="020B0604030504040204" pitchFamily="34" charset="0"/>
            </a:endParaRPr>
          </a:p>
        </p:txBody>
      </p:sp>
      <p:sp>
        <p:nvSpPr>
          <p:cNvPr id="48133"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solidFill>
                  <a:srgbClr val="000000"/>
                </a:solidFill>
              </a:rPr>
              <a:t>UNESCO Paris 26-9-2012</a:t>
            </a:r>
            <a:endParaRPr lang="nl-NL" altLang="en-US">
              <a:solidFill>
                <a:srgbClr val="000000"/>
              </a:solidFill>
            </a:endParaRPr>
          </a:p>
        </p:txBody>
      </p:sp>
      <p:sp>
        <p:nvSpPr>
          <p:cNvPr id="48134"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C13645-0CEB-4F25-91E1-66D56F99AECC}" type="slidenum">
              <a:rPr lang="nl-NL" altLang="en-US">
                <a:solidFill>
                  <a:srgbClr val="000000"/>
                </a:solidFill>
              </a:rPr>
              <a:pPr/>
              <a:t>41</a:t>
            </a:fld>
            <a:endParaRPr lang="nl-NL" altLang="en-US">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nl-NL" smtClean="0"/>
              <a:t>IL and Media Literacy</a:t>
            </a:r>
            <a:br>
              <a:rPr lang="nl-NL" smtClean="0"/>
            </a:br>
            <a:endParaRPr lang="nl-NL" smtClean="0"/>
          </a:p>
        </p:txBody>
      </p:sp>
      <p:sp>
        <p:nvSpPr>
          <p:cNvPr id="49155" name="Rectangle 3"/>
          <p:cNvSpPr>
            <a:spLocks noGrp="1" noChangeArrowheads="1"/>
          </p:cNvSpPr>
          <p:nvPr>
            <p:ph type="body" idx="1"/>
          </p:nvPr>
        </p:nvSpPr>
        <p:spPr/>
        <p:txBody>
          <a:bodyPr/>
          <a:lstStyle/>
          <a:p>
            <a:r>
              <a:rPr lang="nl-NL" smtClean="0"/>
              <a:t>Expert meetings UNESCO</a:t>
            </a:r>
          </a:p>
          <a:p>
            <a:pPr lvl="1"/>
            <a:r>
              <a:rPr lang="nl-NL" smtClean="0"/>
              <a:t>Paris June 2008</a:t>
            </a:r>
          </a:p>
          <a:p>
            <a:pPr lvl="2"/>
            <a:r>
              <a:rPr lang="en-US" sz="2400" smtClean="0"/>
              <a:t>Teacher Training Curricula for Media and information Literacy</a:t>
            </a:r>
            <a:endParaRPr lang="nl-NL" sz="800" smtClean="0"/>
          </a:p>
          <a:p>
            <a:pPr lvl="1"/>
            <a:r>
              <a:rPr lang="nl-NL" smtClean="0"/>
              <a:t>Bangkok November 2010</a:t>
            </a:r>
          </a:p>
          <a:p>
            <a:pPr lvl="2"/>
            <a:r>
              <a:rPr lang="en-US" smtClean="0"/>
              <a:t>Towards Media and Information Literacy Indicators</a:t>
            </a:r>
            <a:endParaRPr lang="nl-NL" smtClean="0"/>
          </a:p>
          <a:p>
            <a:pPr lvl="2"/>
            <a:endParaRPr lang="nl-NL" smtClean="0"/>
          </a:p>
        </p:txBody>
      </p:sp>
      <p:sp>
        <p:nvSpPr>
          <p:cNvPr id="49156"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000000"/>
                </a:solidFill>
                <a:latin typeface="Verdana" panose="020B0604030504040204" pitchFamily="34" charset="0"/>
              </a:rPr>
              <a:t>©akb</a:t>
            </a:r>
            <a:endParaRPr lang="nl-NL" altLang="en-US">
              <a:solidFill>
                <a:srgbClr val="000000"/>
              </a:solidFill>
              <a:latin typeface="Verdana" panose="020B0604030504040204" pitchFamily="34" charset="0"/>
            </a:endParaRPr>
          </a:p>
        </p:txBody>
      </p:sp>
      <p:sp>
        <p:nvSpPr>
          <p:cNvPr id="49157"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solidFill>
                  <a:srgbClr val="000000"/>
                </a:solidFill>
              </a:rPr>
              <a:t>UNESCO Paris 26-9-2012</a:t>
            </a:r>
            <a:endParaRPr lang="nl-NL" altLang="en-US">
              <a:solidFill>
                <a:srgbClr val="000000"/>
              </a:solidFill>
            </a:endParaRPr>
          </a:p>
        </p:txBody>
      </p:sp>
      <p:sp>
        <p:nvSpPr>
          <p:cNvPr id="49158"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CE7549-D29B-4E43-959C-17FFE220FD79}" type="slidenum">
              <a:rPr lang="nl-NL" altLang="en-US">
                <a:solidFill>
                  <a:srgbClr val="000000"/>
                </a:solidFill>
              </a:rPr>
              <a:pPr/>
              <a:t>42</a:t>
            </a:fld>
            <a:endParaRPr lang="nl-NL" altLang="en-US">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nl-NL" smtClean="0"/>
              <a:t>Definition</a:t>
            </a:r>
          </a:p>
        </p:txBody>
      </p:sp>
      <p:sp>
        <p:nvSpPr>
          <p:cNvPr id="50179" name="Tijdelijke aanduiding voor inhoud 2"/>
          <p:cNvSpPr>
            <a:spLocks noGrp="1"/>
          </p:cNvSpPr>
          <p:nvPr>
            <p:ph idx="1"/>
          </p:nvPr>
        </p:nvSpPr>
        <p:spPr/>
        <p:txBody>
          <a:bodyPr/>
          <a:lstStyle/>
          <a:p>
            <a:r>
              <a:rPr lang="en-US" smtClean="0"/>
              <a:t>Media literacy is a repertoire of competences that enable people to analyze, evaluate, and create messages in a wide variety of media modes, genres, and forms.</a:t>
            </a:r>
          </a:p>
          <a:p>
            <a:endParaRPr lang="en-US" smtClean="0"/>
          </a:p>
          <a:p>
            <a:r>
              <a:rPr lang="nl-NL" sz="2400" smtClean="0">
                <a:hlinkClick r:id="rId3"/>
              </a:rPr>
              <a:t>http://en.wikipedia.org/wiki/Media_literacy</a:t>
            </a:r>
            <a:endParaRPr lang="nl-NL" sz="2400" smtClean="0"/>
          </a:p>
        </p:txBody>
      </p:sp>
      <p:sp>
        <p:nvSpPr>
          <p:cNvPr id="50180" name="Tijdelijke aanduiding voor datum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000000"/>
                </a:solidFill>
                <a:latin typeface="Verdana" panose="020B0604030504040204" pitchFamily="34" charset="0"/>
              </a:rPr>
              <a:t>©akb</a:t>
            </a:r>
            <a:endParaRPr lang="nl-NL" altLang="en-US">
              <a:solidFill>
                <a:srgbClr val="000000"/>
              </a:solidFill>
              <a:latin typeface="Verdana" panose="020B0604030504040204" pitchFamily="34" charset="0"/>
            </a:endParaRPr>
          </a:p>
        </p:txBody>
      </p:sp>
      <p:sp>
        <p:nvSpPr>
          <p:cNvPr id="50181"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solidFill>
                  <a:srgbClr val="000000"/>
                </a:solidFill>
              </a:rPr>
              <a:t>UNESCO Paris 26-9-2012</a:t>
            </a:r>
            <a:endParaRPr lang="nl-NL" altLang="en-US">
              <a:solidFill>
                <a:srgbClr val="000000"/>
              </a:solidFill>
            </a:endParaRPr>
          </a:p>
        </p:txBody>
      </p:sp>
      <p:sp>
        <p:nvSpPr>
          <p:cNvPr id="50182"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5D6DD9-7F3B-4D01-8BB1-02B730871422}" type="slidenum">
              <a:rPr lang="nl-NL" altLang="en-US">
                <a:solidFill>
                  <a:srgbClr val="000000"/>
                </a:solidFill>
              </a:rPr>
              <a:pPr/>
              <a:t>43</a:t>
            </a:fld>
            <a:endParaRPr lang="nl-NL" altLang="en-US">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nl-NL" smtClean="0"/>
              <a:t>Umbrella </a:t>
            </a:r>
            <a:r>
              <a:rPr lang="tr-TR" smtClean="0"/>
              <a:t> </a:t>
            </a:r>
            <a:r>
              <a:rPr lang="nl-NL" smtClean="0"/>
              <a:t>concept</a:t>
            </a:r>
            <a:endParaRPr lang="tr-TR" smtClean="0"/>
          </a:p>
        </p:txBody>
      </p:sp>
      <p:grpSp>
        <p:nvGrpSpPr>
          <p:cNvPr id="52227" name="Tijdelijke aanduiding voor inhoud 89090"/>
          <p:cNvGrpSpPr>
            <a:grpSpLocks/>
          </p:cNvGrpSpPr>
          <p:nvPr/>
        </p:nvGrpSpPr>
        <p:grpSpPr bwMode="auto">
          <a:xfrm>
            <a:off x="1238250" y="1238250"/>
            <a:ext cx="6305550" cy="4781550"/>
            <a:chOff x="1850" y="853"/>
            <a:chExt cx="1911" cy="2278"/>
          </a:xfrm>
        </p:grpSpPr>
        <p:sp>
          <p:nvSpPr>
            <p:cNvPr id="52231" name="_s1028"/>
            <p:cNvSpPr>
              <a:spLocks noChangeShapeType="1"/>
            </p:cNvSpPr>
            <p:nvPr/>
          </p:nvSpPr>
          <p:spPr bwMode="auto">
            <a:xfrm flipH="1" flipV="1">
              <a:off x="2858" y="1592"/>
              <a:ext cx="7" cy="4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2232" name="_s1029"/>
            <p:cNvSpPr>
              <a:spLocks noChangeArrowheads="1"/>
            </p:cNvSpPr>
            <p:nvPr/>
          </p:nvSpPr>
          <p:spPr bwMode="auto">
            <a:xfrm>
              <a:off x="2566" y="2041"/>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Information</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competencies</a:t>
              </a:r>
              <a:endParaRPr lang="tr-TR" sz="1400">
                <a:solidFill>
                  <a:srgbClr val="000000"/>
                </a:solidFill>
                <a:cs typeface="Arial" panose="020B0604020202020204" pitchFamily="34" charset="0"/>
              </a:endParaRPr>
            </a:p>
          </p:txBody>
        </p:sp>
        <p:sp>
          <p:nvSpPr>
            <p:cNvPr id="52233" name="_s1030"/>
            <p:cNvSpPr>
              <a:spLocks noChangeShapeType="1"/>
            </p:cNvSpPr>
            <p:nvPr/>
          </p:nvSpPr>
          <p:spPr bwMode="auto">
            <a:xfrm>
              <a:off x="3069" y="1524"/>
              <a:ext cx="211" cy="2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2234" name="_s1031"/>
            <p:cNvSpPr>
              <a:spLocks noChangeArrowheads="1"/>
            </p:cNvSpPr>
            <p:nvPr/>
          </p:nvSpPr>
          <p:spPr bwMode="auto">
            <a:xfrm>
              <a:off x="3176" y="1507"/>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User</a:t>
              </a:r>
              <a:r>
                <a:rPr lang="tr-TR" sz="1400">
                  <a:solidFill>
                    <a:srgbClr val="000000"/>
                  </a:solidFill>
                  <a:cs typeface="Arial" panose="020B0604020202020204" pitchFamily="34" charset="0"/>
                </a:rPr>
                <a:t> </a:t>
              </a:r>
              <a:r>
                <a:rPr lang="tr-TR" sz="1600">
                  <a:solidFill>
                    <a:srgbClr val="000000"/>
                  </a:solidFill>
                  <a:cs typeface="Arial" panose="020B0604020202020204" pitchFamily="34" charset="0"/>
                </a:rPr>
                <a:t>training</a:t>
              </a:r>
              <a:endParaRPr lang="tr-TR" sz="1400">
                <a:solidFill>
                  <a:srgbClr val="000000"/>
                </a:solidFill>
                <a:cs typeface="Arial" panose="020B0604020202020204" pitchFamily="34" charset="0"/>
              </a:endParaRPr>
            </a:p>
          </p:txBody>
        </p:sp>
        <p:sp>
          <p:nvSpPr>
            <p:cNvPr id="52235" name="_s1032"/>
            <p:cNvSpPr>
              <a:spLocks noChangeShapeType="1"/>
            </p:cNvSpPr>
            <p:nvPr/>
          </p:nvSpPr>
          <p:spPr bwMode="auto">
            <a:xfrm>
              <a:off x="2975" y="1592"/>
              <a:ext cx="409" cy="65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2236" name="_s1033"/>
            <p:cNvSpPr>
              <a:spLocks noChangeArrowheads="1"/>
            </p:cNvSpPr>
            <p:nvPr/>
          </p:nvSpPr>
          <p:spPr bwMode="auto">
            <a:xfrm>
              <a:off x="3221" y="2065"/>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Library</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orientation</a:t>
              </a:r>
              <a:endParaRPr lang="tr-TR" sz="1400">
                <a:solidFill>
                  <a:srgbClr val="000000"/>
                </a:solidFill>
                <a:cs typeface="Arial" panose="020B0604020202020204" pitchFamily="34" charset="0"/>
              </a:endParaRPr>
            </a:p>
          </p:txBody>
        </p:sp>
        <p:sp>
          <p:nvSpPr>
            <p:cNvPr id="52237" name="_s1034"/>
            <p:cNvSpPr>
              <a:spLocks noChangeShapeType="1"/>
            </p:cNvSpPr>
            <p:nvPr/>
          </p:nvSpPr>
          <p:spPr bwMode="auto">
            <a:xfrm>
              <a:off x="2940" y="1592"/>
              <a:ext cx="270" cy="10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2238" name="_s1035"/>
            <p:cNvSpPr>
              <a:spLocks noChangeArrowheads="1"/>
            </p:cNvSpPr>
            <p:nvPr/>
          </p:nvSpPr>
          <p:spPr bwMode="auto">
            <a:xfrm>
              <a:off x="2940" y="2591"/>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Information</a:t>
              </a:r>
              <a:endParaRPr lang="tr-TR" sz="1400">
                <a:solidFill>
                  <a:srgbClr val="000000"/>
                </a:solidFill>
                <a:cs typeface="Arial" panose="020B0604020202020204" pitchFamily="34" charset="0"/>
              </a:endParaRPr>
            </a:p>
            <a:p>
              <a:pPr algn="ctr" eaLnBrk="1" hangingPunct="1"/>
              <a:r>
                <a:rPr lang="tr-TR" sz="1400">
                  <a:solidFill>
                    <a:srgbClr val="000000"/>
                  </a:solidFill>
                  <a:cs typeface="Arial" panose="020B0604020202020204" pitchFamily="34" charset="0"/>
                </a:rPr>
                <a:t> </a:t>
              </a:r>
              <a:r>
                <a:rPr lang="tr-TR" sz="1600">
                  <a:solidFill>
                    <a:srgbClr val="000000"/>
                  </a:solidFill>
                  <a:cs typeface="Arial" panose="020B0604020202020204" pitchFamily="34" charset="0"/>
                </a:rPr>
                <a:t>skills</a:t>
              </a:r>
              <a:endParaRPr lang="tr-TR" sz="1400">
                <a:solidFill>
                  <a:srgbClr val="000000"/>
                </a:solidFill>
                <a:cs typeface="Arial" panose="020B0604020202020204" pitchFamily="34" charset="0"/>
              </a:endParaRPr>
            </a:p>
          </p:txBody>
        </p:sp>
        <p:sp>
          <p:nvSpPr>
            <p:cNvPr id="52239" name="_s1036"/>
            <p:cNvSpPr>
              <a:spLocks noChangeShapeType="1"/>
            </p:cNvSpPr>
            <p:nvPr/>
          </p:nvSpPr>
          <p:spPr bwMode="auto">
            <a:xfrm flipH="1">
              <a:off x="2437" y="1592"/>
              <a:ext cx="304" cy="1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2240" name="_s1037"/>
            <p:cNvSpPr>
              <a:spLocks noChangeArrowheads="1"/>
            </p:cNvSpPr>
            <p:nvPr/>
          </p:nvSpPr>
          <p:spPr bwMode="auto">
            <a:xfrm>
              <a:off x="2237" y="2591"/>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Information</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fluency</a:t>
              </a:r>
              <a:endParaRPr lang="tr-TR" sz="1400">
                <a:solidFill>
                  <a:srgbClr val="000000"/>
                </a:solidFill>
                <a:cs typeface="Arial" panose="020B0604020202020204" pitchFamily="34" charset="0"/>
              </a:endParaRPr>
            </a:p>
          </p:txBody>
        </p:sp>
        <p:sp>
          <p:nvSpPr>
            <p:cNvPr id="52241" name="_s1038"/>
            <p:cNvSpPr>
              <a:spLocks noChangeShapeType="1"/>
            </p:cNvSpPr>
            <p:nvPr/>
          </p:nvSpPr>
          <p:spPr bwMode="auto">
            <a:xfrm flipH="1">
              <a:off x="2310" y="1524"/>
              <a:ext cx="383" cy="7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2242" name="_s1039"/>
            <p:cNvSpPr>
              <a:spLocks noChangeArrowheads="1"/>
            </p:cNvSpPr>
            <p:nvPr/>
          </p:nvSpPr>
          <p:spPr bwMode="auto">
            <a:xfrm>
              <a:off x="1850" y="2104"/>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Bibliographic</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instruction</a:t>
              </a:r>
              <a:endParaRPr lang="tr-TR" sz="1400">
                <a:solidFill>
                  <a:srgbClr val="000000"/>
                </a:solidFill>
                <a:cs typeface="Arial" panose="020B0604020202020204" pitchFamily="34" charset="0"/>
              </a:endParaRPr>
            </a:p>
          </p:txBody>
        </p:sp>
        <p:sp>
          <p:nvSpPr>
            <p:cNvPr id="52243" name="_s1040"/>
            <p:cNvSpPr>
              <a:spLocks noChangeShapeType="1"/>
            </p:cNvSpPr>
            <p:nvPr/>
          </p:nvSpPr>
          <p:spPr bwMode="auto">
            <a:xfrm flipH="1">
              <a:off x="2437" y="1507"/>
              <a:ext cx="187" cy="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2244" name="_s1041"/>
            <p:cNvSpPr>
              <a:spLocks noChangeArrowheads="1"/>
            </p:cNvSpPr>
            <p:nvPr/>
          </p:nvSpPr>
          <p:spPr bwMode="auto">
            <a:xfrm>
              <a:off x="1952" y="1457"/>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User</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education</a:t>
              </a:r>
              <a:endParaRPr lang="tr-TR" sz="1400">
                <a:solidFill>
                  <a:srgbClr val="000000"/>
                </a:solidFill>
                <a:cs typeface="Arial" panose="020B0604020202020204" pitchFamily="34" charset="0"/>
              </a:endParaRPr>
            </a:p>
          </p:txBody>
        </p:sp>
        <p:sp>
          <p:nvSpPr>
            <p:cNvPr id="52245" name="_s1042"/>
            <p:cNvSpPr>
              <a:spLocks noChangeArrowheads="1"/>
            </p:cNvSpPr>
            <p:nvPr/>
          </p:nvSpPr>
          <p:spPr bwMode="auto">
            <a:xfrm>
              <a:off x="2540" y="853"/>
              <a:ext cx="645" cy="768"/>
            </a:xfrm>
            <a:prstGeom prst="ellipse">
              <a:avLst/>
            </a:prstGeom>
            <a:solidFill>
              <a:srgbClr val="C0C0C0"/>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000" b="1">
                  <a:solidFill>
                    <a:srgbClr val="000000"/>
                  </a:solidFill>
                  <a:cs typeface="Arial" panose="020B0604020202020204" pitchFamily="34" charset="0"/>
                </a:rPr>
                <a:t>Information </a:t>
              </a:r>
              <a:endParaRPr lang="tr-TR" sz="1400">
                <a:solidFill>
                  <a:srgbClr val="000000"/>
                </a:solidFill>
                <a:cs typeface="Arial" panose="020B0604020202020204" pitchFamily="34" charset="0"/>
              </a:endParaRPr>
            </a:p>
            <a:p>
              <a:pPr algn="ctr" eaLnBrk="1" hangingPunct="1"/>
              <a:r>
                <a:rPr lang="nl-NL" sz="2000" b="1">
                  <a:solidFill>
                    <a:srgbClr val="000000"/>
                  </a:solidFill>
                  <a:cs typeface="Arial" panose="020B0604020202020204" pitchFamily="34" charset="0"/>
                </a:rPr>
                <a:t>L</a:t>
              </a:r>
              <a:r>
                <a:rPr lang="tr-TR" sz="2000" b="1">
                  <a:solidFill>
                    <a:srgbClr val="000000"/>
                  </a:solidFill>
                  <a:cs typeface="Arial" panose="020B0604020202020204" pitchFamily="34" charset="0"/>
                </a:rPr>
                <a:t>iteracy</a:t>
              </a:r>
              <a:endParaRPr lang="tr-TR" sz="1400" b="1">
                <a:solidFill>
                  <a:srgbClr val="000000"/>
                </a:solidFill>
                <a:cs typeface="Arial" panose="020B0604020202020204" pitchFamily="34" charset="0"/>
              </a:endParaRPr>
            </a:p>
          </p:txBody>
        </p:sp>
      </p:grpSp>
      <p:sp>
        <p:nvSpPr>
          <p:cNvPr id="52228"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000000"/>
                </a:solidFill>
                <a:latin typeface="Verdana" panose="020B0604030504040204" pitchFamily="34" charset="0"/>
              </a:rPr>
              <a:t>©akb</a:t>
            </a:r>
            <a:endParaRPr lang="nl-NL" altLang="en-US">
              <a:solidFill>
                <a:srgbClr val="000000"/>
              </a:solidFill>
              <a:latin typeface="Verdana" panose="020B0604030504040204" pitchFamily="34" charset="0"/>
            </a:endParaRPr>
          </a:p>
        </p:txBody>
      </p:sp>
      <p:sp>
        <p:nvSpPr>
          <p:cNvPr id="52229"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solidFill>
                  <a:srgbClr val="000000"/>
                </a:solidFill>
              </a:rPr>
              <a:t>UNESCO Paris 26-9-2012</a:t>
            </a:r>
            <a:endParaRPr lang="nl-NL" altLang="en-US">
              <a:solidFill>
                <a:srgbClr val="000000"/>
              </a:solidFill>
            </a:endParaRPr>
          </a:p>
        </p:txBody>
      </p:sp>
      <p:sp>
        <p:nvSpPr>
          <p:cNvPr id="52230"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2CBD41-D5D3-49FD-BCBD-751B0ACDFDFE}" type="slidenum">
              <a:rPr lang="nl-NL" altLang="en-US">
                <a:solidFill>
                  <a:srgbClr val="000000"/>
                </a:solidFill>
              </a:rPr>
              <a:pPr/>
              <a:t>44</a:t>
            </a:fld>
            <a:endParaRPr lang="nl-NL" altLang="en-US">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nl-NL" smtClean="0"/>
              <a:t>Umbrella </a:t>
            </a:r>
            <a:r>
              <a:rPr lang="tr-TR" smtClean="0"/>
              <a:t> </a:t>
            </a:r>
            <a:r>
              <a:rPr lang="nl-NL" smtClean="0"/>
              <a:t>concept</a:t>
            </a:r>
            <a:endParaRPr lang="tr-TR" smtClean="0"/>
          </a:p>
        </p:txBody>
      </p:sp>
      <p:grpSp>
        <p:nvGrpSpPr>
          <p:cNvPr id="53251" name="Tijdelijke aanduiding voor inhoud 89090"/>
          <p:cNvGrpSpPr>
            <a:grpSpLocks/>
          </p:cNvGrpSpPr>
          <p:nvPr/>
        </p:nvGrpSpPr>
        <p:grpSpPr bwMode="auto">
          <a:xfrm>
            <a:off x="1238250" y="1238250"/>
            <a:ext cx="6305550" cy="4781550"/>
            <a:chOff x="1850" y="853"/>
            <a:chExt cx="1911" cy="2278"/>
          </a:xfrm>
        </p:grpSpPr>
        <p:sp>
          <p:nvSpPr>
            <p:cNvPr id="53255" name="_s1028"/>
            <p:cNvSpPr>
              <a:spLocks noChangeShapeType="1"/>
            </p:cNvSpPr>
            <p:nvPr/>
          </p:nvSpPr>
          <p:spPr bwMode="auto">
            <a:xfrm flipH="1" flipV="1">
              <a:off x="2858" y="1592"/>
              <a:ext cx="7" cy="4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3256" name="_s1029"/>
            <p:cNvSpPr>
              <a:spLocks noChangeArrowheads="1"/>
            </p:cNvSpPr>
            <p:nvPr/>
          </p:nvSpPr>
          <p:spPr bwMode="auto">
            <a:xfrm>
              <a:off x="2566" y="2041"/>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Information</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competencies</a:t>
              </a:r>
              <a:endParaRPr lang="tr-TR" sz="1400">
                <a:solidFill>
                  <a:srgbClr val="000000"/>
                </a:solidFill>
                <a:cs typeface="Arial" panose="020B0604020202020204" pitchFamily="34" charset="0"/>
              </a:endParaRPr>
            </a:p>
          </p:txBody>
        </p:sp>
        <p:sp>
          <p:nvSpPr>
            <p:cNvPr id="53257" name="_s1030"/>
            <p:cNvSpPr>
              <a:spLocks noChangeShapeType="1"/>
            </p:cNvSpPr>
            <p:nvPr/>
          </p:nvSpPr>
          <p:spPr bwMode="auto">
            <a:xfrm>
              <a:off x="3069" y="1524"/>
              <a:ext cx="211" cy="2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3258" name="_s1031"/>
            <p:cNvSpPr>
              <a:spLocks noChangeArrowheads="1"/>
            </p:cNvSpPr>
            <p:nvPr/>
          </p:nvSpPr>
          <p:spPr bwMode="auto">
            <a:xfrm>
              <a:off x="3176" y="1507"/>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User</a:t>
              </a:r>
              <a:r>
                <a:rPr lang="tr-TR" sz="1400">
                  <a:solidFill>
                    <a:srgbClr val="000000"/>
                  </a:solidFill>
                  <a:cs typeface="Arial" panose="020B0604020202020204" pitchFamily="34" charset="0"/>
                </a:rPr>
                <a:t> </a:t>
              </a:r>
              <a:r>
                <a:rPr lang="tr-TR" sz="1600">
                  <a:solidFill>
                    <a:srgbClr val="000000"/>
                  </a:solidFill>
                  <a:cs typeface="Arial" panose="020B0604020202020204" pitchFamily="34" charset="0"/>
                </a:rPr>
                <a:t>training</a:t>
              </a:r>
              <a:endParaRPr lang="tr-TR" sz="1400">
                <a:solidFill>
                  <a:srgbClr val="000000"/>
                </a:solidFill>
                <a:cs typeface="Arial" panose="020B0604020202020204" pitchFamily="34" charset="0"/>
              </a:endParaRPr>
            </a:p>
          </p:txBody>
        </p:sp>
        <p:sp>
          <p:nvSpPr>
            <p:cNvPr id="53259" name="_s1032"/>
            <p:cNvSpPr>
              <a:spLocks noChangeShapeType="1"/>
            </p:cNvSpPr>
            <p:nvPr/>
          </p:nvSpPr>
          <p:spPr bwMode="auto">
            <a:xfrm>
              <a:off x="2975" y="1592"/>
              <a:ext cx="409" cy="65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3260" name="_s1033"/>
            <p:cNvSpPr>
              <a:spLocks noChangeArrowheads="1"/>
            </p:cNvSpPr>
            <p:nvPr/>
          </p:nvSpPr>
          <p:spPr bwMode="auto">
            <a:xfrm>
              <a:off x="3221" y="2065"/>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Library</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orientation</a:t>
              </a:r>
              <a:endParaRPr lang="tr-TR" sz="1400">
                <a:solidFill>
                  <a:srgbClr val="000000"/>
                </a:solidFill>
                <a:cs typeface="Arial" panose="020B0604020202020204" pitchFamily="34" charset="0"/>
              </a:endParaRPr>
            </a:p>
          </p:txBody>
        </p:sp>
        <p:sp>
          <p:nvSpPr>
            <p:cNvPr id="53261" name="_s1034"/>
            <p:cNvSpPr>
              <a:spLocks noChangeShapeType="1"/>
            </p:cNvSpPr>
            <p:nvPr/>
          </p:nvSpPr>
          <p:spPr bwMode="auto">
            <a:xfrm>
              <a:off x="2940" y="1592"/>
              <a:ext cx="270" cy="10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3262" name="_s1035"/>
            <p:cNvSpPr>
              <a:spLocks noChangeArrowheads="1"/>
            </p:cNvSpPr>
            <p:nvPr/>
          </p:nvSpPr>
          <p:spPr bwMode="auto">
            <a:xfrm>
              <a:off x="2940" y="2591"/>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Information</a:t>
              </a:r>
              <a:endParaRPr lang="tr-TR" sz="1400">
                <a:solidFill>
                  <a:srgbClr val="000000"/>
                </a:solidFill>
                <a:cs typeface="Arial" panose="020B0604020202020204" pitchFamily="34" charset="0"/>
              </a:endParaRPr>
            </a:p>
            <a:p>
              <a:pPr algn="ctr" eaLnBrk="1" hangingPunct="1"/>
              <a:r>
                <a:rPr lang="tr-TR" sz="1400">
                  <a:solidFill>
                    <a:srgbClr val="000000"/>
                  </a:solidFill>
                  <a:cs typeface="Arial" panose="020B0604020202020204" pitchFamily="34" charset="0"/>
                </a:rPr>
                <a:t> </a:t>
              </a:r>
              <a:r>
                <a:rPr lang="tr-TR" sz="1600">
                  <a:solidFill>
                    <a:srgbClr val="000000"/>
                  </a:solidFill>
                  <a:cs typeface="Arial" panose="020B0604020202020204" pitchFamily="34" charset="0"/>
                </a:rPr>
                <a:t>skills</a:t>
              </a:r>
              <a:endParaRPr lang="tr-TR" sz="1400">
                <a:solidFill>
                  <a:srgbClr val="000000"/>
                </a:solidFill>
                <a:cs typeface="Arial" panose="020B0604020202020204" pitchFamily="34" charset="0"/>
              </a:endParaRPr>
            </a:p>
          </p:txBody>
        </p:sp>
        <p:sp>
          <p:nvSpPr>
            <p:cNvPr id="53263" name="_s1036"/>
            <p:cNvSpPr>
              <a:spLocks noChangeShapeType="1"/>
            </p:cNvSpPr>
            <p:nvPr/>
          </p:nvSpPr>
          <p:spPr bwMode="auto">
            <a:xfrm flipH="1">
              <a:off x="2437" y="1592"/>
              <a:ext cx="304" cy="1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3264" name="_s1037"/>
            <p:cNvSpPr>
              <a:spLocks noChangeArrowheads="1"/>
            </p:cNvSpPr>
            <p:nvPr/>
          </p:nvSpPr>
          <p:spPr bwMode="auto">
            <a:xfrm>
              <a:off x="2237" y="2591"/>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Information</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fluency</a:t>
              </a:r>
              <a:endParaRPr lang="tr-TR" sz="1400">
                <a:solidFill>
                  <a:srgbClr val="000000"/>
                </a:solidFill>
                <a:cs typeface="Arial" panose="020B0604020202020204" pitchFamily="34" charset="0"/>
              </a:endParaRPr>
            </a:p>
          </p:txBody>
        </p:sp>
        <p:sp>
          <p:nvSpPr>
            <p:cNvPr id="53265" name="_s1038"/>
            <p:cNvSpPr>
              <a:spLocks noChangeShapeType="1"/>
            </p:cNvSpPr>
            <p:nvPr/>
          </p:nvSpPr>
          <p:spPr bwMode="auto">
            <a:xfrm flipH="1">
              <a:off x="2310" y="1524"/>
              <a:ext cx="383" cy="7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3266" name="_s1039"/>
            <p:cNvSpPr>
              <a:spLocks noChangeArrowheads="1"/>
            </p:cNvSpPr>
            <p:nvPr/>
          </p:nvSpPr>
          <p:spPr bwMode="auto">
            <a:xfrm>
              <a:off x="1850" y="2104"/>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Bibliographic</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instruction</a:t>
              </a:r>
              <a:endParaRPr lang="tr-TR" sz="1400">
                <a:solidFill>
                  <a:srgbClr val="000000"/>
                </a:solidFill>
                <a:cs typeface="Arial" panose="020B0604020202020204" pitchFamily="34" charset="0"/>
              </a:endParaRPr>
            </a:p>
          </p:txBody>
        </p:sp>
        <p:sp>
          <p:nvSpPr>
            <p:cNvPr id="53267" name="_s1040"/>
            <p:cNvSpPr>
              <a:spLocks noChangeShapeType="1"/>
            </p:cNvSpPr>
            <p:nvPr/>
          </p:nvSpPr>
          <p:spPr bwMode="auto">
            <a:xfrm flipH="1">
              <a:off x="2437" y="1507"/>
              <a:ext cx="187" cy="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rot="10800000" vert="eaVert" lIns="0" tIns="0" rIns="0" bIns="0" anchor="ctr"/>
            <a:lstStyle/>
            <a:p>
              <a:endParaRPr lang="nl-NL"/>
            </a:p>
          </p:txBody>
        </p:sp>
        <p:sp>
          <p:nvSpPr>
            <p:cNvPr id="53268" name="_s1041"/>
            <p:cNvSpPr>
              <a:spLocks noChangeArrowheads="1"/>
            </p:cNvSpPr>
            <p:nvPr/>
          </p:nvSpPr>
          <p:spPr bwMode="auto">
            <a:xfrm>
              <a:off x="1952" y="1457"/>
              <a:ext cx="540" cy="540"/>
            </a:xfrm>
            <a:prstGeom prst="ellipse">
              <a:avLst/>
            </a:prstGeom>
            <a:solidFill>
              <a:srgbClr val="DDDDDD"/>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600">
                  <a:solidFill>
                    <a:srgbClr val="000000"/>
                  </a:solidFill>
                  <a:cs typeface="Arial" panose="020B0604020202020204" pitchFamily="34" charset="0"/>
                </a:rPr>
                <a:t>User</a:t>
              </a:r>
              <a:r>
                <a:rPr lang="tr-TR" sz="1400">
                  <a:solidFill>
                    <a:srgbClr val="000000"/>
                  </a:solidFill>
                  <a:cs typeface="Arial" panose="020B0604020202020204" pitchFamily="34" charset="0"/>
                </a:rPr>
                <a:t> </a:t>
              </a:r>
            </a:p>
            <a:p>
              <a:pPr algn="ctr" eaLnBrk="1" hangingPunct="1"/>
              <a:r>
                <a:rPr lang="tr-TR" sz="1600">
                  <a:solidFill>
                    <a:srgbClr val="000000"/>
                  </a:solidFill>
                  <a:cs typeface="Arial" panose="020B0604020202020204" pitchFamily="34" charset="0"/>
                </a:rPr>
                <a:t>education</a:t>
              </a:r>
              <a:endParaRPr lang="tr-TR" sz="1400">
                <a:solidFill>
                  <a:srgbClr val="000000"/>
                </a:solidFill>
                <a:cs typeface="Arial" panose="020B0604020202020204" pitchFamily="34" charset="0"/>
              </a:endParaRPr>
            </a:p>
          </p:txBody>
        </p:sp>
        <p:sp>
          <p:nvSpPr>
            <p:cNvPr id="53269" name="_s1042"/>
            <p:cNvSpPr>
              <a:spLocks noChangeArrowheads="1"/>
            </p:cNvSpPr>
            <p:nvPr/>
          </p:nvSpPr>
          <p:spPr bwMode="auto">
            <a:xfrm>
              <a:off x="2540" y="853"/>
              <a:ext cx="645" cy="768"/>
            </a:xfrm>
            <a:prstGeom prst="ellipse">
              <a:avLst/>
            </a:prstGeom>
            <a:solidFill>
              <a:srgbClr val="C0C0C0"/>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5400" b="1">
                  <a:solidFill>
                    <a:srgbClr val="000000"/>
                  </a:solidFill>
                  <a:cs typeface="Arial" panose="020B0604020202020204" pitchFamily="34" charset="0"/>
                </a:rPr>
                <a:t>MIL</a:t>
              </a:r>
              <a:endParaRPr lang="tr-TR" sz="4000" b="1">
                <a:solidFill>
                  <a:srgbClr val="000000"/>
                </a:solidFill>
                <a:cs typeface="Arial" panose="020B0604020202020204" pitchFamily="34" charset="0"/>
              </a:endParaRPr>
            </a:p>
          </p:txBody>
        </p:sp>
      </p:grpSp>
      <p:sp>
        <p:nvSpPr>
          <p:cNvPr id="53252"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solidFill>
                  <a:srgbClr val="000000"/>
                </a:solidFill>
                <a:latin typeface="Verdana" panose="020B0604030504040204" pitchFamily="34" charset="0"/>
              </a:rPr>
              <a:t>©akb</a:t>
            </a:r>
            <a:endParaRPr lang="nl-NL" altLang="en-US">
              <a:solidFill>
                <a:srgbClr val="000000"/>
              </a:solidFill>
              <a:latin typeface="Verdana" panose="020B0604030504040204" pitchFamily="34" charset="0"/>
            </a:endParaRPr>
          </a:p>
        </p:txBody>
      </p:sp>
      <p:sp>
        <p:nvSpPr>
          <p:cNvPr id="53253"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solidFill>
                  <a:srgbClr val="000000"/>
                </a:solidFill>
              </a:rPr>
              <a:t>UNESCO Paris 26-9-2012</a:t>
            </a:r>
            <a:endParaRPr lang="nl-NL" altLang="en-US">
              <a:solidFill>
                <a:srgbClr val="000000"/>
              </a:solidFill>
            </a:endParaRPr>
          </a:p>
        </p:txBody>
      </p:sp>
      <p:sp>
        <p:nvSpPr>
          <p:cNvPr id="53254"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83EE61-9F5E-471B-82C9-88D874F06D1A}" type="slidenum">
              <a:rPr lang="nl-NL" altLang="en-US">
                <a:solidFill>
                  <a:srgbClr val="000000"/>
                </a:solidFill>
              </a:rPr>
              <a:pPr/>
              <a:t>45</a:t>
            </a:fld>
            <a:endParaRPr lang="nl-NL" altLang="en-US">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nl-NL" smtClean="0"/>
              <a:t>3 concepts</a:t>
            </a:r>
          </a:p>
        </p:txBody>
      </p:sp>
      <p:sp>
        <p:nvSpPr>
          <p:cNvPr id="32771" name="Rectangle 3"/>
          <p:cNvSpPr>
            <a:spLocks noGrp="1" noChangeArrowheads="1"/>
          </p:cNvSpPr>
          <p:nvPr>
            <p:ph type="body" idx="1"/>
          </p:nvPr>
        </p:nvSpPr>
        <p:spPr/>
        <p:txBody>
          <a:bodyPr/>
          <a:lstStyle/>
          <a:p>
            <a:pPr>
              <a:lnSpc>
                <a:spcPct val="90000"/>
              </a:lnSpc>
            </a:pPr>
            <a:r>
              <a:rPr lang="en-GB" sz="2600" b="1" i="1" smtClean="0"/>
              <a:t>The ICT concept:</a:t>
            </a:r>
            <a:r>
              <a:rPr lang="en-GB" sz="2600" i="1" smtClean="0"/>
              <a:t> </a:t>
            </a:r>
          </a:p>
          <a:p>
            <a:pPr lvl="1">
              <a:lnSpc>
                <a:spcPct val="90000"/>
              </a:lnSpc>
            </a:pPr>
            <a:r>
              <a:rPr lang="en-GB" sz="2200" smtClean="0"/>
              <a:t>Information literacy refers to the competence to use ICT to retrieve and disseminate information.</a:t>
            </a:r>
            <a:endParaRPr lang="fr-FR" sz="2200" i="1" smtClean="0"/>
          </a:p>
          <a:p>
            <a:pPr>
              <a:lnSpc>
                <a:spcPct val="90000"/>
              </a:lnSpc>
            </a:pPr>
            <a:r>
              <a:rPr lang="fr-FR" sz="2600" b="1" i="1" smtClean="0"/>
              <a:t>The information (re)sources concept:</a:t>
            </a:r>
            <a:endParaRPr lang="en-GB" sz="2600" b="1" smtClean="0"/>
          </a:p>
          <a:p>
            <a:pPr lvl="1">
              <a:lnSpc>
                <a:spcPct val="90000"/>
              </a:lnSpc>
            </a:pPr>
            <a:r>
              <a:rPr lang="en-GB" sz="2200" smtClean="0"/>
              <a:t>Information literacy refers to the competence to find and use information independently or with the aid of intermediaries.</a:t>
            </a:r>
            <a:endParaRPr lang="en-GB" sz="2200" i="1" smtClean="0"/>
          </a:p>
          <a:p>
            <a:pPr>
              <a:lnSpc>
                <a:spcPct val="90000"/>
              </a:lnSpc>
            </a:pPr>
            <a:r>
              <a:rPr lang="en-GB" sz="2600" b="1" i="1" smtClean="0"/>
              <a:t>The information process concept:</a:t>
            </a:r>
            <a:endParaRPr lang="en-GB" sz="2600" b="1" smtClean="0"/>
          </a:p>
          <a:p>
            <a:pPr lvl="1">
              <a:lnSpc>
                <a:spcPct val="90000"/>
              </a:lnSpc>
            </a:pPr>
            <a:r>
              <a:rPr lang="en-GB" sz="2200" smtClean="0"/>
              <a:t>Information literacy refers to the process of recognizing information need, the retrieving, evaluating, use and dissemination of information to acquire or extend knowledge.</a:t>
            </a:r>
            <a:endParaRPr lang="nl-NL" sz="2200" smtClean="0"/>
          </a:p>
        </p:txBody>
      </p:sp>
      <p:sp>
        <p:nvSpPr>
          <p:cNvPr id="31748"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1749"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78F9BB40-39DC-411F-86AA-C9C33159341A}" type="slidenum">
              <a:rPr lang="nl-NL" altLang="en-US" smtClean="0"/>
              <a:pPr/>
              <a:t>46</a:t>
            </a:fld>
            <a:endParaRPr lang="nl-NL" altLang="en-US"/>
          </a:p>
        </p:txBody>
      </p:sp>
    </p:spTree>
    <p:extLst>
      <p:ext uri="{BB962C8B-B14F-4D97-AF65-F5344CB8AC3E}">
        <p14:creationId xmlns:p14="http://schemas.microsoft.com/office/powerpoint/2010/main" val="71299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pt-BR" smtClean="0"/>
              <a:t>Information inequality</a:t>
            </a:r>
            <a:endParaRPr lang="en-GB" smtClean="0"/>
          </a:p>
        </p:txBody>
      </p:sp>
      <p:grpSp>
        <p:nvGrpSpPr>
          <p:cNvPr id="20483" name="Group 3"/>
          <p:cNvGrpSpPr>
            <a:grpSpLocks/>
          </p:cNvGrpSpPr>
          <p:nvPr/>
        </p:nvGrpSpPr>
        <p:grpSpPr bwMode="auto">
          <a:xfrm>
            <a:off x="1143000" y="2133600"/>
            <a:ext cx="4343400" cy="3962400"/>
            <a:chOff x="720" y="1344"/>
            <a:chExt cx="2736" cy="2496"/>
          </a:xfrm>
        </p:grpSpPr>
        <p:sp>
          <p:nvSpPr>
            <p:cNvPr id="32824" name="Oval 4"/>
            <p:cNvSpPr>
              <a:spLocks noChangeArrowheads="1"/>
            </p:cNvSpPr>
            <p:nvPr/>
          </p:nvSpPr>
          <p:spPr bwMode="auto">
            <a:xfrm>
              <a:off x="1632" y="1344"/>
              <a:ext cx="1824" cy="1824"/>
            </a:xfrm>
            <a:prstGeom prst="ellipse">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25" name="Oval 5"/>
            <p:cNvSpPr>
              <a:spLocks noChangeArrowheads="1"/>
            </p:cNvSpPr>
            <p:nvPr/>
          </p:nvSpPr>
          <p:spPr bwMode="auto">
            <a:xfrm>
              <a:off x="2016" y="196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26" name="Oval 6"/>
            <p:cNvSpPr>
              <a:spLocks noChangeArrowheads="1"/>
            </p:cNvSpPr>
            <p:nvPr/>
          </p:nvSpPr>
          <p:spPr bwMode="auto">
            <a:xfrm>
              <a:off x="1728" y="2160"/>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27" name="Oval 7"/>
            <p:cNvSpPr>
              <a:spLocks noChangeArrowheads="1"/>
            </p:cNvSpPr>
            <p:nvPr/>
          </p:nvSpPr>
          <p:spPr bwMode="auto">
            <a:xfrm>
              <a:off x="1968" y="244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28" name="Oval 8"/>
            <p:cNvSpPr>
              <a:spLocks noChangeArrowheads="1"/>
            </p:cNvSpPr>
            <p:nvPr/>
          </p:nvSpPr>
          <p:spPr bwMode="auto">
            <a:xfrm>
              <a:off x="1968" y="225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29" name="Oval 9"/>
            <p:cNvSpPr>
              <a:spLocks noChangeArrowheads="1"/>
            </p:cNvSpPr>
            <p:nvPr/>
          </p:nvSpPr>
          <p:spPr bwMode="auto">
            <a:xfrm>
              <a:off x="2160" y="2592"/>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0" name="Oval 10"/>
            <p:cNvSpPr>
              <a:spLocks noChangeArrowheads="1"/>
            </p:cNvSpPr>
            <p:nvPr/>
          </p:nvSpPr>
          <p:spPr bwMode="auto">
            <a:xfrm>
              <a:off x="2400" y="273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1" name="Oval 11"/>
            <p:cNvSpPr>
              <a:spLocks noChangeArrowheads="1"/>
            </p:cNvSpPr>
            <p:nvPr/>
          </p:nvSpPr>
          <p:spPr bwMode="auto">
            <a:xfrm>
              <a:off x="2784" y="2784"/>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2" name="Oval 12"/>
            <p:cNvSpPr>
              <a:spLocks noChangeArrowheads="1"/>
            </p:cNvSpPr>
            <p:nvPr/>
          </p:nvSpPr>
          <p:spPr bwMode="auto">
            <a:xfrm>
              <a:off x="2976" y="2544"/>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3" name="Oval 13"/>
            <p:cNvSpPr>
              <a:spLocks noChangeArrowheads="1"/>
            </p:cNvSpPr>
            <p:nvPr/>
          </p:nvSpPr>
          <p:spPr bwMode="auto">
            <a:xfrm>
              <a:off x="3024" y="225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4" name="Oval 14"/>
            <p:cNvSpPr>
              <a:spLocks noChangeArrowheads="1"/>
            </p:cNvSpPr>
            <p:nvPr/>
          </p:nvSpPr>
          <p:spPr bwMode="auto">
            <a:xfrm>
              <a:off x="3024" y="1872"/>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5" name="Oval 15"/>
            <p:cNvSpPr>
              <a:spLocks noChangeArrowheads="1"/>
            </p:cNvSpPr>
            <p:nvPr/>
          </p:nvSpPr>
          <p:spPr bwMode="auto">
            <a:xfrm>
              <a:off x="2784" y="172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6" name="Oval 16"/>
            <p:cNvSpPr>
              <a:spLocks noChangeArrowheads="1"/>
            </p:cNvSpPr>
            <p:nvPr/>
          </p:nvSpPr>
          <p:spPr bwMode="auto">
            <a:xfrm>
              <a:off x="2592" y="153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7" name="Oval 17"/>
            <p:cNvSpPr>
              <a:spLocks noChangeArrowheads="1"/>
            </p:cNvSpPr>
            <p:nvPr/>
          </p:nvSpPr>
          <p:spPr bwMode="auto">
            <a:xfrm>
              <a:off x="2160" y="172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38" name="Oval 18"/>
            <p:cNvSpPr>
              <a:spLocks noChangeArrowheads="1"/>
            </p:cNvSpPr>
            <p:nvPr/>
          </p:nvSpPr>
          <p:spPr bwMode="auto">
            <a:xfrm>
              <a:off x="2448" y="172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32839" name="AutoShape 19"/>
            <p:cNvCxnSpPr>
              <a:cxnSpLocks noChangeShapeType="1"/>
              <a:stCxn id="32826" idx="7"/>
              <a:endCxn id="32825" idx="2"/>
            </p:cNvCxnSpPr>
            <p:nvPr/>
          </p:nvCxnSpPr>
          <p:spPr bwMode="auto">
            <a:xfrm flipV="1">
              <a:off x="1810" y="2016"/>
              <a:ext cx="206" cy="15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0" name="AutoShape 20"/>
            <p:cNvCxnSpPr>
              <a:cxnSpLocks noChangeShapeType="1"/>
              <a:stCxn id="32837" idx="6"/>
              <a:endCxn id="32838" idx="1"/>
            </p:cNvCxnSpPr>
            <p:nvPr/>
          </p:nvCxnSpPr>
          <p:spPr bwMode="auto">
            <a:xfrm flipV="1">
              <a:off x="2256" y="1742"/>
              <a:ext cx="206" cy="3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1" name="AutoShape 21"/>
            <p:cNvCxnSpPr>
              <a:cxnSpLocks noChangeShapeType="1"/>
              <a:stCxn id="32837" idx="4"/>
              <a:endCxn id="32825" idx="7"/>
            </p:cNvCxnSpPr>
            <p:nvPr/>
          </p:nvCxnSpPr>
          <p:spPr bwMode="auto">
            <a:xfrm flipH="1">
              <a:off x="2098" y="1824"/>
              <a:ext cx="110" cy="15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2" name="AutoShape 22"/>
            <p:cNvCxnSpPr>
              <a:cxnSpLocks noChangeShapeType="1"/>
              <a:stCxn id="32838" idx="7"/>
              <a:endCxn id="32836" idx="3"/>
            </p:cNvCxnSpPr>
            <p:nvPr/>
          </p:nvCxnSpPr>
          <p:spPr bwMode="auto">
            <a:xfrm flipV="1">
              <a:off x="2530" y="1618"/>
              <a:ext cx="76"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3" name="AutoShape 23"/>
            <p:cNvCxnSpPr>
              <a:cxnSpLocks noChangeShapeType="1"/>
              <a:stCxn id="32835" idx="5"/>
              <a:endCxn id="32834" idx="2"/>
            </p:cNvCxnSpPr>
            <p:nvPr/>
          </p:nvCxnSpPr>
          <p:spPr bwMode="auto">
            <a:xfrm>
              <a:off x="2866" y="1810"/>
              <a:ext cx="158" cy="11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4" name="AutoShape 24"/>
            <p:cNvCxnSpPr>
              <a:cxnSpLocks noChangeShapeType="1"/>
              <a:stCxn id="32834" idx="4"/>
              <a:endCxn id="32833" idx="0"/>
            </p:cNvCxnSpPr>
            <p:nvPr/>
          </p:nvCxnSpPr>
          <p:spPr bwMode="auto">
            <a:xfrm>
              <a:off x="3072" y="1968"/>
              <a:ext cx="0" cy="28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5" name="AutoShape 25"/>
            <p:cNvCxnSpPr>
              <a:cxnSpLocks noChangeShapeType="1"/>
              <a:stCxn id="32831" idx="7"/>
              <a:endCxn id="32832" idx="3"/>
            </p:cNvCxnSpPr>
            <p:nvPr/>
          </p:nvCxnSpPr>
          <p:spPr bwMode="auto">
            <a:xfrm flipV="1">
              <a:off x="2866" y="2626"/>
              <a:ext cx="124" cy="17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6" name="AutoShape 26"/>
            <p:cNvCxnSpPr>
              <a:cxnSpLocks noChangeShapeType="1"/>
              <a:stCxn id="32825" idx="4"/>
              <a:endCxn id="32828" idx="0"/>
            </p:cNvCxnSpPr>
            <p:nvPr/>
          </p:nvCxnSpPr>
          <p:spPr bwMode="auto">
            <a:xfrm flipH="1">
              <a:off x="2016" y="2064"/>
              <a:ext cx="48" cy="19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7" name="AutoShape 27"/>
            <p:cNvCxnSpPr>
              <a:cxnSpLocks noChangeShapeType="1"/>
              <a:stCxn id="32828" idx="4"/>
              <a:endCxn id="32827" idx="0"/>
            </p:cNvCxnSpPr>
            <p:nvPr/>
          </p:nvCxnSpPr>
          <p:spPr bwMode="auto">
            <a:xfrm>
              <a:off x="2016" y="2352"/>
              <a:ext cx="0" cy="9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8" name="AutoShape 28"/>
            <p:cNvCxnSpPr>
              <a:cxnSpLocks noChangeShapeType="1"/>
              <a:stCxn id="32827" idx="4"/>
              <a:endCxn id="32829" idx="2"/>
            </p:cNvCxnSpPr>
            <p:nvPr/>
          </p:nvCxnSpPr>
          <p:spPr bwMode="auto">
            <a:xfrm>
              <a:off x="2016" y="2544"/>
              <a:ext cx="144" cy="9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49" name="AutoShape 29"/>
            <p:cNvCxnSpPr>
              <a:cxnSpLocks noChangeShapeType="1"/>
              <a:stCxn id="32829" idx="5"/>
              <a:endCxn id="32830" idx="1"/>
            </p:cNvCxnSpPr>
            <p:nvPr/>
          </p:nvCxnSpPr>
          <p:spPr bwMode="auto">
            <a:xfrm>
              <a:off x="2242" y="2674"/>
              <a:ext cx="172" cy="7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50" name="Oval 30"/>
            <p:cNvSpPr>
              <a:spLocks noChangeArrowheads="1"/>
            </p:cNvSpPr>
            <p:nvPr/>
          </p:nvSpPr>
          <p:spPr bwMode="auto">
            <a:xfrm>
              <a:off x="3216" y="2352"/>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51" name="Oval 31"/>
            <p:cNvSpPr>
              <a:spLocks noChangeArrowheads="1"/>
            </p:cNvSpPr>
            <p:nvPr/>
          </p:nvSpPr>
          <p:spPr bwMode="auto">
            <a:xfrm>
              <a:off x="3264" y="196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32852" name="AutoShape 32"/>
            <p:cNvCxnSpPr>
              <a:cxnSpLocks noChangeShapeType="1"/>
              <a:stCxn id="32850" idx="0"/>
              <a:endCxn id="32851" idx="4"/>
            </p:cNvCxnSpPr>
            <p:nvPr/>
          </p:nvCxnSpPr>
          <p:spPr bwMode="auto">
            <a:xfrm flipV="1">
              <a:off x="3264" y="2064"/>
              <a:ext cx="48" cy="28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53" name="AutoShape 33"/>
            <p:cNvCxnSpPr>
              <a:cxnSpLocks noChangeShapeType="1"/>
              <a:stCxn id="32834" idx="5"/>
              <a:endCxn id="32851" idx="4"/>
            </p:cNvCxnSpPr>
            <p:nvPr/>
          </p:nvCxnSpPr>
          <p:spPr bwMode="auto">
            <a:xfrm>
              <a:off x="3106" y="1954"/>
              <a:ext cx="206" cy="11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54" name="AutoShape 34"/>
            <p:cNvCxnSpPr>
              <a:cxnSpLocks noChangeShapeType="1"/>
              <a:stCxn id="32850" idx="3"/>
              <a:endCxn id="32832" idx="7"/>
            </p:cNvCxnSpPr>
            <p:nvPr/>
          </p:nvCxnSpPr>
          <p:spPr bwMode="auto">
            <a:xfrm flipH="1">
              <a:off x="3058" y="2434"/>
              <a:ext cx="172"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55" name="Oval 35"/>
            <p:cNvSpPr>
              <a:spLocks noChangeArrowheads="1"/>
            </p:cNvSpPr>
            <p:nvPr/>
          </p:nvSpPr>
          <p:spPr bwMode="auto">
            <a:xfrm>
              <a:off x="720" y="367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56" name="Text Box 36"/>
            <p:cNvSpPr txBox="1">
              <a:spLocks noChangeArrowheads="1"/>
            </p:cNvSpPr>
            <p:nvPr/>
          </p:nvSpPr>
          <p:spPr bwMode="auto">
            <a:xfrm>
              <a:off x="852" y="3609"/>
              <a:ext cx="1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pt-BR"/>
                <a:t>Participating majority</a:t>
              </a:r>
              <a:endParaRPr lang="en-GB"/>
            </a:p>
          </p:txBody>
        </p:sp>
      </p:grpSp>
      <p:grpSp>
        <p:nvGrpSpPr>
          <p:cNvPr id="20517" name="Group 37"/>
          <p:cNvGrpSpPr>
            <a:grpSpLocks/>
          </p:cNvGrpSpPr>
          <p:nvPr/>
        </p:nvGrpSpPr>
        <p:grpSpPr bwMode="auto">
          <a:xfrm>
            <a:off x="3276600" y="2895600"/>
            <a:ext cx="4552950" cy="3146425"/>
            <a:chOff x="2064" y="1824"/>
            <a:chExt cx="2868" cy="1982"/>
          </a:xfrm>
        </p:grpSpPr>
        <p:sp>
          <p:nvSpPr>
            <p:cNvPr id="32796" name="Oval 38"/>
            <p:cNvSpPr>
              <a:spLocks noChangeArrowheads="1"/>
            </p:cNvSpPr>
            <p:nvPr/>
          </p:nvSpPr>
          <p:spPr bwMode="auto">
            <a:xfrm>
              <a:off x="2160" y="1872"/>
              <a:ext cx="768" cy="768"/>
            </a:xfrm>
            <a:prstGeom prst="ellipse">
              <a:avLst/>
            </a:prstGeom>
            <a:noFill/>
            <a:ln w="28575">
              <a:solidFill>
                <a:schemeClr val="tx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7" name="Oval 39"/>
            <p:cNvSpPr>
              <a:spLocks noChangeArrowheads="1"/>
            </p:cNvSpPr>
            <p:nvPr/>
          </p:nvSpPr>
          <p:spPr bwMode="auto">
            <a:xfrm>
              <a:off x="2496" y="2208"/>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8" name="Oval 40"/>
            <p:cNvSpPr>
              <a:spLocks noChangeArrowheads="1"/>
            </p:cNvSpPr>
            <p:nvPr/>
          </p:nvSpPr>
          <p:spPr bwMode="auto">
            <a:xfrm>
              <a:off x="2688" y="2400"/>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32799" name="AutoShape 41"/>
            <p:cNvCxnSpPr>
              <a:cxnSpLocks noChangeShapeType="1"/>
              <a:stCxn id="32797" idx="1"/>
              <a:endCxn id="32802" idx="5"/>
            </p:cNvCxnSpPr>
            <p:nvPr/>
          </p:nvCxnSpPr>
          <p:spPr bwMode="auto">
            <a:xfrm flipH="1" flipV="1">
              <a:off x="2386" y="2098"/>
              <a:ext cx="124"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0" name="AutoShape 42"/>
            <p:cNvCxnSpPr>
              <a:cxnSpLocks noChangeShapeType="1"/>
              <a:stCxn id="32805" idx="1"/>
              <a:endCxn id="32803" idx="4"/>
            </p:cNvCxnSpPr>
            <p:nvPr/>
          </p:nvCxnSpPr>
          <p:spPr bwMode="auto">
            <a:xfrm flipH="1" flipV="1">
              <a:off x="2736" y="2112"/>
              <a:ext cx="62" cy="15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1" name="AutoShape 43"/>
            <p:cNvCxnSpPr>
              <a:cxnSpLocks noChangeShapeType="1"/>
              <a:stCxn id="32803" idx="4"/>
              <a:endCxn id="32798" idx="0"/>
            </p:cNvCxnSpPr>
            <p:nvPr/>
          </p:nvCxnSpPr>
          <p:spPr bwMode="auto">
            <a:xfrm>
              <a:off x="2736" y="2112"/>
              <a:ext cx="0" cy="28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02" name="Oval 44"/>
            <p:cNvSpPr>
              <a:spLocks noChangeArrowheads="1"/>
            </p:cNvSpPr>
            <p:nvPr/>
          </p:nvSpPr>
          <p:spPr bwMode="auto">
            <a:xfrm>
              <a:off x="2304" y="2016"/>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03" name="Oval 45"/>
            <p:cNvSpPr>
              <a:spLocks noChangeArrowheads="1"/>
            </p:cNvSpPr>
            <p:nvPr/>
          </p:nvSpPr>
          <p:spPr bwMode="auto">
            <a:xfrm>
              <a:off x="2688" y="2016"/>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04" name="Oval 46"/>
            <p:cNvSpPr>
              <a:spLocks noChangeArrowheads="1"/>
            </p:cNvSpPr>
            <p:nvPr/>
          </p:nvSpPr>
          <p:spPr bwMode="auto">
            <a:xfrm>
              <a:off x="2304" y="2304"/>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05" name="Oval 47"/>
            <p:cNvSpPr>
              <a:spLocks noChangeArrowheads="1"/>
            </p:cNvSpPr>
            <p:nvPr/>
          </p:nvSpPr>
          <p:spPr bwMode="auto">
            <a:xfrm>
              <a:off x="2784" y="2256"/>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32806" name="AutoShape 48"/>
            <p:cNvCxnSpPr>
              <a:cxnSpLocks noChangeShapeType="1"/>
              <a:stCxn id="32802" idx="6"/>
              <a:endCxn id="32803" idx="2"/>
            </p:cNvCxnSpPr>
            <p:nvPr/>
          </p:nvCxnSpPr>
          <p:spPr bwMode="auto">
            <a:xfrm>
              <a:off x="2400" y="2064"/>
              <a:ext cx="288" cy="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7" name="AutoShape 49"/>
            <p:cNvCxnSpPr>
              <a:cxnSpLocks noChangeShapeType="1"/>
              <a:stCxn id="32802" idx="4"/>
              <a:endCxn id="32804" idx="0"/>
            </p:cNvCxnSpPr>
            <p:nvPr/>
          </p:nvCxnSpPr>
          <p:spPr bwMode="auto">
            <a:xfrm>
              <a:off x="2352" y="2112"/>
              <a:ext cx="0" cy="19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8" name="AutoShape 50"/>
            <p:cNvCxnSpPr>
              <a:cxnSpLocks noChangeShapeType="1"/>
              <a:stCxn id="32804" idx="7"/>
              <a:endCxn id="32797" idx="2"/>
            </p:cNvCxnSpPr>
            <p:nvPr/>
          </p:nvCxnSpPr>
          <p:spPr bwMode="auto">
            <a:xfrm flipV="1">
              <a:off x="2386" y="2256"/>
              <a:ext cx="110" cy="6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9" name="AutoShape 51"/>
            <p:cNvCxnSpPr>
              <a:cxnSpLocks noChangeShapeType="1"/>
              <a:stCxn id="32797" idx="7"/>
              <a:endCxn id="32803" idx="3"/>
            </p:cNvCxnSpPr>
            <p:nvPr/>
          </p:nvCxnSpPr>
          <p:spPr bwMode="auto">
            <a:xfrm flipV="1">
              <a:off x="2578" y="2098"/>
              <a:ext cx="124"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0" name="AutoShape 52"/>
            <p:cNvCxnSpPr>
              <a:cxnSpLocks noChangeShapeType="1"/>
            </p:cNvCxnSpPr>
            <p:nvPr/>
          </p:nvCxnSpPr>
          <p:spPr bwMode="auto">
            <a:xfrm>
              <a:off x="2578" y="2290"/>
              <a:ext cx="124"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1" name="AutoShape 53"/>
            <p:cNvCxnSpPr>
              <a:cxnSpLocks noChangeShapeType="1"/>
              <a:stCxn id="32804" idx="5"/>
              <a:endCxn id="32798" idx="2"/>
            </p:cNvCxnSpPr>
            <p:nvPr/>
          </p:nvCxnSpPr>
          <p:spPr bwMode="auto">
            <a:xfrm>
              <a:off x="2386" y="2386"/>
              <a:ext cx="302" cy="6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2" name="AutoShape 54"/>
            <p:cNvCxnSpPr>
              <a:cxnSpLocks noChangeShapeType="1"/>
              <a:stCxn id="32798" idx="7"/>
              <a:endCxn id="32805" idx="3"/>
            </p:cNvCxnSpPr>
            <p:nvPr/>
          </p:nvCxnSpPr>
          <p:spPr bwMode="auto">
            <a:xfrm flipV="1">
              <a:off x="2770" y="2338"/>
              <a:ext cx="28" cy="7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3" name="AutoShape 55"/>
            <p:cNvCxnSpPr>
              <a:cxnSpLocks noChangeShapeType="1"/>
              <a:stCxn id="32802" idx="5"/>
              <a:endCxn id="32805" idx="2"/>
            </p:cNvCxnSpPr>
            <p:nvPr/>
          </p:nvCxnSpPr>
          <p:spPr bwMode="auto">
            <a:xfrm>
              <a:off x="2386" y="2098"/>
              <a:ext cx="398" cy="20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4" name="AutoShape 56"/>
            <p:cNvCxnSpPr>
              <a:cxnSpLocks noChangeShapeType="1"/>
              <a:stCxn id="32804" idx="0"/>
              <a:endCxn id="32803" idx="2"/>
            </p:cNvCxnSpPr>
            <p:nvPr/>
          </p:nvCxnSpPr>
          <p:spPr bwMode="auto">
            <a:xfrm flipV="1">
              <a:off x="2352" y="2064"/>
              <a:ext cx="336" cy="24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15" name="Oval 57"/>
            <p:cNvSpPr>
              <a:spLocks noChangeArrowheads="1"/>
            </p:cNvSpPr>
            <p:nvPr/>
          </p:nvSpPr>
          <p:spPr bwMode="auto">
            <a:xfrm>
              <a:off x="3696" y="3648"/>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816" name="Text Box 58"/>
            <p:cNvSpPr txBox="1">
              <a:spLocks noChangeArrowheads="1"/>
            </p:cNvSpPr>
            <p:nvPr/>
          </p:nvSpPr>
          <p:spPr bwMode="auto">
            <a:xfrm>
              <a:off x="3792" y="3575"/>
              <a:ext cx="1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pt-BR"/>
                <a:t>Information elite</a:t>
              </a:r>
              <a:endParaRPr lang="en-GB"/>
            </a:p>
          </p:txBody>
        </p:sp>
        <p:cxnSp>
          <p:nvCxnSpPr>
            <p:cNvPr id="32817" name="AutoShape 59"/>
            <p:cNvCxnSpPr>
              <a:cxnSpLocks noChangeShapeType="1"/>
            </p:cNvCxnSpPr>
            <p:nvPr/>
          </p:nvCxnSpPr>
          <p:spPr bwMode="auto">
            <a:xfrm>
              <a:off x="2064" y="2304"/>
              <a:ext cx="240" cy="4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8" name="AutoShape 60"/>
            <p:cNvCxnSpPr>
              <a:cxnSpLocks noChangeShapeType="1"/>
            </p:cNvCxnSpPr>
            <p:nvPr/>
          </p:nvCxnSpPr>
          <p:spPr bwMode="auto">
            <a:xfrm>
              <a:off x="2098" y="2050"/>
              <a:ext cx="206" cy="1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9" name="AutoShape 61"/>
            <p:cNvCxnSpPr>
              <a:cxnSpLocks noChangeShapeType="1"/>
            </p:cNvCxnSpPr>
            <p:nvPr/>
          </p:nvCxnSpPr>
          <p:spPr bwMode="auto">
            <a:xfrm flipV="1">
              <a:off x="2386" y="1824"/>
              <a:ext cx="110" cy="20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0" name="AutoShape 62"/>
            <p:cNvCxnSpPr>
              <a:cxnSpLocks noChangeShapeType="1"/>
            </p:cNvCxnSpPr>
            <p:nvPr/>
          </p:nvCxnSpPr>
          <p:spPr bwMode="auto">
            <a:xfrm flipV="1">
              <a:off x="2770" y="1954"/>
              <a:ext cx="268" cy="7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1" name="AutoShape 63"/>
            <p:cNvCxnSpPr>
              <a:cxnSpLocks noChangeShapeType="1"/>
            </p:cNvCxnSpPr>
            <p:nvPr/>
          </p:nvCxnSpPr>
          <p:spPr bwMode="auto">
            <a:xfrm>
              <a:off x="2880" y="2304"/>
              <a:ext cx="144" cy="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2" name="AutoShape 64"/>
            <p:cNvCxnSpPr>
              <a:cxnSpLocks noChangeShapeType="1"/>
            </p:cNvCxnSpPr>
            <p:nvPr/>
          </p:nvCxnSpPr>
          <p:spPr bwMode="auto">
            <a:xfrm flipH="1" flipV="1">
              <a:off x="2770" y="2482"/>
              <a:ext cx="206" cy="11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3" name="AutoShape 65"/>
            <p:cNvCxnSpPr>
              <a:cxnSpLocks noChangeShapeType="1"/>
            </p:cNvCxnSpPr>
            <p:nvPr/>
          </p:nvCxnSpPr>
          <p:spPr bwMode="auto">
            <a:xfrm flipH="1" flipV="1">
              <a:off x="2098" y="2050"/>
              <a:ext cx="220" cy="26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46" name="Group 66"/>
          <p:cNvGrpSpPr>
            <a:grpSpLocks/>
          </p:cNvGrpSpPr>
          <p:nvPr/>
        </p:nvGrpSpPr>
        <p:grpSpPr bwMode="auto">
          <a:xfrm>
            <a:off x="2133600" y="1905000"/>
            <a:ext cx="5562600" cy="3451225"/>
            <a:chOff x="1344" y="1200"/>
            <a:chExt cx="3504" cy="2174"/>
          </a:xfrm>
        </p:grpSpPr>
        <p:sp>
          <p:nvSpPr>
            <p:cNvPr id="32776" name="Oval 67"/>
            <p:cNvSpPr>
              <a:spLocks noChangeArrowheads="1"/>
            </p:cNvSpPr>
            <p:nvPr/>
          </p:nvSpPr>
          <p:spPr bwMode="auto">
            <a:xfrm>
              <a:off x="1392" y="206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77" name="Oval 68"/>
            <p:cNvSpPr>
              <a:spLocks noChangeArrowheads="1"/>
            </p:cNvSpPr>
            <p:nvPr/>
          </p:nvSpPr>
          <p:spPr bwMode="auto">
            <a:xfrm>
              <a:off x="2208" y="321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78" name="Oval 69"/>
            <p:cNvSpPr>
              <a:spLocks noChangeArrowheads="1"/>
            </p:cNvSpPr>
            <p:nvPr/>
          </p:nvSpPr>
          <p:spPr bwMode="auto">
            <a:xfrm>
              <a:off x="1344" y="254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79" name="Oval 70"/>
            <p:cNvSpPr>
              <a:spLocks noChangeArrowheads="1"/>
            </p:cNvSpPr>
            <p:nvPr/>
          </p:nvSpPr>
          <p:spPr bwMode="auto">
            <a:xfrm>
              <a:off x="1344" y="2352"/>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0" name="Oval 71"/>
            <p:cNvSpPr>
              <a:spLocks noChangeArrowheads="1"/>
            </p:cNvSpPr>
            <p:nvPr/>
          </p:nvSpPr>
          <p:spPr bwMode="auto">
            <a:xfrm>
              <a:off x="1536" y="2688"/>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1" name="Oval 72"/>
            <p:cNvSpPr>
              <a:spLocks noChangeArrowheads="1"/>
            </p:cNvSpPr>
            <p:nvPr/>
          </p:nvSpPr>
          <p:spPr bwMode="auto">
            <a:xfrm>
              <a:off x="1824" y="302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2" name="Oval 73"/>
            <p:cNvSpPr>
              <a:spLocks noChangeArrowheads="1"/>
            </p:cNvSpPr>
            <p:nvPr/>
          </p:nvSpPr>
          <p:spPr bwMode="auto">
            <a:xfrm>
              <a:off x="1536" y="182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3" name="Oval 74"/>
            <p:cNvSpPr>
              <a:spLocks noChangeArrowheads="1"/>
            </p:cNvSpPr>
            <p:nvPr/>
          </p:nvSpPr>
          <p:spPr bwMode="auto">
            <a:xfrm>
              <a:off x="1680" y="153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4" name="Oval 75"/>
            <p:cNvSpPr>
              <a:spLocks noChangeArrowheads="1"/>
            </p:cNvSpPr>
            <p:nvPr/>
          </p:nvSpPr>
          <p:spPr bwMode="auto">
            <a:xfrm>
              <a:off x="3360" y="1488"/>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5" name="Oval 76"/>
            <p:cNvSpPr>
              <a:spLocks noChangeArrowheads="1"/>
            </p:cNvSpPr>
            <p:nvPr/>
          </p:nvSpPr>
          <p:spPr bwMode="auto">
            <a:xfrm>
              <a:off x="3360" y="129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6" name="Oval 77"/>
            <p:cNvSpPr>
              <a:spLocks noChangeArrowheads="1"/>
            </p:cNvSpPr>
            <p:nvPr/>
          </p:nvSpPr>
          <p:spPr bwMode="auto">
            <a:xfrm>
              <a:off x="3552" y="1632"/>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7" name="Oval 78"/>
            <p:cNvSpPr>
              <a:spLocks noChangeArrowheads="1"/>
            </p:cNvSpPr>
            <p:nvPr/>
          </p:nvSpPr>
          <p:spPr bwMode="auto">
            <a:xfrm>
              <a:off x="3600" y="1920"/>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8" name="Oval 79"/>
            <p:cNvSpPr>
              <a:spLocks noChangeArrowheads="1"/>
            </p:cNvSpPr>
            <p:nvPr/>
          </p:nvSpPr>
          <p:spPr bwMode="auto">
            <a:xfrm>
              <a:off x="3648" y="2160"/>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89" name="Oval 80"/>
            <p:cNvSpPr>
              <a:spLocks noChangeArrowheads="1"/>
            </p:cNvSpPr>
            <p:nvPr/>
          </p:nvSpPr>
          <p:spPr bwMode="auto">
            <a:xfrm>
              <a:off x="3840" y="249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0" name="Oval 81"/>
            <p:cNvSpPr>
              <a:spLocks noChangeArrowheads="1"/>
            </p:cNvSpPr>
            <p:nvPr/>
          </p:nvSpPr>
          <p:spPr bwMode="auto">
            <a:xfrm>
              <a:off x="3264" y="321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1" name="Oval 82"/>
            <p:cNvSpPr>
              <a:spLocks noChangeArrowheads="1"/>
            </p:cNvSpPr>
            <p:nvPr/>
          </p:nvSpPr>
          <p:spPr bwMode="auto">
            <a:xfrm>
              <a:off x="3408" y="297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2" name="Oval 83"/>
            <p:cNvSpPr>
              <a:spLocks noChangeArrowheads="1"/>
            </p:cNvSpPr>
            <p:nvPr/>
          </p:nvSpPr>
          <p:spPr bwMode="auto">
            <a:xfrm>
              <a:off x="3552" y="2688"/>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3" name="Oval 84"/>
            <p:cNvSpPr>
              <a:spLocks noChangeArrowheads="1"/>
            </p:cNvSpPr>
            <p:nvPr/>
          </p:nvSpPr>
          <p:spPr bwMode="auto">
            <a:xfrm>
              <a:off x="2112" y="1200"/>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4" name="Oval 85"/>
            <p:cNvSpPr>
              <a:spLocks noChangeArrowheads="1"/>
            </p:cNvSpPr>
            <p:nvPr/>
          </p:nvSpPr>
          <p:spPr bwMode="auto">
            <a:xfrm>
              <a:off x="4032" y="3211"/>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95" name="Text Box 86"/>
            <p:cNvSpPr txBox="1">
              <a:spLocks noChangeArrowheads="1"/>
            </p:cNvSpPr>
            <p:nvPr/>
          </p:nvSpPr>
          <p:spPr bwMode="auto">
            <a:xfrm>
              <a:off x="4140" y="3143"/>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pt-BR"/>
                <a:t>Excluded</a:t>
              </a:r>
              <a:endParaRPr lang="en-GB"/>
            </a:p>
          </p:txBody>
        </p:sp>
      </p:grpSp>
      <p:sp>
        <p:nvSpPr>
          <p:cNvPr id="32774"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2775"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6B65EF88-92E6-4444-BFB6-FE15CA75D369}" type="slidenum">
              <a:rPr lang="nl-NL" altLang="en-US" smtClean="0"/>
              <a:pPr/>
              <a:t>47</a:t>
            </a:fld>
            <a:endParaRPr lang="nl-NL" altLang="en-US"/>
          </a:p>
        </p:txBody>
      </p:sp>
    </p:spTree>
    <p:extLst>
      <p:ext uri="{BB962C8B-B14F-4D97-AF65-F5344CB8AC3E}">
        <p14:creationId xmlns:p14="http://schemas.microsoft.com/office/powerpoint/2010/main" val="2137049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17"/>
                                        </p:tgtEl>
                                        <p:attrNameLst>
                                          <p:attrName>style.visibility</p:attrName>
                                        </p:attrNameLst>
                                      </p:cBhvr>
                                      <p:to>
                                        <p:strVal val="visible"/>
                                      </p:to>
                                    </p:set>
                                    <p:animEffect transition="in" filter="checkerboard(across)">
                                      <p:cBhvr>
                                        <p:cTn id="7" dur="500"/>
                                        <p:tgtEl>
                                          <p:spTgt spid="20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checkerboard(across)">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546"/>
                                        </p:tgtEl>
                                        <p:attrNameLst>
                                          <p:attrName>style.visibility</p:attrName>
                                        </p:attrNameLst>
                                      </p:cBhvr>
                                      <p:to>
                                        <p:strVal val="visible"/>
                                      </p:to>
                                    </p:set>
                                    <p:animEffect transition="in" filter="checkerboard(across)">
                                      <p:cBhvr>
                                        <p:cTn id="17" dur="500"/>
                                        <p:tgtEl>
                                          <p:spTgt spid="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endParaRPr lang="pt-BR" smtClean="0"/>
          </a:p>
        </p:txBody>
      </p:sp>
      <p:sp>
        <p:nvSpPr>
          <p:cNvPr id="19459" name="Espaço Reservado para Data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19460" name="Espaço Reservado para Rodapé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endParaRPr lang="nl-NL" altLang="en-US" dirty="0" smtClean="0"/>
          </a:p>
        </p:txBody>
      </p:sp>
      <p:pic>
        <p:nvPicPr>
          <p:cNvPr id="1946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7150" y="1143000"/>
            <a:ext cx="9201150" cy="4953000"/>
          </a:xfrm>
          <a:noFill/>
          <a:extLst>
            <a:ext uri="{91240B29-F687-4F45-9708-019B960494DF}">
              <a14:hiddenLine xmlns:a14="http://schemas.microsoft.com/office/drawing/2010/main" w="12700" cap="flat">
                <a:solidFill>
                  <a:srgbClr val="000000"/>
                </a:solidFill>
                <a:miter lim="800000"/>
                <a:headEnd type="none" w="sm" len="sm"/>
                <a:tailEnd type="none" w="sm" len="sm"/>
              </a14:hiddenLine>
            </a:ext>
          </a:extLst>
        </p:spPr>
      </p:pic>
      <p:sp>
        <p:nvSpPr>
          <p:cNvPr id="2" name="Tijdelijke aanduiding voor dianummer 1"/>
          <p:cNvSpPr>
            <a:spLocks noGrp="1"/>
          </p:cNvSpPr>
          <p:nvPr>
            <p:ph type="sldNum" sz="quarter" idx="12"/>
          </p:nvPr>
        </p:nvSpPr>
        <p:spPr/>
        <p:txBody>
          <a:bodyPr/>
          <a:lstStyle/>
          <a:p>
            <a:fld id="{78F9BB40-39DC-411F-86AA-C9C33159341A}" type="slidenum">
              <a:rPr lang="nl-NL" altLang="en-US" smtClean="0"/>
              <a:pPr/>
              <a:t>48</a:t>
            </a:fld>
            <a:endParaRPr lang="nl-NL" altLang="en-US"/>
          </a:p>
        </p:txBody>
      </p:sp>
    </p:spTree>
    <p:extLst>
      <p:ext uri="{BB962C8B-B14F-4D97-AF65-F5344CB8AC3E}">
        <p14:creationId xmlns:p14="http://schemas.microsoft.com/office/powerpoint/2010/main" val="3635894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So far ‘MIL’</a:t>
            </a:r>
            <a:r>
              <a:rPr lang="en-US" sz="3200" smtClean="0"/>
              <a:t> </a:t>
            </a:r>
          </a:p>
        </p:txBody>
      </p:sp>
      <p:sp>
        <p:nvSpPr>
          <p:cNvPr id="54275" name="Rectangle 3"/>
          <p:cNvSpPr>
            <a:spLocks noGrp="1" noChangeArrowheads="1"/>
          </p:cNvSpPr>
          <p:nvPr>
            <p:ph type="body" idx="1"/>
          </p:nvPr>
        </p:nvSpPr>
        <p:spPr/>
        <p:txBody>
          <a:bodyPr/>
          <a:lstStyle/>
          <a:p>
            <a:pPr>
              <a:lnSpc>
                <a:spcPct val="80000"/>
              </a:lnSpc>
            </a:pPr>
            <a:r>
              <a:rPr lang="en-US" sz="2400" dirty="0" smtClean="0"/>
              <a:t>Is a </a:t>
            </a:r>
            <a:r>
              <a:rPr lang="en-US" sz="2400" b="1" dirty="0" smtClean="0"/>
              <a:t>container</a:t>
            </a:r>
            <a:r>
              <a:rPr lang="en-US" sz="2400" dirty="0" smtClean="0"/>
              <a:t> concept </a:t>
            </a:r>
          </a:p>
          <a:p>
            <a:pPr>
              <a:lnSpc>
                <a:spcPct val="80000"/>
              </a:lnSpc>
            </a:pPr>
            <a:r>
              <a:rPr lang="en-US" sz="2400" dirty="0" smtClean="0"/>
              <a:t>It’s a </a:t>
            </a:r>
            <a:r>
              <a:rPr lang="en-US" sz="2400" b="1" dirty="0" smtClean="0"/>
              <a:t>dynamic</a:t>
            </a:r>
            <a:r>
              <a:rPr lang="en-US" sz="2400" dirty="0" smtClean="0"/>
              <a:t> concept</a:t>
            </a:r>
          </a:p>
          <a:p>
            <a:pPr>
              <a:lnSpc>
                <a:spcPct val="80000"/>
              </a:lnSpc>
            </a:pPr>
            <a:r>
              <a:rPr lang="en-US" sz="2400" dirty="0" smtClean="0"/>
              <a:t>Being ‘</a:t>
            </a:r>
            <a:r>
              <a:rPr lang="en-US" sz="2400" b="1" dirty="0" smtClean="0"/>
              <a:t>MIL</a:t>
            </a:r>
            <a:r>
              <a:rPr lang="en-US" sz="2400" dirty="0" smtClean="0"/>
              <a:t>’ is a </a:t>
            </a:r>
            <a:r>
              <a:rPr lang="en-US" sz="2400" b="1" dirty="0" smtClean="0"/>
              <a:t>competence</a:t>
            </a:r>
            <a:r>
              <a:rPr lang="en-US" sz="2400" dirty="0" smtClean="0"/>
              <a:t>: </a:t>
            </a:r>
          </a:p>
          <a:p>
            <a:pPr lvl="1">
              <a:lnSpc>
                <a:spcPct val="80000"/>
              </a:lnSpc>
            </a:pPr>
            <a:r>
              <a:rPr lang="en-US" sz="2400" dirty="0" smtClean="0"/>
              <a:t>a critical </a:t>
            </a:r>
            <a:r>
              <a:rPr lang="en-US" sz="2400" b="1" i="1" dirty="0" smtClean="0"/>
              <a:t>Attitude</a:t>
            </a:r>
            <a:r>
              <a:rPr lang="en-US" sz="2400" dirty="0" smtClean="0"/>
              <a:t> about: </a:t>
            </a:r>
          </a:p>
          <a:p>
            <a:pPr lvl="2">
              <a:lnSpc>
                <a:spcPct val="80000"/>
              </a:lnSpc>
            </a:pPr>
            <a:r>
              <a:rPr lang="en-US" sz="2000" dirty="0" smtClean="0"/>
              <a:t>What am I doing? </a:t>
            </a:r>
          </a:p>
          <a:p>
            <a:pPr lvl="2">
              <a:lnSpc>
                <a:spcPct val="80000"/>
              </a:lnSpc>
            </a:pPr>
            <a:r>
              <a:rPr lang="en-US" sz="2000" dirty="0" smtClean="0"/>
              <a:t>What for am I doing this? </a:t>
            </a:r>
          </a:p>
          <a:p>
            <a:pPr lvl="2">
              <a:lnSpc>
                <a:spcPct val="80000"/>
              </a:lnSpc>
            </a:pPr>
            <a:r>
              <a:rPr lang="en-US" sz="2000" dirty="0" smtClean="0"/>
              <a:t>With what am I doing this? </a:t>
            </a:r>
          </a:p>
          <a:p>
            <a:pPr lvl="1">
              <a:lnSpc>
                <a:spcPct val="80000"/>
              </a:lnSpc>
            </a:pPr>
            <a:r>
              <a:rPr lang="en-US" sz="2400" b="1" i="1" dirty="0" smtClean="0"/>
              <a:t>Knowledge</a:t>
            </a:r>
            <a:r>
              <a:rPr lang="en-US" sz="2400" dirty="0" smtClean="0"/>
              <a:t> about: </a:t>
            </a:r>
          </a:p>
          <a:p>
            <a:pPr lvl="2">
              <a:lnSpc>
                <a:spcPct val="80000"/>
              </a:lnSpc>
            </a:pPr>
            <a:r>
              <a:rPr lang="en-US" sz="2000" dirty="0" smtClean="0"/>
              <a:t>the organization and quality of information resources and -channels</a:t>
            </a:r>
          </a:p>
          <a:p>
            <a:pPr lvl="2">
              <a:lnSpc>
                <a:spcPct val="80000"/>
              </a:lnSpc>
            </a:pPr>
            <a:r>
              <a:rPr lang="en-US" sz="2000" dirty="0" smtClean="0"/>
              <a:t>acquiring access to information </a:t>
            </a:r>
          </a:p>
          <a:p>
            <a:pPr lvl="1">
              <a:lnSpc>
                <a:spcPct val="80000"/>
              </a:lnSpc>
            </a:pPr>
            <a:r>
              <a:rPr lang="en-US" sz="2400" b="1" i="1" dirty="0" smtClean="0"/>
              <a:t>Skills</a:t>
            </a:r>
            <a:r>
              <a:rPr lang="en-US" sz="2400" dirty="0" smtClean="0"/>
              <a:t>: being able to use required skills and technology</a:t>
            </a:r>
          </a:p>
          <a:p>
            <a:pPr>
              <a:lnSpc>
                <a:spcPct val="80000"/>
              </a:lnSpc>
            </a:pPr>
            <a:r>
              <a:rPr lang="en-US" sz="2500" dirty="0" smtClean="0"/>
              <a:t>Part of Life Long Learning</a:t>
            </a:r>
          </a:p>
        </p:txBody>
      </p:sp>
      <p:sp>
        <p:nvSpPr>
          <p:cNvPr id="54276"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54277"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dirty="0" smtClean="0"/>
              <a:t>UNESCO Paris 26-9-2012</a:t>
            </a:r>
            <a:endParaRPr lang="nl-NL" altLang="en-US" dirty="0"/>
          </a:p>
        </p:txBody>
      </p:sp>
      <p:sp>
        <p:nvSpPr>
          <p:cNvPr id="54278"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A1F8D5-B50B-4BA9-B070-CE4A387F246B}" type="slidenum">
              <a:rPr lang="nl-NL" altLang="en-US"/>
              <a:pPr/>
              <a:t>49</a:t>
            </a:fld>
            <a:endParaRPr lang="nl-NL"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l-NL" altLang="en-US" smtClean="0"/>
              <a:t>UNESCO Paris 26-9-2012</a:t>
            </a:r>
            <a:endParaRPr lang="nl-NL" altLang="en-US"/>
          </a:p>
        </p:txBody>
      </p:sp>
      <p:sp>
        <p:nvSpPr>
          <p:cNvPr id="6" name="Slide Number Placeholder 5"/>
          <p:cNvSpPr>
            <a:spLocks noGrp="1"/>
          </p:cNvSpPr>
          <p:nvPr>
            <p:ph type="sldNum" sz="quarter" idx="12"/>
          </p:nvPr>
        </p:nvSpPr>
        <p:spPr/>
        <p:txBody>
          <a:bodyPr/>
          <a:lstStyle/>
          <a:p>
            <a:fld id="{0BF8FFF9-A3BF-43F7-B0E0-07BE98D3E90C}" type="slidenum">
              <a:rPr lang="nl-NL" altLang="en-US"/>
              <a:pPr/>
              <a:t>5</a:t>
            </a:fld>
            <a:endParaRPr lang="nl-NL" altLang="en-US"/>
          </a:p>
        </p:txBody>
      </p:sp>
      <p:sp>
        <p:nvSpPr>
          <p:cNvPr id="703490" name="Rectangle 2"/>
          <p:cNvSpPr>
            <a:spLocks noGrp="1" noChangeArrowheads="1"/>
          </p:cNvSpPr>
          <p:nvPr>
            <p:ph type="title"/>
          </p:nvPr>
        </p:nvSpPr>
        <p:spPr>
          <a:xfrm>
            <a:off x="457200" y="811213"/>
            <a:ext cx="8229600" cy="606425"/>
          </a:xfrm>
        </p:spPr>
        <p:txBody>
          <a:bodyPr/>
          <a:lstStyle/>
          <a:p>
            <a:r>
              <a:rPr lang="en-GB"/>
              <a:t>Aspects</a:t>
            </a:r>
          </a:p>
        </p:txBody>
      </p:sp>
      <p:sp>
        <p:nvSpPr>
          <p:cNvPr id="703491" name="Rectangle 3"/>
          <p:cNvSpPr>
            <a:spLocks noGrp="1" noChangeArrowheads="1"/>
          </p:cNvSpPr>
          <p:nvPr>
            <p:ph type="body" idx="1"/>
          </p:nvPr>
        </p:nvSpPr>
        <p:spPr/>
        <p:txBody>
          <a:bodyPr/>
          <a:lstStyle/>
          <a:p>
            <a:pPr marL="609600" indent="-609600">
              <a:buFont typeface="Wingdings" panose="05000000000000000000" pitchFamily="2" charset="2"/>
              <a:buAutoNum type="arabicPeriod"/>
            </a:pPr>
            <a:r>
              <a:rPr lang="en-GB" i="1"/>
              <a:t>properties and behaviour of information</a:t>
            </a:r>
          </a:p>
          <a:p>
            <a:pPr marL="609600" indent="-609600">
              <a:buFont typeface="Wingdings" panose="05000000000000000000" pitchFamily="2" charset="2"/>
              <a:buAutoNum type="arabicPeriod"/>
            </a:pPr>
            <a:r>
              <a:rPr lang="en-GB" i="1"/>
              <a:t>flow and use of information </a:t>
            </a:r>
          </a:p>
          <a:p>
            <a:pPr marL="609600" indent="-609600">
              <a:buFont typeface="Wingdings" panose="05000000000000000000" pitchFamily="2" charset="2"/>
              <a:buAutoNum type="arabicPeriod"/>
            </a:pPr>
            <a:r>
              <a:rPr lang="en-GB" i="1"/>
              <a:t>processing of information </a:t>
            </a:r>
          </a:p>
          <a:p>
            <a:pPr marL="1371600" lvl="2" indent="-700088">
              <a:buFont typeface="Wingdings" panose="05000000000000000000" pitchFamily="2" charset="2"/>
              <a:buNone/>
            </a:pPr>
            <a:r>
              <a:rPr lang="en-GB" i="1"/>
              <a:t>(manual and mechanical)</a:t>
            </a:r>
            <a:endParaRPr lang="pt-BR" i="1"/>
          </a:p>
          <a:p>
            <a:pPr marL="1371600" lvl="2" indent="-700088">
              <a:buFont typeface="Wingdings" panose="05000000000000000000" pitchFamily="2" charset="2"/>
              <a:buNone/>
            </a:pPr>
            <a:endParaRPr lang="pt-BR" i="1"/>
          </a:p>
          <a:p>
            <a:pPr marL="609600" indent="-609600">
              <a:buFont typeface="Wingdings" panose="05000000000000000000" pitchFamily="2" charset="2"/>
              <a:buNone/>
            </a:pPr>
            <a:endParaRPr lang="en-GB">
              <a:solidFill>
                <a:srgbClr val="000000"/>
              </a:solidFill>
              <a:cs typeface="Times New Roman" panose="02020603050405020304" pitchFamily="18" charset="0"/>
            </a:endParaRP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Tree>
    <p:extLst>
      <p:ext uri="{BB962C8B-B14F-4D97-AF65-F5344CB8AC3E}">
        <p14:creationId xmlns:p14="http://schemas.microsoft.com/office/powerpoint/2010/main" val="1717863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nl-NL" smtClean="0"/>
              <a:t>How: by learning</a:t>
            </a:r>
            <a:endParaRPr lang="en-US" smtClean="0"/>
          </a:p>
        </p:txBody>
      </p:sp>
      <p:sp>
        <p:nvSpPr>
          <p:cNvPr id="34819" name="Rectangle 3"/>
          <p:cNvSpPr>
            <a:spLocks noGrp="1" noChangeArrowheads="1"/>
          </p:cNvSpPr>
          <p:nvPr>
            <p:ph type="body" idx="1"/>
          </p:nvPr>
        </p:nvSpPr>
        <p:spPr/>
        <p:txBody>
          <a:bodyPr/>
          <a:lstStyle/>
          <a:p>
            <a:r>
              <a:rPr lang="en-GB" smtClean="0"/>
              <a:t>In the socialisation process: </a:t>
            </a:r>
          </a:p>
          <a:p>
            <a:pPr lvl="1"/>
            <a:r>
              <a:rPr lang="en-GB" smtClean="0"/>
              <a:t>‘By doing’ </a:t>
            </a:r>
          </a:p>
          <a:p>
            <a:pPr lvl="1"/>
            <a:r>
              <a:rPr lang="en-GB" smtClean="0"/>
              <a:t>Formal education</a:t>
            </a:r>
          </a:p>
          <a:p>
            <a:pPr lvl="1"/>
            <a:r>
              <a:rPr lang="en-GB" smtClean="0"/>
              <a:t>Informal education</a:t>
            </a:r>
          </a:p>
        </p:txBody>
      </p:sp>
      <p:sp>
        <p:nvSpPr>
          <p:cNvPr id="34820"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4821"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0A4DDDE3-0DEC-464D-AAB3-ED34EC8160A6}" type="slidenum">
              <a:rPr lang="nl-NL" altLang="en-US" smtClean="0"/>
              <a:pPr/>
              <a:t>50</a:t>
            </a:fld>
            <a:endParaRPr lang="nl-NL" altLang="en-US"/>
          </a:p>
        </p:txBody>
      </p:sp>
    </p:spTree>
    <p:extLst>
      <p:ext uri="{BB962C8B-B14F-4D97-AF65-F5344CB8AC3E}">
        <p14:creationId xmlns:p14="http://schemas.microsoft.com/office/powerpoint/2010/main" val="360747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t>Becoming information literate</a:t>
            </a:r>
          </a:p>
        </p:txBody>
      </p:sp>
      <p:sp>
        <p:nvSpPr>
          <p:cNvPr id="35843" name="Rectangle 3"/>
          <p:cNvSpPr>
            <a:spLocks noGrp="1" noChangeArrowheads="1"/>
          </p:cNvSpPr>
          <p:nvPr>
            <p:ph type="body" idx="1"/>
          </p:nvPr>
        </p:nvSpPr>
        <p:spPr/>
        <p:txBody>
          <a:bodyPr/>
          <a:lstStyle/>
          <a:p>
            <a:r>
              <a:rPr lang="en-GB" smtClean="0"/>
              <a:t>Cannot be learned in a distinct subject</a:t>
            </a:r>
          </a:p>
          <a:p>
            <a:r>
              <a:rPr lang="en-GB" smtClean="0"/>
              <a:t>Integrated in any subject</a:t>
            </a:r>
          </a:p>
          <a:p>
            <a:r>
              <a:rPr lang="en-GB" smtClean="0"/>
              <a:t>Coordination between ‘teachers’ &amp; ‘librarians’</a:t>
            </a:r>
          </a:p>
        </p:txBody>
      </p:sp>
      <p:sp>
        <p:nvSpPr>
          <p:cNvPr id="35844"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5845"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0A4DDDE3-0DEC-464D-AAB3-ED34EC8160A6}" type="slidenum">
              <a:rPr lang="nl-NL" altLang="en-US" smtClean="0"/>
              <a:pPr/>
              <a:t>51</a:t>
            </a:fld>
            <a:endParaRPr lang="nl-NL" altLang="en-US"/>
          </a:p>
        </p:txBody>
      </p:sp>
    </p:spTree>
    <p:extLst>
      <p:ext uri="{BB962C8B-B14F-4D97-AF65-F5344CB8AC3E}">
        <p14:creationId xmlns:p14="http://schemas.microsoft.com/office/powerpoint/2010/main" val="1280574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512763"/>
            <a:ext cx="9194800" cy="1143000"/>
          </a:xfrm>
        </p:spPr>
        <p:txBody>
          <a:bodyPr/>
          <a:lstStyle/>
          <a:p>
            <a:pPr eaLnBrk="1" hangingPunct="1"/>
            <a:r>
              <a:rPr lang="nl-NL" smtClean="0"/>
              <a:t>In each subject attention for:</a:t>
            </a:r>
            <a:endParaRPr lang="en-GB" smtClean="0"/>
          </a:p>
        </p:txBody>
      </p:sp>
      <p:sp>
        <p:nvSpPr>
          <p:cNvPr id="40963" name="Rectangle 3"/>
          <p:cNvSpPr>
            <a:spLocks noGrp="1" noChangeArrowheads="1"/>
          </p:cNvSpPr>
          <p:nvPr>
            <p:ph idx="1"/>
          </p:nvPr>
        </p:nvSpPr>
        <p:spPr>
          <a:xfrm>
            <a:off x="457200" y="1447800"/>
            <a:ext cx="8229600" cy="4530725"/>
          </a:xfrm>
        </p:spPr>
        <p:txBody>
          <a:bodyPr/>
          <a:lstStyle/>
          <a:p>
            <a:r>
              <a:rPr lang="nl-NL" sz="2000" b="1" smtClean="0"/>
              <a:t>Information problems:</a:t>
            </a:r>
            <a:r>
              <a:rPr lang="nl-NL" sz="2000" smtClean="0"/>
              <a:t> what are relevant problems in the subject?</a:t>
            </a:r>
          </a:p>
          <a:p>
            <a:r>
              <a:rPr lang="nl-NL" sz="2000" b="1" smtClean="0"/>
              <a:t>Information questions:</a:t>
            </a:r>
            <a:r>
              <a:rPr lang="nl-NL" sz="2000" smtClean="0"/>
              <a:t> how are questions in this subject formulated?</a:t>
            </a:r>
          </a:p>
          <a:p>
            <a:r>
              <a:rPr lang="nl-NL" sz="2000" b="1" smtClean="0"/>
              <a:t>Resources:</a:t>
            </a:r>
            <a:r>
              <a:rPr lang="nl-NL" sz="2000" smtClean="0"/>
              <a:t> what specific information resources are relevant for the subject?</a:t>
            </a:r>
          </a:p>
          <a:p>
            <a:r>
              <a:rPr lang="nl-NL" sz="2000" b="1" smtClean="0"/>
              <a:t>Selecton</a:t>
            </a:r>
            <a:r>
              <a:rPr lang="nl-NL" sz="2000" smtClean="0"/>
              <a:t>: which of the identified sources are relevant</a:t>
            </a:r>
          </a:p>
          <a:p>
            <a:r>
              <a:rPr lang="nl-NL" sz="2000" b="1" smtClean="0"/>
              <a:t>Process</a:t>
            </a:r>
            <a:r>
              <a:rPr lang="nl-NL" sz="2000" smtClean="0"/>
              <a:t>: what specific communication tradition are there regarding presentation, storing and dissemination</a:t>
            </a:r>
          </a:p>
          <a:p>
            <a:r>
              <a:rPr lang="nl-NL" sz="2000" b="1" smtClean="0"/>
              <a:t>ICT</a:t>
            </a:r>
            <a:r>
              <a:rPr lang="nl-NL" sz="2000" smtClean="0"/>
              <a:t>: what specific skills are needed to use resources and applications </a:t>
            </a:r>
          </a:p>
          <a:p>
            <a:r>
              <a:rPr lang="nl-NL" sz="2000" b="1" smtClean="0"/>
              <a:t>Evaluation</a:t>
            </a:r>
            <a:r>
              <a:rPr lang="nl-NL" sz="2000" smtClean="0"/>
              <a:t>: Does each step indeed lead to obtain the desired information and satisfies the information need</a:t>
            </a:r>
          </a:p>
        </p:txBody>
      </p:sp>
      <p:sp>
        <p:nvSpPr>
          <p:cNvPr id="40964"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40965"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0A4DDDE3-0DEC-464D-AAB3-ED34EC8160A6}" type="slidenum">
              <a:rPr lang="nl-NL" altLang="en-US" smtClean="0"/>
              <a:pPr/>
              <a:t>52</a:t>
            </a:fld>
            <a:endParaRPr lang="nl-NL" altLang="en-US"/>
          </a:p>
        </p:txBody>
      </p:sp>
    </p:spTree>
    <p:extLst>
      <p:ext uri="{BB962C8B-B14F-4D97-AF65-F5344CB8AC3E}">
        <p14:creationId xmlns:p14="http://schemas.microsoft.com/office/powerpoint/2010/main" val="149762711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nl-NL" smtClean="0"/>
              <a:t>+</a:t>
            </a:r>
            <a:endParaRPr lang="en-GB" smtClean="0"/>
          </a:p>
        </p:txBody>
      </p:sp>
      <p:sp>
        <p:nvSpPr>
          <p:cNvPr id="41987" name="Rectangle 3"/>
          <p:cNvSpPr>
            <a:spLocks noGrp="1" noChangeArrowheads="1"/>
          </p:cNvSpPr>
          <p:nvPr>
            <p:ph idx="1"/>
          </p:nvPr>
        </p:nvSpPr>
        <p:spPr/>
        <p:txBody>
          <a:bodyPr/>
          <a:lstStyle/>
          <a:p>
            <a:pPr eaLnBrk="1" hangingPunct="1">
              <a:lnSpc>
                <a:spcPct val="90000"/>
              </a:lnSpc>
            </a:pPr>
            <a:r>
              <a:rPr lang="en-US" sz="2800" smtClean="0"/>
              <a:t>Aspects of information literacy should be given in such a way that they reflect the needs of the person at that time.</a:t>
            </a:r>
            <a:endParaRPr lang="en-GB" sz="2600" smtClean="0">
              <a:cs typeface="Times New Roman" pitchFamily="18" charset="0"/>
            </a:endParaRPr>
          </a:p>
        </p:txBody>
      </p:sp>
      <p:sp>
        <p:nvSpPr>
          <p:cNvPr id="41988"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41989"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0A4DDDE3-0DEC-464D-AAB3-ED34EC8160A6}" type="slidenum">
              <a:rPr lang="nl-NL" altLang="en-US" smtClean="0"/>
              <a:pPr/>
              <a:t>53</a:t>
            </a:fld>
            <a:endParaRPr lang="nl-NL" altLang="en-US"/>
          </a:p>
        </p:txBody>
      </p:sp>
    </p:spTree>
    <p:extLst>
      <p:ext uri="{BB962C8B-B14F-4D97-AF65-F5344CB8AC3E}">
        <p14:creationId xmlns:p14="http://schemas.microsoft.com/office/powerpoint/2010/main" val="178343048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l-NL" smtClean="0"/>
              <a:t>Learning Line &amp; Moments</a:t>
            </a:r>
          </a:p>
        </p:txBody>
      </p:sp>
      <p:sp>
        <p:nvSpPr>
          <p:cNvPr id="36867" name="Line 3"/>
          <p:cNvSpPr>
            <a:spLocks noChangeShapeType="1"/>
          </p:cNvSpPr>
          <p:nvPr/>
        </p:nvSpPr>
        <p:spPr bwMode="auto">
          <a:xfrm>
            <a:off x="1752600" y="2133600"/>
            <a:ext cx="0" cy="3581400"/>
          </a:xfrm>
          <a:prstGeom prst="line">
            <a:avLst/>
          </a:prstGeom>
          <a:noFill/>
          <a:ln w="12700">
            <a:solidFill>
              <a:schemeClr val="tx1"/>
            </a:solidFill>
            <a:miter lim="800000"/>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36868" name="Line 4"/>
          <p:cNvSpPr>
            <a:spLocks noChangeShapeType="1"/>
          </p:cNvSpPr>
          <p:nvPr/>
        </p:nvSpPr>
        <p:spPr bwMode="auto">
          <a:xfrm>
            <a:off x="1752600" y="5715000"/>
            <a:ext cx="5181600" cy="0"/>
          </a:xfrm>
          <a:prstGeom prst="line">
            <a:avLst/>
          </a:prstGeom>
          <a:noFill/>
          <a:ln w="127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36869" name="Line 5"/>
          <p:cNvSpPr>
            <a:spLocks noChangeShapeType="1"/>
          </p:cNvSpPr>
          <p:nvPr/>
        </p:nvSpPr>
        <p:spPr bwMode="auto">
          <a:xfrm flipV="1">
            <a:off x="2286000" y="2209800"/>
            <a:ext cx="4267200" cy="3200400"/>
          </a:xfrm>
          <a:prstGeom prst="line">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36870" name="Oval 6"/>
          <p:cNvSpPr>
            <a:spLocks noChangeArrowheads="1"/>
          </p:cNvSpPr>
          <p:nvPr/>
        </p:nvSpPr>
        <p:spPr bwMode="auto">
          <a:xfrm>
            <a:off x="2590800" y="49530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1" name="Oval 7"/>
          <p:cNvSpPr>
            <a:spLocks noChangeArrowheads="1"/>
          </p:cNvSpPr>
          <p:nvPr/>
        </p:nvSpPr>
        <p:spPr bwMode="auto">
          <a:xfrm>
            <a:off x="3352800" y="44196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2" name="Oval 8"/>
          <p:cNvSpPr>
            <a:spLocks noChangeArrowheads="1"/>
          </p:cNvSpPr>
          <p:nvPr/>
        </p:nvSpPr>
        <p:spPr bwMode="auto">
          <a:xfrm>
            <a:off x="3962400" y="38862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3" name="Oval 9"/>
          <p:cNvSpPr>
            <a:spLocks noChangeArrowheads="1"/>
          </p:cNvSpPr>
          <p:nvPr/>
        </p:nvSpPr>
        <p:spPr bwMode="auto">
          <a:xfrm>
            <a:off x="4724400" y="33528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4" name="Oval 10"/>
          <p:cNvSpPr>
            <a:spLocks noChangeArrowheads="1"/>
          </p:cNvSpPr>
          <p:nvPr/>
        </p:nvSpPr>
        <p:spPr bwMode="auto">
          <a:xfrm>
            <a:off x="5334000" y="28194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5" name="Oval 11"/>
          <p:cNvSpPr>
            <a:spLocks noChangeArrowheads="1"/>
          </p:cNvSpPr>
          <p:nvPr/>
        </p:nvSpPr>
        <p:spPr bwMode="auto">
          <a:xfrm>
            <a:off x="6096000" y="22860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6" name="Line 12"/>
          <p:cNvSpPr>
            <a:spLocks noChangeShapeType="1"/>
          </p:cNvSpPr>
          <p:nvPr/>
        </p:nvSpPr>
        <p:spPr bwMode="auto">
          <a:xfrm>
            <a:off x="2743200" y="4267200"/>
            <a:ext cx="2133600" cy="0"/>
          </a:xfrm>
          <a:prstGeom prst="line">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36877" name="Line 13"/>
          <p:cNvSpPr>
            <a:spLocks noChangeShapeType="1"/>
          </p:cNvSpPr>
          <p:nvPr/>
        </p:nvSpPr>
        <p:spPr bwMode="auto">
          <a:xfrm>
            <a:off x="3962400" y="3276600"/>
            <a:ext cx="2133600" cy="0"/>
          </a:xfrm>
          <a:prstGeom prst="line">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36878" name="Line 14"/>
          <p:cNvSpPr>
            <a:spLocks noChangeShapeType="1"/>
          </p:cNvSpPr>
          <p:nvPr/>
        </p:nvSpPr>
        <p:spPr bwMode="auto">
          <a:xfrm>
            <a:off x="4953000" y="2743200"/>
            <a:ext cx="2133600" cy="0"/>
          </a:xfrm>
          <a:prstGeom prst="line">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36879" name="Text Box 15"/>
          <p:cNvSpPr txBox="1">
            <a:spLocks noChangeArrowheads="1"/>
          </p:cNvSpPr>
          <p:nvPr/>
        </p:nvSpPr>
        <p:spPr bwMode="auto">
          <a:xfrm>
            <a:off x="4251325" y="4837113"/>
            <a:ext cx="212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cs typeface="Arial" pitchFamily="34" charset="0"/>
              </a:rPr>
              <a:t>Educational level A</a:t>
            </a:r>
          </a:p>
        </p:txBody>
      </p:sp>
      <p:sp>
        <p:nvSpPr>
          <p:cNvPr id="36880" name="Text Box 16"/>
          <p:cNvSpPr txBox="1">
            <a:spLocks noChangeArrowheads="1"/>
          </p:cNvSpPr>
          <p:nvPr/>
        </p:nvSpPr>
        <p:spPr bwMode="auto">
          <a:xfrm>
            <a:off x="5378450" y="3657600"/>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cs typeface="Arial" pitchFamily="34" charset="0"/>
              </a:rPr>
              <a:t>Educational level B</a:t>
            </a:r>
          </a:p>
        </p:txBody>
      </p:sp>
      <p:sp>
        <p:nvSpPr>
          <p:cNvPr id="36881" name="Text Box 17"/>
          <p:cNvSpPr txBox="1">
            <a:spLocks noChangeArrowheads="1"/>
          </p:cNvSpPr>
          <p:nvPr/>
        </p:nvSpPr>
        <p:spPr bwMode="auto">
          <a:xfrm>
            <a:off x="6248400" y="2819400"/>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cs typeface="Arial" pitchFamily="34" charset="0"/>
              </a:rPr>
              <a:t>Educational level C</a:t>
            </a:r>
          </a:p>
        </p:txBody>
      </p:sp>
      <p:sp>
        <p:nvSpPr>
          <p:cNvPr id="36882" name="Text Box 18"/>
          <p:cNvSpPr txBox="1">
            <a:spLocks noChangeArrowheads="1"/>
          </p:cNvSpPr>
          <p:nvPr/>
        </p:nvSpPr>
        <p:spPr bwMode="auto">
          <a:xfrm>
            <a:off x="6934200" y="1981200"/>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cs typeface="Arial" pitchFamily="34" charset="0"/>
              </a:rPr>
              <a:t>Life Long Learning</a:t>
            </a:r>
          </a:p>
        </p:txBody>
      </p:sp>
      <p:sp>
        <p:nvSpPr>
          <p:cNvPr id="36883" name="Text Box 19"/>
          <p:cNvSpPr txBox="1">
            <a:spLocks noChangeArrowheads="1"/>
          </p:cNvSpPr>
          <p:nvPr/>
        </p:nvSpPr>
        <p:spPr bwMode="auto">
          <a:xfrm rot="-5400000">
            <a:off x="721519" y="3102769"/>
            <a:ext cx="123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cs typeface="Arial" pitchFamily="34" charset="0"/>
              </a:rPr>
              <a:t>curriculum</a:t>
            </a:r>
          </a:p>
        </p:txBody>
      </p:sp>
      <p:sp>
        <p:nvSpPr>
          <p:cNvPr id="36884" name="Text Box 20"/>
          <p:cNvSpPr txBox="1">
            <a:spLocks noChangeArrowheads="1"/>
          </p:cNvSpPr>
          <p:nvPr/>
        </p:nvSpPr>
        <p:spPr bwMode="auto">
          <a:xfrm>
            <a:off x="6384925" y="57515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cs typeface="Arial" pitchFamily="34" charset="0"/>
              </a:rPr>
              <a:t>time</a:t>
            </a:r>
          </a:p>
        </p:txBody>
      </p:sp>
      <p:sp>
        <p:nvSpPr>
          <p:cNvPr id="36885"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6886"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5F8BF08B-590B-49F4-885D-29D506526FD5}" type="slidenum">
              <a:rPr lang="nl-NL" altLang="en-US" smtClean="0"/>
              <a:pPr/>
              <a:t>54</a:t>
            </a:fld>
            <a:endParaRPr lang="nl-NL" altLang="en-US"/>
          </a:p>
        </p:txBody>
      </p:sp>
    </p:spTree>
    <p:extLst>
      <p:ext uri="{BB962C8B-B14F-4D97-AF65-F5344CB8AC3E}">
        <p14:creationId xmlns:p14="http://schemas.microsoft.com/office/powerpoint/2010/main" val="2898602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2"/>
          <p:cNvSpPr>
            <a:spLocks noGrp="1"/>
          </p:cNvSpPr>
          <p:nvPr>
            <p:ph type="dt" sz="quarter" idx="10"/>
          </p:nvPr>
        </p:nvSpPr>
        <p:spPr/>
        <p:txBody>
          <a:bodyPr/>
          <a:lstStyle/>
          <a:p>
            <a:pPr>
              <a:defRPr/>
            </a:pPr>
            <a:r>
              <a:rPr lang="nl-NL" smtClean="0"/>
              <a:t>©akb</a:t>
            </a:r>
            <a:endParaRPr lang="nl-NL"/>
          </a:p>
        </p:txBody>
      </p:sp>
      <p:sp>
        <p:nvSpPr>
          <p:cNvPr id="6" name="Tijdelijke aanduiding voor voettekst 3"/>
          <p:cNvSpPr>
            <a:spLocks noGrp="1"/>
          </p:cNvSpPr>
          <p:nvPr>
            <p:ph type="ftr" sz="quarter" idx="11"/>
          </p:nvPr>
        </p:nvSpPr>
        <p:spPr/>
        <p:txBody>
          <a:bodyPr/>
          <a:lstStyle/>
          <a:p>
            <a:pPr>
              <a:defRPr/>
            </a:pPr>
            <a:r>
              <a:rPr lang="nl-NL" smtClean="0"/>
              <a:t>UNESCO Paris 26-9-2012</a:t>
            </a:r>
            <a:endParaRPr lang="nl-NL"/>
          </a:p>
        </p:txBody>
      </p:sp>
      <p:sp>
        <p:nvSpPr>
          <p:cNvPr id="35845" name="Rectangle 2"/>
          <p:cNvSpPr>
            <a:spLocks noGrp="1" noChangeArrowheads="1"/>
          </p:cNvSpPr>
          <p:nvPr>
            <p:ph type="title"/>
          </p:nvPr>
        </p:nvSpPr>
        <p:spPr/>
        <p:txBody>
          <a:bodyPr/>
          <a:lstStyle/>
          <a:p>
            <a:pPr eaLnBrk="1" hangingPunct="1"/>
            <a:r>
              <a:rPr lang="nl-NL" smtClean="0"/>
              <a:t>Information Literacy Continum</a:t>
            </a:r>
          </a:p>
        </p:txBody>
      </p:sp>
      <p:pic>
        <p:nvPicPr>
          <p:cNvPr id="358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714500"/>
            <a:ext cx="7275512"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 Box 4"/>
          <p:cNvSpPr txBox="1">
            <a:spLocks noChangeArrowheads="1"/>
          </p:cNvSpPr>
          <p:nvPr/>
        </p:nvSpPr>
        <p:spPr bwMode="auto">
          <a:xfrm>
            <a:off x="6424613" y="1077912"/>
            <a:ext cx="19669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nl-NL" dirty="0"/>
              <a:t>Catts &amp; Lau 2008</a:t>
            </a:r>
          </a:p>
        </p:txBody>
      </p:sp>
      <p:sp>
        <p:nvSpPr>
          <p:cNvPr id="2" name="Tijdelijke aanduiding voor dianummer 1"/>
          <p:cNvSpPr>
            <a:spLocks noGrp="1"/>
          </p:cNvSpPr>
          <p:nvPr>
            <p:ph type="sldNum" sz="quarter" idx="12"/>
          </p:nvPr>
        </p:nvSpPr>
        <p:spPr/>
        <p:txBody>
          <a:bodyPr/>
          <a:lstStyle/>
          <a:p>
            <a:fld id="{5F8BF08B-590B-49F4-885D-29D506526FD5}" type="slidenum">
              <a:rPr lang="nl-NL" altLang="en-US" smtClean="0"/>
              <a:pPr/>
              <a:t>55</a:t>
            </a:fld>
            <a:endParaRPr lang="nl-NL" altLang="en-US"/>
          </a:p>
        </p:txBody>
      </p:sp>
    </p:spTree>
    <p:extLst>
      <p:ext uri="{BB962C8B-B14F-4D97-AF65-F5344CB8AC3E}">
        <p14:creationId xmlns:p14="http://schemas.microsoft.com/office/powerpoint/2010/main" val="3524341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2"/>
          <p:cNvSpPr>
            <a:spLocks noGrp="1"/>
          </p:cNvSpPr>
          <p:nvPr>
            <p:ph type="dt" sz="quarter" idx="10"/>
          </p:nvPr>
        </p:nvSpPr>
        <p:spPr/>
        <p:txBody>
          <a:bodyPr/>
          <a:lstStyle/>
          <a:p>
            <a:pPr>
              <a:defRPr/>
            </a:pPr>
            <a:r>
              <a:rPr lang="nl-NL" smtClean="0"/>
              <a:t>©akb</a:t>
            </a:r>
            <a:endParaRPr lang="nl-NL"/>
          </a:p>
        </p:txBody>
      </p:sp>
      <p:sp>
        <p:nvSpPr>
          <p:cNvPr id="7" name="Tijdelijke aanduiding voor voettekst 3"/>
          <p:cNvSpPr>
            <a:spLocks noGrp="1"/>
          </p:cNvSpPr>
          <p:nvPr>
            <p:ph type="ftr" sz="quarter" idx="11"/>
          </p:nvPr>
        </p:nvSpPr>
        <p:spPr/>
        <p:txBody>
          <a:bodyPr/>
          <a:lstStyle/>
          <a:p>
            <a:pPr>
              <a:defRPr/>
            </a:pPr>
            <a:r>
              <a:rPr lang="nl-NL" smtClean="0"/>
              <a:t>UNESCO Paris 26-9-2012</a:t>
            </a:r>
            <a:endParaRPr lang="nl-NL"/>
          </a:p>
        </p:txBody>
      </p:sp>
      <p:sp>
        <p:nvSpPr>
          <p:cNvPr id="36869" name="Rectangle 4"/>
          <p:cNvSpPr>
            <a:spLocks noGrp="1" noChangeArrowheads="1"/>
          </p:cNvSpPr>
          <p:nvPr>
            <p:ph type="title"/>
          </p:nvPr>
        </p:nvSpPr>
        <p:spPr/>
        <p:txBody>
          <a:bodyPr/>
          <a:lstStyle/>
          <a:p>
            <a:pPr eaLnBrk="1" hangingPunct="1"/>
            <a:endParaRPr lang="nl-NL" dirty="0" smtClean="0"/>
          </a:p>
        </p:txBody>
      </p:sp>
      <p:pic>
        <p:nvPicPr>
          <p:cNvPr id="368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39713"/>
            <a:ext cx="72009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6739"/>
            <a:ext cx="7848600" cy="643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Text Box 7"/>
          <p:cNvSpPr txBox="1">
            <a:spLocks noChangeArrowheads="1"/>
          </p:cNvSpPr>
          <p:nvPr/>
        </p:nvSpPr>
        <p:spPr bwMode="auto">
          <a:xfrm>
            <a:off x="6856413" y="5172075"/>
            <a:ext cx="19669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nl-NL"/>
              <a:t>Catts &amp; Lau 2008</a:t>
            </a:r>
          </a:p>
        </p:txBody>
      </p:sp>
      <p:sp>
        <p:nvSpPr>
          <p:cNvPr id="2" name="Tijdelijke aanduiding voor dianummer 1"/>
          <p:cNvSpPr>
            <a:spLocks noGrp="1"/>
          </p:cNvSpPr>
          <p:nvPr>
            <p:ph type="sldNum" sz="quarter" idx="12"/>
          </p:nvPr>
        </p:nvSpPr>
        <p:spPr/>
        <p:txBody>
          <a:bodyPr/>
          <a:lstStyle/>
          <a:p>
            <a:fld id="{5F8BF08B-590B-49F4-885D-29D506526FD5}" type="slidenum">
              <a:rPr lang="nl-NL" altLang="en-US" smtClean="0"/>
              <a:pPr/>
              <a:t>56</a:t>
            </a:fld>
            <a:endParaRPr lang="nl-NL" altLang="en-US"/>
          </a:p>
        </p:txBody>
      </p:sp>
    </p:spTree>
    <p:extLst>
      <p:ext uri="{BB962C8B-B14F-4D97-AF65-F5344CB8AC3E}">
        <p14:creationId xmlns:p14="http://schemas.microsoft.com/office/powerpoint/2010/main" val="465205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nl-NL" dirty="0" err="1" smtClean="0"/>
              <a:t>Towards</a:t>
            </a:r>
            <a:r>
              <a:rPr lang="nl-NL" dirty="0" smtClean="0"/>
              <a:t> </a:t>
            </a:r>
            <a:r>
              <a:rPr lang="nl-NL" dirty="0" err="1" smtClean="0"/>
              <a:t>becoming</a:t>
            </a:r>
            <a:r>
              <a:rPr lang="nl-NL" dirty="0" smtClean="0"/>
              <a:t> MIL</a:t>
            </a:r>
          </a:p>
        </p:txBody>
      </p:sp>
      <p:sp>
        <p:nvSpPr>
          <p:cNvPr id="45059" name="Rectangle 3"/>
          <p:cNvSpPr>
            <a:spLocks noGrp="1" noChangeArrowheads="1"/>
          </p:cNvSpPr>
          <p:nvPr>
            <p:ph type="body" idx="1"/>
          </p:nvPr>
        </p:nvSpPr>
        <p:spPr/>
        <p:txBody>
          <a:bodyPr/>
          <a:lstStyle/>
          <a:p>
            <a:pPr eaLnBrk="1" hangingPunct="1"/>
            <a:r>
              <a:rPr lang="en-GB" smtClean="0"/>
              <a:t>From </a:t>
            </a:r>
          </a:p>
          <a:p>
            <a:pPr lvl="1" eaLnBrk="1" hangingPunct="1"/>
            <a:r>
              <a:rPr lang="en-GB" sz="3300" smtClean="0"/>
              <a:t>Unconscious Incompetent</a:t>
            </a:r>
          </a:p>
          <a:p>
            <a:pPr eaLnBrk="1" hangingPunct="1"/>
            <a:r>
              <a:rPr lang="en-GB" smtClean="0"/>
              <a:t>Via</a:t>
            </a:r>
          </a:p>
          <a:p>
            <a:pPr lvl="1" eaLnBrk="1" hangingPunct="1"/>
            <a:r>
              <a:rPr lang="en-GB" sz="3300" smtClean="0"/>
              <a:t>Conscious Incompetent</a:t>
            </a:r>
          </a:p>
          <a:p>
            <a:pPr eaLnBrk="1" hangingPunct="1"/>
            <a:r>
              <a:rPr lang="en-GB" smtClean="0"/>
              <a:t>To</a:t>
            </a:r>
          </a:p>
          <a:p>
            <a:pPr lvl="1" eaLnBrk="1" hangingPunct="1"/>
            <a:r>
              <a:rPr lang="en-GB" sz="3300" smtClean="0"/>
              <a:t>Conscious Competent</a:t>
            </a:r>
          </a:p>
          <a:p>
            <a:pPr eaLnBrk="1" hangingPunct="1"/>
            <a:endParaRPr lang="en-GB" sz="3700" b="1" smtClean="0"/>
          </a:p>
        </p:txBody>
      </p:sp>
      <p:sp>
        <p:nvSpPr>
          <p:cNvPr id="37892"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7893"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0A4DDDE3-0DEC-464D-AAB3-ED34EC8160A6}" type="slidenum">
              <a:rPr lang="nl-NL" altLang="en-US" smtClean="0"/>
              <a:pPr/>
              <a:t>57</a:t>
            </a:fld>
            <a:endParaRPr lang="nl-NL" altLang="en-US"/>
          </a:p>
        </p:txBody>
      </p:sp>
    </p:spTree>
    <p:extLst>
      <p:ext uri="{BB962C8B-B14F-4D97-AF65-F5344CB8AC3E}">
        <p14:creationId xmlns:p14="http://schemas.microsoft.com/office/powerpoint/2010/main" val="330839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nl-NL" dirty="0" smtClean="0"/>
              <a:t>Via Assessments	</a:t>
            </a:r>
          </a:p>
        </p:txBody>
      </p:sp>
      <p:sp>
        <p:nvSpPr>
          <p:cNvPr id="38915" name="Rectangle 3"/>
          <p:cNvSpPr>
            <a:spLocks noGrp="1" noChangeArrowheads="1"/>
          </p:cNvSpPr>
          <p:nvPr>
            <p:ph type="body" idx="1"/>
          </p:nvPr>
        </p:nvSpPr>
        <p:spPr/>
        <p:txBody>
          <a:bodyPr/>
          <a:lstStyle/>
          <a:p>
            <a:r>
              <a:rPr lang="nl-NL" smtClean="0"/>
              <a:t>Self-assessment</a:t>
            </a:r>
          </a:p>
          <a:p>
            <a:r>
              <a:rPr lang="nl-NL" smtClean="0"/>
              <a:t>Peer-assessment</a:t>
            </a:r>
          </a:p>
          <a:p>
            <a:r>
              <a:rPr lang="nl-NL" smtClean="0"/>
              <a:t>Tutor-assessment</a:t>
            </a:r>
          </a:p>
          <a:p>
            <a:endParaRPr lang="nl-NL" smtClean="0"/>
          </a:p>
          <a:p>
            <a:endParaRPr lang="nl-NL" smtClean="0"/>
          </a:p>
        </p:txBody>
      </p:sp>
      <p:sp>
        <p:nvSpPr>
          <p:cNvPr id="38916"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8917"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0A4DDDE3-0DEC-464D-AAB3-ED34EC8160A6}" type="slidenum">
              <a:rPr lang="nl-NL" altLang="en-US" smtClean="0"/>
              <a:pPr/>
              <a:t>58</a:t>
            </a:fld>
            <a:endParaRPr lang="nl-NL" altLang="en-US"/>
          </a:p>
        </p:txBody>
      </p:sp>
    </p:spTree>
    <p:extLst>
      <p:ext uri="{BB962C8B-B14F-4D97-AF65-F5344CB8AC3E}">
        <p14:creationId xmlns:p14="http://schemas.microsoft.com/office/powerpoint/2010/main" val="1464553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274433"/>
          <p:cNvSpPr>
            <a:spLocks noGrp="1" noChangeArrowheads="1"/>
          </p:cNvSpPr>
          <p:nvPr>
            <p:ph type="title"/>
          </p:nvPr>
        </p:nvSpPr>
        <p:spPr/>
        <p:txBody>
          <a:bodyPr/>
          <a:lstStyle/>
          <a:p>
            <a:r>
              <a:rPr lang="nl-NL" smtClean="0"/>
              <a:t>How?</a:t>
            </a:r>
          </a:p>
        </p:txBody>
      </p:sp>
      <p:sp>
        <p:nvSpPr>
          <p:cNvPr id="39939" name="Shape 37888"/>
          <p:cNvSpPr txBox="1">
            <a:spLocks noGrp="1"/>
          </p:cNvSpPr>
          <p:nvPr/>
        </p:nvSpPr>
        <p:spPr bwMode="auto">
          <a:xfrm>
            <a:off x="134938"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latin typeface="Verdana" pitchFamily="34" charset="0"/>
                <a:cs typeface="Arial" pitchFamily="34" charset="0"/>
              </a:rPr>
              <a:t>©akb</a:t>
            </a:r>
            <a:endParaRPr lang="nl-NL" sz="900">
              <a:latin typeface="Verdana" pitchFamily="34" charset="0"/>
              <a:cs typeface="Arial" pitchFamily="34" charset="0"/>
            </a:endParaRPr>
          </a:p>
        </p:txBody>
      </p:sp>
      <p:sp>
        <p:nvSpPr>
          <p:cNvPr id="39940" name="Shape 20"/>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5AB8EF0-C532-4870-8BDA-330FB607C6C8}" type="slidenum">
              <a:rPr lang="nl-NL" altLang="en-US" sz="1000">
                <a:cs typeface="Arial" pitchFamily="34" charset="0"/>
              </a:rPr>
              <a:pPr algn="r" eaLnBrk="1" hangingPunct="1"/>
              <a:t>59</a:t>
            </a:fld>
            <a:endParaRPr lang="nl-NL" sz="1000">
              <a:cs typeface="Arial" pitchFamily="34" charset="0"/>
            </a:endParaRPr>
          </a:p>
        </p:txBody>
      </p:sp>
      <p:grpSp>
        <p:nvGrpSpPr>
          <p:cNvPr id="30727" name="Group 6"/>
          <p:cNvGrpSpPr>
            <a:grpSpLocks/>
          </p:cNvGrpSpPr>
          <p:nvPr/>
        </p:nvGrpSpPr>
        <p:grpSpPr bwMode="auto">
          <a:xfrm>
            <a:off x="1320800" y="4648200"/>
            <a:ext cx="1905000" cy="762000"/>
            <a:chOff x="2064" y="2928"/>
            <a:chExt cx="1200" cy="480"/>
          </a:xfrm>
        </p:grpSpPr>
        <p:sp>
          <p:nvSpPr>
            <p:cNvPr id="39965" name="Rectangle 37907"/>
            <p:cNvSpPr>
              <a:spLocks noChangeArrowheads="1"/>
            </p:cNvSpPr>
            <p:nvPr/>
          </p:nvSpPr>
          <p:spPr bwMode="auto">
            <a:xfrm>
              <a:off x="2064" y="2928"/>
              <a:ext cx="1200" cy="480"/>
            </a:xfrm>
            <a:prstGeom prst="rect">
              <a:avLst/>
            </a:prstGeom>
            <a:solidFill>
              <a:srgbClr val="EAEAEA"/>
            </a:solidFill>
            <a:ln w="12700" algn="ctr">
              <a:solidFill>
                <a:schemeClr val="tx1"/>
              </a:solidFill>
              <a:miter lim="800000"/>
              <a:headEnd type="none" w="sm" len="sm"/>
              <a:tailEnd type="none" w="sm" len="sm"/>
            </a:ln>
          </p:spPr>
          <p:txBody>
            <a:bodyPr wrap="none" anchor="ctr"/>
            <a:lstStyle/>
            <a:p>
              <a:endParaRPr lang="nl-NL">
                <a:solidFill>
                  <a:srgbClr val="000000"/>
                </a:solidFill>
              </a:endParaRPr>
            </a:p>
          </p:txBody>
        </p:sp>
        <p:sp>
          <p:nvSpPr>
            <p:cNvPr id="39966" name="Rectangle 37908"/>
            <p:cNvSpPr>
              <a:spLocks noChangeArrowheads="1"/>
            </p:cNvSpPr>
            <p:nvPr/>
          </p:nvSpPr>
          <p:spPr bwMode="auto">
            <a:xfrm>
              <a:off x="2208" y="2976"/>
              <a:ext cx="892" cy="40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conscious</a:t>
              </a:r>
              <a:endParaRPr lang="nl-NL"/>
            </a:p>
            <a:p>
              <a:pPr algn="ctr"/>
              <a:r>
                <a:rPr lang="nl-NL"/>
                <a:t>competent</a:t>
              </a:r>
            </a:p>
          </p:txBody>
        </p:sp>
      </p:grpSp>
      <p:sp>
        <p:nvSpPr>
          <p:cNvPr id="30749" name="Rectangle 37901"/>
          <p:cNvSpPr>
            <a:spLocks noChangeArrowheads="1"/>
          </p:cNvSpPr>
          <p:nvPr/>
        </p:nvSpPr>
        <p:spPr bwMode="auto">
          <a:xfrm>
            <a:off x="3667125" y="3429000"/>
            <a:ext cx="1905000" cy="685800"/>
          </a:xfrm>
          <a:prstGeom prst="rect">
            <a:avLst/>
          </a:prstGeom>
          <a:solidFill>
            <a:srgbClr val="EAEAEA"/>
          </a:solidFill>
          <a:ln w="12700" algn="ctr">
            <a:solidFill>
              <a:schemeClr val="tx1"/>
            </a:solidFill>
            <a:miter lim="800000"/>
            <a:headEnd type="none" w="sm" len="sm"/>
            <a:tailEnd type="none" w="sm" len="sm"/>
          </a:ln>
        </p:spPr>
        <p:txBody>
          <a:bodyPr wrap="none" anchor="ctr"/>
          <a:lstStyle/>
          <a:p>
            <a:endParaRPr lang="nl-NL">
              <a:solidFill>
                <a:srgbClr val="000000"/>
              </a:solidFill>
            </a:endParaRPr>
          </a:p>
        </p:txBody>
      </p:sp>
      <p:sp>
        <p:nvSpPr>
          <p:cNvPr id="30750" name="Rectangle 37902"/>
          <p:cNvSpPr>
            <a:spLocks noChangeArrowheads="1"/>
          </p:cNvSpPr>
          <p:nvPr/>
        </p:nvSpPr>
        <p:spPr bwMode="auto">
          <a:xfrm>
            <a:off x="3911600" y="3468687"/>
            <a:ext cx="1508125" cy="646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dirty="0"/>
              <a:t>conscious</a:t>
            </a:r>
          </a:p>
          <a:p>
            <a:pPr algn="ctr"/>
            <a:r>
              <a:rPr lang="en-GB" dirty="0"/>
              <a:t>in</a:t>
            </a:r>
            <a:r>
              <a:rPr lang="nl-NL" dirty="0"/>
              <a:t>competent</a:t>
            </a:r>
          </a:p>
        </p:txBody>
      </p:sp>
      <p:sp>
        <p:nvSpPr>
          <p:cNvPr id="30729" name="TextBox 37899"/>
          <p:cNvSpPr txBox="1">
            <a:spLocks noChangeArrowheads="1"/>
          </p:cNvSpPr>
          <p:nvPr/>
        </p:nvSpPr>
        <p:spPr bwMode="auto">
          <a:xfrm>
            <a:off x="3886200" y="2247900"/>
            <a:ext cx="255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dirty="0">
                <a:cs typeface="Arial" pitchFamily="34" charset="0"/>
              </a:rPr>
              <a:t>step 1 </a:t>
            </a:r>
            <a:r>
              <a:rPr lang="nl-NL" dirty="0" err="1">
                <a:cs typeface="Arial" pitchFamily="34" charset="0"/>
              </a:rPr>
              <a:t>raise</a:t>
            </a:r>
            <a:r>
              <a:rPr lang="nl-NL" dirty="0">
                <a:cs typeface="Arial" pitchFamily="34" charset="0"/>
              </a:rPr>
              <a:t> awareness</a:t>
            </a:r>
          </a:p>
          <a:p>
            <a:pPr eaLnBrk="1" hangingPunct="1"/>
            <a:r>
              <a:rPr lang="nl-NL" dirty="0">
                <a:cs typeface="Arial" pitchFamily="34" charset="0"/>
              </a:rPr>
              <a:t>(assessment)</a:t>
            </a:r>
          </a:p>
        </p:txBody>
      </p:sp>
      <p:grpSp>
        <p:nvGrpSpPr>
          <p:cNvPr id="30731" name="Group 22"/>
          <p:cNvGrpSpPr>
            <a:grpSpLocks/>
          </p:cNvGrpSpPr>
          <p:nvPr/>
        </p:nvGrpSpPr>
        <p:grpSpPr bwMode="auto">
          <a:xfrm>
            <a:off x="990600" y="2413000"/>
            <a:ext cx="2311400" cy="2159000"/>
            <a:chOff x="1558" y="1733"/>
            <a:chExt cx="1165" cy="1166"/>
          </a:xfrm>
        </p:grpSpPr>
        <p:sp>
          <p:nvSpPr>
            <p:cNvPr id="39957" name="Shape 23"/>
            <p:cNvSpPr>
              <a:spLocks/>
            </p:cNvSpPr>
            <p:nvPr/>
          </p:nvSpPr>
          <p:spPr bwMode="auto">
            <a:xfrm>
              <a:off x="1663" y="1758"/>
              <a:ext cx="421" cy="421"/>
            </a:xfrm>
            <a:custGeom>
              <a:avLst/>
              <a:gdLst>
                <a:gd name="T0" fmla="*/ 0 w 843"/>
                <a:gd name="T1" fmla="*/ 21 h 841"/>
                <a:gd name="T2" fmla="*/ 0 w 843"/>
                <a:gd name="T3" fmla="*/ 21 h 841"/>
                <a:gd name="T4" fmla="*/ 0 w 843"/>
                <a:gd name="T5" fmla="*/ 20 h 841"/>
                <a:gd name="T6" fmla="*/ 0 w 843"/>
                <a:gd name="T7" fmla="*/ 20 h 841"/>
                <a:gd name="T8" fmla="*/ 1 w 843"/>
                <a:gd name="T9" fmla="*/ 19 h 841"/>
                <a:gd name="T10" fmla="*/ 1 w 843"/>
                <a:gd name="T11" fmla="*/ 19 h 841"/>
                <a:gd name="T12" fmla="*/ 1 w 843"/>
                <a:gd name="T13" fmla="*/ 18 h 841"/>
                <a:gd name="T14" fmla="*/ 1 w 843"/>
                <a:gd name="T15" fmla="*/ 18 h 841"/>
                <a:gd name="T16" fmla="*/ 2 w 843"/>
                <a:gd name="T17" fmla="*/ 18 h 841"/>
                <a:gd name="T18" fmla="*/ 2 w 843"/>
                <a:gd name="T19" fmla="*/ 17 h 841"/>
                <a:gd name="T20" fmla="*/ 2 w 843"/>
                <a:gd name="T21" fmla="*/ 16 h 841"/>
                <a:gd name="T22" fmla="*/ 3 w 843"/>
                <a:gd name="T23" fmla="*/ 16 h 841"/>
                <a:gd name="T24" fmla="*/ 3 w 843"/>
                <a:gd name="T25" fmla="*/ 16 h 841"/>
                <a:gd name="T26" fmla="*/ 3 w 843"/>
                <a:gd name="T27" fmla="*/ 15 h 841"/>
                <a:gd name="T28" fmla="*/ 4 w 843"/>
                <a:gd name="T29" fmla="*/ 15 h 841"/>
                <a:gd name="T30" fmla="*/ 4 w 843"/>
                <a:gd name="T31" fmla="*/ 14 h 841"/>
                <a:gd name="T32" fmla="*/ 5 w 843"/>
                <a:gd name="T33" fmla="*/ 14 h 841"/>
                <a:gd name="T34" fmla="*/ 5 w 843"/>
                <a:gd name="T35" fmla="*/ 13 h 841"/>
                <a:gd name="T36" fmla="*/ 6 w 843"/>
                <a:gd name="T37" fmla="*/ 13 h 841"/>
                <a:gd name="T38" fmla="*/ 6 w 843"/>
                <a:gd name="T39" fmla="*/ 12 h 841"/>
                <a:gd name="T40" fmla="*/ 7 w 843"/>
                <a:gd name="T41" fmla="*/ 12 h 841"/>
                <a:gd name="T42" fmla="*/ 7 w 843"/>
                <a:gd name="T43" fmla="*/ 11 h 841"/>
                <a:gd name="T44" fmla="*/ 7 w 843"/>
                <a:gd name="T45" fmla="*/ 11 h 841"/>
                <a:gd name="T46" fmla="*/ 8 w 843"/>
                <a:gd name="T47" fmla="*/ 10 h 841"/>
                <a:gd name="T48" fmla="*/ 8 w 843"/>
                <a:gd name="T49" fmla="*/ 10 h 841"/>
                <a:gd name="T50" fmla="*/ 9 w 843"/>
                <a:gd name="T51" fmla="*/ 10 h 841"/>
                <a:gd name="T52" fmla="*/ 9 w 843"/>
                <a:gd name="T53" fmla="*/ 9 h 841"/>
                <a:gd name="T54" fmla="*/ 10 w 843"/>
                <a:gd name="T55" fmla="*/ 9 h 841"/>
                <a:gd name="T56" fmla="*/ 11 w 843"/>
                <a:gd name="T57" fmla="*/ 8 h 841"/>
                <a:gd name="T58" fmla="*/ 11 w 843"/>
                <a:gd name="T59" fmla="*/ 8 h 841"/>
                <a:gd name="T60" fmla="*/ 12 w 843"/>
                <a:gd name="T61" fmla="*/ 7 h 841"/>
                <a:gd name="T62" fmla="*/ 12 w 843"/>
                <a:gd name="T63" fmla="*/ 7 h 841"/>
                <a:gd name="T64" fmla="*/ 13 w 843"/>
                <a:gd name="T65" fmla="*/ 7 h 841"/>
                <a:gd name="T66" fmla="*/ 14 w 843"/>
                <a:gd name="T67" fmla="*/ 6 h 841"/>
                <a:gd name="T68" fmla="*/ 14 w 843"/>
                <a:gd name="T69" fmla="*/ 6 h 841"/>
                <a:gd name="T70" fmla="*/ 15 w 843"/>
                <a:gd name="T71" fmla="*/ 6 h 841"/>
                <a:gd name="T72" fmla="*/ 16 w 843"/>
                <a:gd name="T73" fmla="*/ 5 h 841"/>
                <a:gd name="T74" fmla="*/ 16 w 843"/>
                <a:gd name="T75" fmla="*/ 5 h 841"/>
                <a:gd name="T76" fmla="*/ 14 w 843"/>
                <a:gd name="T77" fmla="*/ 0 h 841"/>
                <a:gd name="T78" fmla="*/ 26 w 843"/>
                <a:gd name="T79" fmla="*/ 7 h 841"/>
                <a:gd name="T80" fmla="*/ 23 w 843"/>
                <a:gd name="T81" fmla="*/ 21 h 841"/>
                <a:gd name="T82" fmla="*/ 21 w 843"/>
                <a:gd name="T83" fmla="*/ 17 h 841"/>
                <a:gd name="T84" fmla="*/ 20 w 843"/>
                <a:gd name="T85" fmla="*/ 17 h 841"/>
                <a:gd name="T86" fmla="*/ 19 w 843"/>
                <a:gd name="T87" fmla="*/ 18 h 841"/>
                <a:gd name="T88" fmla="*/ 19 w 843"/>
                <a:gd name="T89" fmla="*/ 18 h 841"/>
                <a:gd name="T90" fmla="*/ 18 w 843"/>
                <a:gd name="T91" fmla="*/ 19 h 841"/>
                <a:gd name="T92" fmla="*/ 17 w 843"/>
                <a:gd name="T93" fmla="*/ 19 h 841"/>
                <a:gd name="T94" fmla="*/ 16 w 843"/>
                <a:gd name="T95" fmla="*/ 20 h 841"/>
                <a:gd name="T96" fmla="*/ 16 w 843"/>
                <a:gd name="T97" fmla="*/ 20 h 841"/>
                <a:gd name="T98" fmla="*/ 15 w 843"/>
                <a:gd name="T99" fmla="*/ 21 h 841"/>
                <a:gd name="T100" fmla="*/ 15 w 843"/>
                <a:gd name="T101" fmla="*/ 22 h 841"/>
                <a:gd name="T102" fmla="*/ 14 w 843"/>
                <a:gd name="T103" fmla="*/ 22 h 841"/>
                <a:gd name="T104" fmla="*/ 13 w 843"/>
                <a:gd name="T105" fmla="*/ 23 h 841"/>
                <a:gd name="T106" fmla="*/ 13 w 843"/>
                <a:gd name="T107" fmla="*/ 24 h 841"/>
                <a:gd name="T108" fmla="*/ 12 w 843"/>
                <a:gd name="T109" fmla="*/ 24 h 841"/>
                <a:gd name="T110" fmla="*/ 12 w 843"/>
                <a:gd name="T111" fmla="*/ 25 h 841"/>
                <a:gd name="T112" fmla="*/ 12 w 843"/>
                <a:gd name="T113" fmla="*/ 26 h 841"/>
                <a:gd name="T114" fmla="*/ 11 w 843"/>
                <a:gd name="T115" fmla="*/ 26 h 841"/>
                <a:gd name="T116" fmla="*/ 11 w 843"/>
                <a:gd name="T117" fmla="*/ 27 h 841"/>
                <a:gd name="T118" fmla="*/ 0 w 843"/>
                <a:gd name="T119" fmla="*/ 21 h 8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3"/>
                <a:gd name="T181" fmla="*/ 0 h 841"/>
                <a:gd name="T182" fmla="*/ 843 w 843"/>
                <a:gd name="T183" fmla="*/ 841 h 8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3" h="841">
                  <a:moveTo>
                    <a:pt x="0" y="666"/>
                  </a:moveTo>
                  <a:lnTo>
                    <a:pt x="9" y="649"/>
                  </a:lnTo>
                  <a:lnTo>
                    <a:pt x="16" y="634"/>
                  </a:lnTo>
                  <a:lnTo>
                    <a:pt x="24" y="619"/>
                  </a:lnTo>
                  <a:lnTo>
                    <a:pt x="32" y="605"/>
                  </a:lnTo>
                  <a:lnTo>
                    <a:pt x="40" y="590"/>
                  </a:lnTo>
                  <a:lnTo>
                    <a:pt x="50" y="575"/>
                  </a:lnTo>
                  <a:lnTo>
                    <a:pt x="59" y="561"/>
                  </a:lnTo>
                  <a:lnTo>
                    <a:pt x="67" y="545"/>
                  </a:lnTo>
                  <a:lnTo>
                    <a:pt x="79" y="528"/>
                  </a:lnTo>
                  <a:lnTo>
                    <a:pt x="92" y="511"/>
                  </a:lnTo>
                  <a:lnTo>
                    <a:pt x="102" y="497"/>
                  </a:lnTo>
                  <a:lnTo>
                    <a:pt x="114" y="483"/>
                  </a:lnTo>
                  <a:lnTo>
                    <a:pt x="126" y="466"/>
                  </a:lnTo>
                  <a:lnTo>
                    <a:pt x="139" y="449"/>
                  </a:lnTo>
                  <a:lnTo>
                    <a:pt x="152" y="434"/>
                  </a:lnTo>
                  <a:lnTo>
                    <a:pt x="166" y="417"/>
                  </a:lnTo>
                  <a:lnTo>
                    <a:pt x="179" y="404"/>
                  </a:lnTo>
                  <a:lnTo>
                    <a:pt x="195" y="386"/>
                  </a:lnTo>
                  <a:lnTo>
                    <a:pt x="210" y="371"/>
                  </a:lnTo>
                  <a:lnTo>
                    <a:pt x="224" y="358"/>
                  </a:lnTo>
                  <a:lnTo>
                    <a:pt x="240" y="343"/>
                  </a:lnTo>
                  <a:lnTo>
                    <a:pt x="252" y="332"/>
                  </a:lnTo>
                  <a:lnTo>
                    <a:pt x="267" y="319"/>
                  </a:lnTo>
                  <a:lnTo>
                    <a:pt x="282" y="306"/>
                  </a:lnTo>
                  <a:lnTo>
                    <a:pt x="301" y="292"/>
                  </a:lnTo>
                  <a:lnTo>
                    <a:pt x="316" y="280"/>
                  </a:lnTo>
                  <a:lnTo>
                    <a:pt x="333" y="266"/>
                  </a:lnTo>
                  <a:lnTo>
                    <a:pt x="354" y="251"/>
                  </a:lnTo>
                  <a:lnTo>
                    <a:pt x="372" y="237"/>
                  </a:lnTo>
                  <a:lnTo>
                    <a:pt x="393" y="223"/>
                  </a:lnTo>
                  <a:lnTo>
                    <a:pt x="414" y="210"/>
                  </a:lnTo>
                  <a:lnTo>
                    <a:pt x="435" y="198"/>
                  </a:lnTo>
                  <a:lnTo>
                    <a:pt x="458" y="185"/>
                  </a:lnTo>
                  <a:lnTo>
                    <a:pt x="478" y="177"/>
                  </a:lnTo>
                  <a:lnTo>
                    <a:pt x="496" y="166"/>
                  </a:lnTo>
                  <a:lnTo>
                    <a:pt x="518" y="157"/>
                  </a:lnTo>
                  <a:lnTo>
                    <a:pt x="533" y="151"/>
                  </a:lnTo>
                  <a:lnTo>
                    <a:pt x="468" y="0"/>
                  </a:lnTo>
                  <a:lnTo>
                    <a:pt x="843" y="215"/>
                  </a:lnTo>
                  <a:lnTo>
                    <a:pt x="746" y="660"/>
                  </a:lnTo>
                  <a:lnTo>
                    <a:pt x="685" y="528"/>
                  </a:lnTo>
                  <a:lnTo>
                    <a:pt x="660" y="540"/>
                  </a:lnTo>
                  <a:lnTo>
                    <a:pt x="636" y="553"/>
                  </a:lnTo>
                  <a:lnTo>
                    <a:pt x="610" y="569"/>
                  </a:lnTo>
                  <a:lnTo>
                    <a:pt x="582" y="588"/>
                  </a:lnTo>
                  <a:lnTo>
                    <a:pt x="560" y="604"/>
                  </a:lnTo>
                  <a:lnTo>
                    <a:pt x="538" y="622"/>
                  </a:lnTo>
                  <a:lnTo>
                    <a:pt x="517" y="640"/>
                  </a:lnTo>
                  <a:lnTo>
                    <a:pt x="498" y="658"/>
                  </a:lnTo>
                  <a:lnTo>
                    <a:pt x="481" y="678"/>
                  </a:lnTo>
                  <a:lnTo>
                    <a:pt x="461" y="698"/>
                  </a:lnTo>
                  <a:lnTo>
                    <a:pt x="445" y="719"/>
                  </a:lnTo>
                  <a:lnTo>
                    <a:pt x="429" y="740"/>
                  </a:lnTo>
                  <a:lnTo>
                    <a:pt x="415" y="758"/>
                  </a:lnTo>
                  <a:lnTo>
                    <a:pt x="399" y="783"/>
                  </a:lnTo>
                  <a:lnTo>
                    <a:pt x="385" y="806"/>
                  </a:lnTo>
                  <a:lnTo>
                    <a:pt x="378" y="823"/>
                  </a:lnTo>
                  <a:lnTo>
                    <a:pt x="368" y="841"/>
                  </a:lnTo>
                  <a:lnTo>
                    <a:pt x="0" y="666"/>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39958" name="Shape 24"/>
            <p:cNvSpPr>
              <a:spLocks/>
            </p:cNvSpPr>
            <p:nvPr/>
          </p:nvSpPr>
          <p:spPr bwMode="auto">
            <a:xfrm>
              <a:off x="1558" y="2055"/>
              <a:ext cx="372" cy="468"/>
            </a:xfrm>
            <a:custGeom>
              <a:avLst/>
              <a:gdLst>
                <a:gd name="T0" fmla="*/ 24 w 742"/>
                <a:gd name="T1" fmla="*/ 13 h 936"/>
                <a:gd name="T2" fmla="*/ 18 w 742"/>
                <a:gd name="T3" fmla="*/ 10 h 936"/>
                <a:gd name="T4" fmla="*/ 18 w 742"/>
                <a:gd name="T5" fmla="*/ 11 h 936"/>
                <a:gd name="T6" fmla="*/ 17 w 742"/>
                <a:gd name="T7" fmla="*/ 11 h 936"/>
                <a:gd name="T8" fmla="*/ 17 w 742"/>
                <a:gd name="T9" fmla="*/ 12 h 936"/>
                <a:gd name="T10" fmla="*/ 17 w 742"/>
                <a:gd name="T11" fmla="*/ 12 h 936"/>
                <a:gd name="T12" fmla="*/ 17 w 742"/>
                <a:gd name="T13" fmla="*/ 13 h 936"/>
                <a:gd name="T14" fmla="*/ 17 w 742"/>
                <a:gd name="T15" fmla="*/ 14 h 936"/>
                <a:gd name="T16" fmla="*/ 17 w 742"/>
                <a:gd name="T17" fmla="*/ 15 h 936"/>
                <a:gd name="T18" fmla="*/ 17 w 742"/>
                <a:gd name="T19" fmla="*/ 15 h 936"/>
                <a:gd name="T20" fmla="*/ 17 w 742"/>
                <a:gd name="T21" fmla="*/ 16 h 936"/>
                <a:gd name="T22" fmla="*/ 17 w 742"/>
                <a:gd name="T23" fmla="*/ 18 h 936"/>
                <a:gd name="T24" fmla="*/ 17 w 742"/>
                <a:gd name="T25" fmla="*/ 18 h 936"/>
                <a:gd name="T26" fmla="*/ 17 w 742"/>
                <a:gd name="T27" fmla="*/ 19 h 936"/>
                <a:gd name="T28" fmla="*/ 17 w 742"/>
                <a:gd name="T29" fmla="*/ 20 h 936"/>
                <a:gd name="T30" fmla="*/ 17 w 742"/>
                <a:gd name="T31" fmla="*/ 21 h 936"/>
                <a:gd name="T32" fmla="*/ 17 w 742"/>
                <a:gd name="T33" fmla="*/ 21 h 936"/>
                <a:gd name="T34" fmla="*/ 17 w 742"/>
                <a:gd name="T35" fmla="*/ 22 h 936"/>
                <a:gd name="T36" fmla="*/ 17 w 742"/>
                <a:gd name="T37" fmla="*/ 23 h 936"/>
                <a:gd name="T38" fmla="*/ 6 w 742"/>
                <a:gd name="T39" fmla="*/ 30 h 936"/>
                <a:gd name="T40" fmla="*/ 6 w 742"/>
                <a:gd name="T41" fmla="*/ 29 h 936"/>
                <a:gd name="T42" fmla="*/ 6 w 742"/>
                <a:gd name="T43" fmla="*/ 28 h 936"/>
                <a:gd name="T44" fmla="*/ 6 w 742"/>
                <a:gd name="T45" fmla="*/ 28 h 936"/>
                <a:gd name="T46" fmla="*/ 5 w 742"/>
                <a:gd name="T47" fmla="*/ 27 h 936"/>
                <a:gd name="T48" fmla="*/ 5 w 742"/>
                <a:gd name="T49" fmla="*/ 27 h 936"/>
                <a:gd name="T50" fmla="*/ 5 w 742"/>
                <a:gd name="T51" fmla="*/ 26 h 936"/>
                <a:gd name="T52" fmla="*/ 5 w 742"/>
                <a:gd name="T53" fmla="*/ 25 h 936"/>
                <a:gd name="T54" fmla="*/ 5 w 742"/>
                <a:gd name="T55" fmla="*/ 25 h 936"/>
                <a:gd name="T56" fmla="*/ 5 w 742"/>
                <a:gd name="T57" fmla="*/ 24 h 936"/>
                <a:gd name="T58" fmla="*/ 5 w 742"/>
                <a:gd name="T59" fmla="*/ 24 h 936"/>
                <a:gd name="T60" fmla="*/ 4 w 742"/>
                <a:gd name="T61" fmla="*/ 23 h 936"/>
                <a:gd name="T62" fmla="*/ 4 w 742"/>
                <a:gd name="T63" fmla="*/ 22 h 936"/>
                <a:gd name="T64" fmla="*/ 4 w 742"/>
                <a:gd name="T65" fmla="*/ 22 h 936"/>
                <a:gd name="T66" fmla="*/ 4 w 742"/>
                <a:gd name="T67" fmla="*/ 21 h 936"/>
                <a:gd name="T68" fmla="*/ 4 w 742"/>
                <a:gd name="T69" fmla="*/ 20 h 936"/>
                <a:gd name="T70" fmla="*/ 4 w 742"/>
                <a:gd name="T71" fmla="*/ 19 h 936"/>
                <a:gd name="T72" fmla="*/ 4 w 742"/>
                <a:gd name="T73" fmla="*/ 19 h 936"/>
                <a:gd name="T74" fmla="*/ 4 w 742"/>
                <a:gd name="T75" fmla="*/ 18 h 936"/>
                <a:gd name="T76" fmla="*/ 4 w 742"/>
                <a:gd name="T77" fmla="*/ 17 h 936"/>
                <a:gd name="T78" fmla="*/ 4 w 742"/>
                <a:gd name="T79" fmla="*/ 16 h 936"/>
                <a:gd name="T80" fmla="*/ 4 w 742"/>
                <a:gd name="T81" fmla="*/ 15 h 936"/>
                <a:gd name="T82" fmla="*/ 4 w 742"/>
                <a:gd name="T83" fmla="*/ 14 h 936"/>
                <a:gd name="T84" fmla="*/ 4 w 742"/>
                <a:gd name="T85" fmla="*/ 14 h 936"/>
                <a:gd name="T86" fmla="*/ 4 w 742"/>
                <a:gd name="T87" fmla="*/ 13 h 936"/>
                <a:gd name="T88" fmla="*/ 4 w 742"/>
                <a:gd name="T89" fmla="*/ 12 h 936"/>
                <a:gd name="T90" fmla="*/ 4 w 742"/>
                <a:gd name="T91" fmla="*/ 11 h 936"/>
                <a:gd name="T92" fmla="*/ 4 w 742"/>
                <a:gd name="T93" fmla="*/ 11 h 936"/>
                <a:gd name="T94" fmla="*/ 5 w 742"/>
                <a:gd name="T95" fmla="*/ 10 h 936"/>
                <a:gd name="T96" fmla="*/ 5 w 742"/>
                <a:gd name="T97" fmla="*/ 9 h 936"/>
                <a:gd name="T98" fmla="*/ 5 w 742"/>
                <a:gd name="T99" fmla="*/ 8 h 936"/>
                <a:gd name="T100" fmla="*/ 5 w 742"/>
                <a:gd name="T101" fmla="*/ 8 h 936"/>
                <a:gd name="T102" fmla="*/ 5 w 742"/>
                <a:gd name="T103" fmla="*/ 7 h 936"/>
                <a:gd name="T104" fmla="*/ 6 w 742"/>
                <a:gd name="T105" fmla="*/ 6 h 936"/>
                <a:gd name="T106" fmla="*/ 6 w 742"/>
                <a:gd name="T107" fmla="*/ 5 h 936"/>
                <a:gd name="T108" fmla="*/ 0 w 742"/>
                <a:gd name="T109" fmla="*/ 3 h 936"/>
                <a:gd name="T110" fmla="*/ 15 w 742"/>
                <a:gd name="T111" fmla="*/ 0 h 936"/>
                <a:gd name="T112" fmla="*/ 24 w 742"/>
                <a:gd name="T113" fmla="*/ 13 h 9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936"/>
                <a:gd name="T173" fmla="*/ 742 w 742"/>
                <a:gd name="T174" fmla="*/ 936 h 9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936">
                  <a:moveTo>
                    <a:pt x="742" y="387"/>
                  </a:moveTo>
                  <a:lnTo>
                    <a:pt x="553" y="310"/>
                  </a:lnTo>
                  <a:lnTo>
                    <a:pt x="546" y="328"/>
                  </a:lnTo>
                  <a:lnTo>
                    <a:pt x="541" y="345"/>
                  </a:lnTo>
                  <a:lnTo>
                    <a:pt x="536" y="364"/>
                  </a:lnTo>
                  <a:lnTo>
                    <a:pt x="532" y="383"/>
                  </a:lnTo>
                  <a:lnTo>
                    <a:pt x="526" y="408"/>
                  </a:lnTo>
                  <a:lnTo>
                    <a:pt x="523" y="429"/>
                  </a:lnTo>
                  <a:lnTo>
                    <a:pt x="520" y="451"/>
                  </a:lnTo>
                  <a:lnTo>
                    <a:pt x="517" y="476"/>
                  </a:lnTo>
                  <a:lnTo>
                    <a:pt x="515" y="502"/>
                  </a:lnTo>
                  <a:lnTo>
                    <a:pt x="515" y="549"/>
                  </a:lnTo>
                  <a:lnTo>
                    <a:pt x="516" y="573"/>
                  </a:lnTo>
                  <a:lnTo>
                    <a:pt x="517" y="596"/>
                  </a:lnTo>
                  <a:lnTo>
                    <a:pt x="521" y="619"/>
                  </a:lnTo>
                  <a:lnTo>
                    <a:pt x="525" y="641"/>
                  </a:lnTo>
                  <a:lnTo>
                    <a:pt x="529" y="663"/>
                  </a:lnTo>
                  <a:lnTo>
                    <a:pt x="535" y="689"/>
                  </a:lnTo>
                  <a:lnTo>
                    <a:pt x="542" y="713"/>
                  </a:lnTo>
                  <a:lnTo>
                    <a:pt x="188" y="936"/>
                  </a:lnTo>
                  <a:lnTo>
                    <a:pt x="180" y="914"/>
                  </a:lnTo>
                  <a:lnTo>
                    <a:pt x="172" y="894"/>
                  </a:lnTo>
                  <a:lnTo>
                    <a:pt x="166" y="876"/>
                  </a:lnTo>
                  <a:lnTo>
                    <a:pt x="159" y="855"/>
                  </a:lnTo>
                  <a:lnTo>
                    <a:pt x="154" y="838"/>
                  </a:lnTo>
                  <a:lnTo>
                    <a:pt x="147" y="818"/>
                  </a:lnTo>
                  <a:lnTo>
                    <a:pt x="143" y="800"/>
                  </a:lnTo>
                  <a:lnTo>
                    <a:pt x="139" y="782"/>
                  </a:lnTo>
                  <a:lnTo>
                    <a:pt x="134" y="764"/>
                  </a:lnTo>
                  <a:lnTo>
                    <a:pt x="129" y="742"/>
                  </a:lnTo>
                  <a:lnTo>
                    <a:pt x="126" y="719"/>
                  </a:lnTo>
                  <a:lnTo>
                    <a:pt x="121" y="699"/>
                  </a:lnTo>
                  <a:lnTo>
                    <a:pt x="117" y="678"/>
                  </a:lnTo>
                  <a:lnTo>
                    <a:pt x="115" y="654"/>
                  </a:lnTo>
                  <a:lnTo>
                    <a:pt x="113" y="632"/>
                  </a:lnTo>
                  <a:lnTo>
                    <a:pt x="111" y="605"/>
                  </a:lnTo>
                  <a:lnTo>
                    <a:pt x="108" y="581"/>
                  </a:lnTo>
                  <a:lnTo>
                    <a:pt x="108" y="556"/>
                  </a:lnTo>
                  <a:lnTo>
                    <a:pt x="108" y="530"/>
                  </a:lnTo>
                  <a:lnTo>
                    <a:pt x="108" y="497"/>
                  </a:lnTo>
                  <a:lnTo>
                    <a:pt x="109" y="468"/>
                  </a:lnTo>
                  <a:lnTo>
                    <a:pt x="111" y="448"/>
                  </a:lnTo>
                  <a:lnTo>
                    <a:pt x="113" y="424"/>
                  </a:lnTo>
                  <a:lnTo>
                    <a:pt x="115" y="402"/>
                  </a:lnTo>
                  <a:lnTo>
                    <a:pt x="118" y="374"/>
                  </a:lnTo>
                  <a:lnTo>
                    <a:pt x="122" y="351"/>
                  </a:lnTo>
                  <a:lnTo>
                    <a:pt x="127" y="329"/>
                  </a:lnTo>
                  <a:lnTo>
                    <a:pt x="132" y="302"/>
                  </a:lnTo>
                  <a:lnTo>
                    <a:pt x="138" y="280"/>
                  </a:lnTo>
                  <a:lnTo>
                    <a:pt x="143" y="254"/>
                  </a:lnTo>
                  <a:lnTo>
                    <a:pt x="150" y="232"/>
                  </a:lnTo>
                  <a:lnTo>
                    <a:pt x="157" y="208"/>
                  </a:lnTo>
                  <a:lnTo>
                    <a:pt x="165" y="185"/>
                  </a:lnTo>
                  <a:lnTo>
                    <a:pt x="176" y="155"/>
                  </a:lnTo>
                  <a:lnTo>
                    <a:pt x="0" y="81"/>
                  </a:lnTo>
                  <a:lnTo>
                    <a:pt x="462" y="0"/>
                  </a:lnTo>
                  <a:lnTo>
                    <a:pt x="742" y="387"/>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39959" name="Shape 25"/>
            <p:cNvSpPr>
              <a:spLocks/>
            </p:cNvSpPr>
            <p:nvPr/>
          </p:nvSpPr>
          <p:spPr bwMode="auto">
            <a:xfrm>
              <a:off x="1575" y="2393"/>
              <a:ext cx="422" cy="401"/>
            </a:xfrm>
            <a:custGeom>
              <a:avLst/>
              <a:gdLst>
                <a:gd name="T0" fmla="*/ 21 w 844"/>
                <a:gd name="T1" fmla="*/ 26 h 802"/>
                <a:gd name="T2" fmla="*/ 21 w 844"/>
                <a:gd name="T3" fmla="*/ 25 h 802"/>
                <a:gd name="T4" fmla="*/ 20 w 844"/>
                <a:gd name="T5" fmla="*/ 25 h 802"/>
                <a:gd name="T6" fmla="*/ 20 w 844"/>
                <a:gd name="T7" fmla="*/ 25 h 802"/>
                <a:gd name="T8" fmla="*/ 20 w 844"/>
                <a:gd name="T9" fmla="*/ 25 h 802"/>
                <a:gd name="T10" fmla="*/ 19 w 844"/>
                <a:gd name="T11" fmla="*/ 24 h 802"/>
                <a:gd name="T12" fmla="*/ 19 w 844"/>
                <a:gd name="T13" fmla="*/ 24 h 802"/>
                <a:gd name="T14" fmla="*/ 18 w 844"/>
                <a:gd name="T15" fmla="*/ 24 h 802"/>
                <a:gd name="T16" fmla="*/ 18 w 844"/>
                <a:gd name="T17" fmla="*/ 23 h 802"/>
                <a:gd name="T18" fmla="*/ 17 w 844"/>
                <a:gd name="T19" fmla="*/ 23 h 802"/>
                <a:gd name="T20" fmla="*/ 17 w 844"/>
                <a:gd name="T21" fmla="*/ 23 h 802"/>
                <a:gd name="T22" fmla="*/ 16 w 844"/>
                <a:gd name="T23" fmla="*/ 22 h 802"/>
                <a:gd name="T24" fmla="*/ 16 w 844"/>
                <a:gd name="T25" fmla="*/ 22 h 802"/>
                <a:gd name="T26" fmla="*/ 15 w 844"/>
                <a:gd name="T27" fmla="*/ 22 h 802"/>
                <a:gd name="T28" fmla="*/ 15 w 844"/>
                <a:gd name="T29" fmla="*/ 21 h 802"/>
                <a:gd name="T30" fmla="*/ 14 w 844"/>
                <a:gd name="T31" fmla="*/ 21 h 802"/>
                <a:gd name="T32" fmla="*/ 14 w 844"/>
                <a:gd name="T33" fmla="*/ 20 h 802"/>
                <a:gd name="T34" fmla="*/ 13 w 844"/>
                <a:gd name="T35" fmla="*/ 20 h 802"/>
                <a:gd name="T36" fmla="*/ 13 w 844"/>
                <a:gd name="T37" fmla="*/ 19 h 802"/>
                <a:gd name="T38" fmla="*/ 12 w 844"/>
                <a:gd name="T39" fmla="*/ 19 h 802"/>
                <a:gd name="T40" fmla="*/ 12 w 844"/>
                <a:gd name="T41" fmla="*/ 19 h 802"/>
                <a:gd name="T42" fmla="*/ 11 w 844"/>
                <a:gd name="T43" fmla="*/ 18 h 802"/>
                <a:gd name="T44" fmla="*/ 11 w 844"/>
                <a:gd name="T45" fmla="*/ 18 h 802"/>
                <a:gd name="T46" fmla="*/ 11 w 844"/>
                <a:gd name="T47" fmla="*/ 17 h 802"/>
                <a:gd name="T48" fmla="*/ 10 w 844"/>
                <a:gd name="T49" fmla="*/ 17 h 802"/>
                <a:gd name="T50" fmla="*/ 10 w 844"/>
                <a:gd name="T51" fmla="*/ 16 h 802"/>
                <a:gd name="T52" fmla="*/ 9 w 844"/>
                <a:gd name="T53" fmla="*/ 16 h 802"/>
                <a:gd name="T54" fmla="*/ 9 w 844"/>
                <a:gd name="T55" fmla="*/ 15 h 802"/>
                <a:gd name="T56" fmla="*/ 8 w 844"/>
                <a:gd name="T57" fmla="*/ 14 h 802"/>
                <a:gd name="T58" fmla="*/ 8 w 844"/>
                <a:gd name="T59" fmla="*/ 14 h 802"/>
                <a:gd name="T60" fmla="*/ 8 w 844"/>
                <a:gd name="T61" fmla="*/ 13 h 802"/>
                <a:gd name="T62" fmla="*/ 7 w 844"/>
                <a:gd name="T63" fmla="*/ 13 h 802"/>
                <a:gd name="T64" fmla="*/ 7 w 844"/>
                <a:gd name="T65" fmla="*/ 12 h 802"/>
                <a:gd name="T66" fmla="*/ 6 w 844"/>
                <a:gd name="T67" fmla="*/ 11 h 802"/>
                <a:gd name="T68" fmla="*/ 6 w 844"/>
                <a:gd name="T69" fmla="*/ 11 h 802"/>
                <a:gd name="T70" fmla="*/ 6 w 844"/>
                <a:gd name="T71" fmla="*/ 10 h 802"/>
                <a:gd name="T72" fmla="*/ 6 w 844"/>
                <a:gd name="T73" fmla="*/ 9 h 802"/>
                <a:gd name="T74" fmla="*/ 0 w 844"/>
                <a:gd name="T75" fmla="*/ 12 h 802"/>
                <a:gd name="T76" fmla="*/ 9 w 844"/>
                <a:gd name="T77" fmla="*/ 0 h 802"/>
                <a:gd name="T78" fmla="*/ 23 w 844"/>
                <a:gd name="T79" fmla="*/ 2 h 802"/>
                <a:gd name="T80" fmla="*/ 17 w 844"/>
                <a:gd name="T81" fmla="*/ 4 h 802"/>
                <a:gd name="T82" fmla="*/ 17 w 844"/>
                <a:gd name="T83" fmla="*/ 5 h 802"/>
                <a:gd name="T84" fmla="*/ 18 w 844"/>
                <a:gd name="T85" fmla="*/ 6 h 802"/>
                <a:gd name="T86" fmla="*/ 18 w 844"/>
                <a:gd name="T87" fmla="*/ 6 h 802"/>
                <a:gd name="T88" fmla="*/ 19 w 844"/>
                <a:gd name="T89" fmla="*/ 7 h 802"/>
                <a:gd name="T90" fmla="*/ 19 w 844"/>
                <a:gd name="T91" fmla="*/ 8 h 802"/>
                <a:gd name="T92" fmla="*/ 20 w 844"/>
                <a:gd name="T93" fmla="*/ 9 h 802"/>
                <a:gd name="T94" fmla="*/ 21 w 844"/>
                <a:gd name="T95" fmla="*/ 9 h 802"/>
                <a:gd name="T96" fmla="*/ 21 w 844"/>
                <a:gd name="T97" fmla="*/ 10 h 802"/>
                <a:gd name="T98" fmla="*/ 22 w 844"/>
                <a:gd name="T99" fmla="*/ 11 h 802"/>
                <a:gd name="T100" fmla="*/ 22 w 844"/>
                <a:gd name="T101" fmla="*/ 11 h 802"/>
                <a:gd name="T102" fmla="*/ 23 w 844"/>
                <a:gd name="T103" fmla="*/ 12 h 802"/>
                <a:gd name="T104" fmla="*/ 24 w 844"/>
                <a:gd name="T105" fmla="*/ 12 h 802"/>
                <a:gd name="T106" fmla="*/ 24 w 844"/>
                <a:gd name="T107" fmla="*/ 13 h 802"/>
                <a:gd name="T108" fmla="*/ 25 w 844"/>
                <a:gd name="T109" fmla="*/ 13 h 802"/>
                <a:gd name="T110" fmla="*/ 26 w 844"/>
                <a:gd name="T111" fmla="*/ 14 h 802"/>
                <a:gd name="T112" fmla="*/ 26 w 844"/>
                <a:gd name="T113" fmla="*/ 14 h 802"/>
                <a:gd name="T114" fmla="*/ 27 w 844"/>
                <a:gd name="T115" fmla="*/ 14 h 802"/>
                <a:gd name="T116" fmla="*/ 21 w 844"/>
                <a:gd name="T117" fmla="*/ 26 h 8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4"/>
                <a:gd name="T178" fmla="*/ 0 h 802"/>
                <a:gd name="T179" fmla="*/ 844 w 844"/>
                <a:gd name="T180" fmla="*/ 802 h 8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4" h="802">
                  <a:moveTo>
                    <a:pt x="670" y="802"/>
                  </a:moveTo>
                  <a:lnTo>
                    <a:pt x="653" y="793"/>
                  </a:lnTo>
                  <a:lnTo>
                    <a:pt x="639" y="786"/>
                  </a:lnTo>
                  <a:lnTo>
                    <a:pt x="623" y="778"/>
                  </a:lnTo>
                  <a:lnTo>
                    <a:pt x="609" y="770"/>
                  </a:lnTo>
                  <a:lnTo>
                    <a:pt x="594" y="762"/>
                  </a:lnTo>
                  <a:lnTo>
                    <a:pt x="579" y="753"/>
                  </a:lnTo>
                  <a:lnTo>
                    <a:pt x="565" y="743"/>
                  </a:lnTo>
                  <a:lnTo>
                    <a:pt x="550" y="735"/>
                  </a:lnTo>
                  <a:lnTo>
                    <a:pt x="533" y="723"/>
                  </a:lnTo>
                  <a:lnTo>
                    <a:pt x="515" y="711"/>
                  </a:lnTo>
                  <a:lnTo>
                    <a:pt x="501" y="700"/>
                  </a:lnTo>
                  <a:lnTo>
                    <a:pt x="487" y="688"/>
                  </a:lnTo>
                  <a:lnTo>
                    <a:pt x="470" y="676"/>
                  </a:lnTo>
                  <a:lnTo>
                    <a:pt x="453" y="663"/>
                  </a:lnTo>
                  <a:lnTo>
                    <a:pt x="438" y="650"/>
                  </a:lnTo>
                  <a:lnTo>
                    <a:pt x="421" y="636"/>
                  </a:lnTo>
                  <a:lnTo>
                    <a:pt x="408" y="624"/>
                  </a:lnTo>
                  <a:lnTo>
                    <a:pt x="390" y="607"/>
                  </a:lnTo>
                  <a:lnTo>
                    <a:pt x="375" y="592"/>
                  </a:lnTo>
                  <a:lnTo>
                    <a:pt x="362" y="578"/>
                  </a:lnTo>
                  <a:lnTo>
                    <a:pt x="347" y="562"/>
                  </a:lnTo>
                  <a:lnTo>
                    <a:pt x="336" y="550"/>
                  </a:lnTo>
                  <a:lnTo>
                    <a:pt x="323" y="535"/>
                  </a:lnTo>
                  <a:lnTo>
                    <a:pt x="310" y="520"/>
                  </a:lnTo>
                  <a:lnTo>
                    <a:pt x="296" y="501"/>
                  </a:lnTo>
                  <a:lnTo>
                    <a:pt x="283" y="486"/>
                  </a:lnTo>
                  <a:lnTo>
                    <a:pt x="270" y="469"/>
                  </a:lnTo>
                  <a:lnTo>
                    <a:pt x="254" y="448"/>
                  </a:lnTo>
                  <a:lnTo>
                    <a:pt x="241" y="430"/>
                  </a:lnTo>
                  <a:lnTo>
                    <a:pt x="227" y="409"/>
                  </a:lnTo>
                  <a:lnTo>
                    <a:pt x="214" y="388"/>
                  </a:lnTo>
                  <a:lnTo>
                    <a:pt x="202" y="367"/>
                  </a:lnTo>
                  <a:lnTo>
                    <a:pt x="189" y="344"/>
                  </a:lnTo>
                  <a:lnTo>
                    <a:pt x="181" y="324"/>
                  </a:lnTo>
                  <a:lnTo>
                    <a:pt x="170" y="306"/>
                  </a:lnTo>
                  <a:lnTo>
                    <a:pt x="161" y="285"/>
                  </a:lnTo>
                  <a:lnTo>
                    <a:pt x="0" y="361"/>
                  </a:lnTo>
                  <a:lnTo>
                    <a:pt x="265" y="0"/>
                  </a:lnTo>
                  <a:lnTo>
                    <a:pt x="713" y="39"/>
                  </a:lnTo>
                  <a:lnTo>
                    <a:pt x="533" y="119"/>
                  </a:lnTo>
                  <a:lnTo>
                    <a:pt x="544" y="142"/>
                  </a:lnTo>
                  <a:lnTo>
                    <a:pt x="557" y="166"/>
                  </a:lnTo>
                  <a:lnTo>
                    <a:pt x="573" y="192"/>
                  </a:lnTo>
                  <a:lnTo>
                    <a:pt x="592" y="220"/>
                  </a:lnTo>
                  <a:lnTo>
                    <a:pt x="608" y="242"/>
                  </a:lnTo>
                  <a:lnTo>
                    <a:pt x="627" y="264"/>
                  </a:lnTo>
                  <a:lnTo>
                    <a:pt x="644" y="285"/>
                  </a:lnTo>
                  <a:lnTo>
                    <a:pt x="662" y="304"/>
                  </a:lnTo>
                  <a:lnTo>
                    <a:pt x="682" y="321"/>
                  </a:lnTo>
                  <a:lnTo>
                    <a:pt x="703" y="341"/>
                  </a:lnTo>
                  <a:lnTo>
                    <a:pt x="723" y="357"/>
                  </a:lnTo>
                  <a:lnTo>
                    <a:pt x="743" y="373"/>
                  </a:lnTo>
                  <a:lnTo>
                    <a:pt x="762" y="387"/>
                  </a:lnTo>
                  <a:lnTo>
                    <a:pt x="786" y="403"/>
                  </a:lnTo>
                  <a:lnTo>
                    <a:pt x="810" y="417"/>
                  </a:lnTo>
                  <a:lnTo>
                    <a:pt x="827" y="424"/>
                  </a:lnTo>
                  <a:lnTo>
                    <a:pt x="844" y="433"/>
                  </a:lnTo>
                  <a:lnTo>
                    <a:pt x="670" y="802"/>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39960" name="Shape 26"/>
            <p:cNvSpPr>
              <a:spLocks/>
            </p:cNvSpPr>
            <p:nvPr/>
          </p:nvSpPr>
          <p:spPr bwMode="auto">
            <a:xfrm>
              <a:off x="1893" y="2533"/>
              <a:ext cx="458" cy="366"/>
            </a:xfrm>
            <a:custGeom>
              <a:avLst/>
              <a:gdLst>
                <a:gd name="T0" fmla="*/ 12 w 916"/>
                <a:gd name="T1" fmla="*/ 0 h 732"/>
                <a:gd name="T2" fmla="*/ 10 w 916"/>
                <a:gd name="T3" fmla="*/ 6 h 732"/>
                <a:gd name="T4" fmla="*/ 10 w 916"/>
                <a:gd name="T5" fmla="*/ 7 h 732"/>
                <a:gd name="T6" fmla="*/ 11 w 916"/>
                <a:gd name="T7" fmla="*/ 7 h 732"/>
                <a:gd name="T8" fmla="*/ 11 w 916"/>
                <a:gd name="T9" fmla="*/ 7 h 732"/>
                <a:gd name="T10" fmla="*/ 12 w 916"/>
                <a:gd name="T11" fmla="*/ 7 h 732"/>
                <a:gd name="T12" fmla="*/ 13 w 916"/>
                <a:gd name="T13" fmla="*/ 7 h 732"/>
                <a:gd name="T14" fmla="*/ 13 w 916"/>
                <a:gd name="T15" fmla="*/ 7 h 732"/>
                <a:gd name="T16" fmla="*/ 14 w 916"/>
                <a:gd name="T17" fmla="*/ 7 h 732"/>
                <a:gd name="T18" fmla="*/ 15 w 916"/>
                <a:gd name="T19" fmla="*/ 8 h 732"/>
                <a:gd name="T20" fmla="*/ 16 w 916"/>
                <a:gd name="T21" fmla="*/ 8 h 732"/>
                <a:gd name="T22" fmla="*/ 17 w 916"/>
                <a:gd name="T23" fmla="*/ 8 h 732"/>
                <a:gd name="T24" fmla="*/ 18 w 916"/>
                <a:gd name="T25" fmla="*/ 8 h 732"/>
                <a:gd name="T26" fmla="*/ 18 w 916"/>
                <a:gd name="T27" fmla="*/ 8 h 732"/>
                <a:gd name="T28" fmla="*/ 19 w 916"/>
                <a:gd name="T29" fmla="*/ 7 h 732"/>
                <a:gd name="T30" fmla="*/ 20 w 916"/>
                <a:gd name="T31" fmla="*/ 7 h 732"/>
                <a:gd name="T32" fmla="*/ 21 w 916"/>
                <a:gd name="T33" fmla="*/ 7 h 732"/>
                <a:gd name="T34" fmla="*/ 21 w 916"/>
                <a:gd name="T35" fmla="*/ 7 h 732"/>
                <a:gd name="T36" fmla="*/ 22 w 916"/>
                <a:gd name="T37" fmla="*/ 7 h 732"/>
                <a:gd name="T38" fmla="*/ 29 w 916"/>
                <a:gd name="T39" fmla="*/ 18 h 732"/>
                <a:gd name="T40" fmla="*/ 28 w 916"/>
                <a:gd name="T41" fmla="*/ 18 h 732"/>
                <a:gd name="T42" fmla="*/ 28 w 916"/>
                <a:gd name="T43" fmla="*/ 18 h 732"/>
                <a:gd name="T44" fmla="*/ 27 w 916"/>
                <a:gd name="T45" fmla="*/ 18 h 732"/>
                <a:gd name="T46" fmla="*/ 27 w 916"/>
                <a:gd name="T47" fmla="*/ 19 h 732"/>
                <a:gd name="T48" fmla="*/ 26 w 916"/>
                <a:gd name="T49" fmla="*/ 19 h 732"/>
                <a:gd name="T50" fmla="*/ 25 w 916"/>
                <a:gd name="T51" fmla="*/ 19 h 732"/>
                <a:gd name="T52" fmla="*/ 25 w 916"/>
                <a:gd name="T53" fmla="*/ 19 h 732"/>
                <a:gd name="T54" fmla="*/ 24 w 916"/>
                <a:gd name="T55" fmla="*/ 19 h 732"/>
                <a:gd name="T56" fmla="*/ 24 w 916"/>
                <a:gd name="T57" fmla="*/ 19 h 732"/>
                <a:gd name="T58" fmla="*/ 23 w 916"/>
                <a:gd name="T59" fmla="*/ 20 h 732"/>
                <a:gd name="T60" fmla="*/ 22 w 916"/>
                <a:gd name="T61" fmla="*/ 20 h 732"/>
                <a:gd name="T62" fmla="*/ 22 w 916"/>
                <a:gd name="T63" fmla="*/ 20 h 732"/>
                <a:gd name="T64" fmla="*/ 21 w 916"/>
                <a:gd name="T65" fmla="*/ 20 h 732"/>
                <a:gd name="T66" fmla="*/ 20 w 916"/>
                <a:gd name="T67" fmla="*/ 20 h 732"/>
                <a:gd name="T68" fmla="*/ 20 w 916"/>
                <a:gd name="T69" fmla="*/ 20 h 732"/>
                <a:gd name="T70" fmla="*/ 19 w 916"/>
                <a:gd name="T71" fmla="*/ 20 h 732"/>
                <a:gd name="T72" fmla="*/ 18 w 916"/>
                <a:gd name="T73" fmla="*/ 20 h 732"/>
                <a:gd name="T74" fmla="*/ 17 w 916"/>
                <a:gd name="T75" fmla="*/ 20 h 732"/>
                <a:gd name="T76" fmla="*/ 16 w 916"/>
                <a:gd name="T77" fmla="*/ 20 h 732"/>
                <a:gd name="T78" fmla="*/ 15 w 916"/>
                <a:gd name="T79" fmla="*/ 20 h 732"/>
                <a:gd name="T80" fmla="*/ 14 w 916"/>
                <a:gd name="T81" fmla="*/ 20 h 732"/>
                <a:gd name="T82" fmla="*/ 14 w 916"/>
                <a:gd name="T83" fmla="*/ 20 h 732"/>
                <a:gd name="T84" fmla="*/ 13 w 916"/>
                <a:gd name="T85" fmla="*/ 20 h 732"/>
                <a:gd name="T86" fmla="*/ 12 w 916"/>
                <a:gd name="T87" fmla="*/ 20 h 732"/>
                <a:gd name="T88" fmla="*/ 12 w 916"/>
                <a:gd name="T89" fmla="*/ 20 h 732"/>
                <a:gd name="T90" fmla="*/ 11 w 916"/>
                <a:gd name="T91" fmla="*/ 20 h 732"/>
                <a:gd name="T92" fmla="*/ 10 w 916"/>
                <a:gd name="T93" fmla="*/ 20 h 732"/>
                <a:gd name="T94" fmla="*/ 9 w 916"/>
                <a:gd name="T95" fmla="*/ 20 h 732"/>
                <a:gd name="T96" fmla="*/ 9 w 916"/>
                <a:gd name="T97" fmla="*/ 19 h 732"/>
                <a:gd name="T98" fmla="*/ 8 w 916"/>
                <a:gd name="T99" fmla="*/ 19 h 732"/>
                <a:gd name="T100" fmla="*/ 7 w 916"/>
                <a:gd name="T101" fmla="*/ 19 h 732"/>
                <a:gd name="T102" fmla="*/ 6 w 916"/>
                <a:gd name="T103" fmla="*/ 19 h 732"/>
                <a:gd name="T104" fmla="*/ 6 w 916"/>
                <a:gd name="T105" fmla="*/ 19 h 732"/>
                <a:gd name="T106" fmla="*/ 5 w 916"/>
                <a:gd name="T107" fmla="*/ 18 h 732"/>
                <a:gd name="T108" fmla="*/ 3 w 916"/>
                <a:gd name="T109" fmla="*/ 23 h 732"/>
                <a:gd name="T110" fmla="*/ 0 w 916"/>
                <a:gd name="T111" fmla="*/ 9 h 732"/>
                <a:gd name="T112" fmla="*/ 12 w 916"/>
                <a:gd name="T113" fmla="*/ 0 h 7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6"/>
                <a:gd name="T172" fmla="*/ 0 h 732"/>
                <a:gd name="T173" fmla="*/ 916 w 916"/>
                <a:gd name="T174" fmla="*/ 732 h 7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6" h="732">
                  <a:moveTo>
                    <a:pt x="367" y="0"/>
                  </a:moveTo>
                  <a:lnTo>
                    <a:pt x="291" y="189"/>
                  </a:lnTo>
                  <a:lnTo>
                    <a:pt x="308" y="196"/>
                  </a:lnTo>
                  <a:lnTo>
                    <a:pt x="325" y="201"/>
                  </a:lnTo>
                  <a:lnTo>
                    <a:pt x="343" y="206"/>
                  </a:lnTo>
                  <a:lnTo>
                    <a:pt x="364" y="212"/>
                  </a:lnTo>
                  <a:lnTo>
                    <a:pt x="388" y="216"/>
                  </a:lnTo>
                  <a:lnTo>
                    <a:pt x="409" y="219"/>
                  </a:lnTo>
                  <a:lnTo>
                    <a:pt x="431" y="222"/>
                  </a:lnTo>
                  <a:lnTo>
                    <a:pt x="456" y="226"/>
                  </a:lnTo>
                  <a:lnTo>
                    <a:pt x="482" y="228"/>
                  </a:lnTo>
                  <a:lnTo>
                    <a:pt x="529" y="228"/>
                  </a:lnTo>
                  <a:lnTo>
                    <a:pt x="554" y="227"/>
                  </a:lnTo>
                  <a:lnTo>
                    <a:pt x="575" y="225"/>
                  </a:lnTo>
                  <a:lnTo>
                    <a:pt x="598" y="221"/>
                  </a:lnTo>
                  <a:lnTo>
                    <a:pt x="622" y="217"/>
                  </a:lnTo>
                  <a:lnTo>
                    <a:pt x="643" y="214"/>
                  </a:lnTo>
                  <a:lnTo>
                    <a:pt x="669" y="207"/>
                  </a:lnTo>
                  <a:lnTo>
                    <a:pt x="693" y="200"/>
                  </a:lnTo>
                  <a:lnTo>
                    <a:pt x="916" y="553"/>
                  </a:lnTo>
                  <a:lnTo>
                    <a:pt x="894" y="562"/>
                  </a:lnTo>
                  <a:lnTo>
                    <a:pt x="874" y="570"/>
                  </a:lnTo>
                  <a:lnTo>
                    <a:pt x="855" y="576"/>
                  </a:lnTo>
                  <a:lnTo>
                    <a:pt x="836" y="583"/>
                  </a:lnTo>
                  <a:lnTo>
                    <a:pt x="817" y="588"/>
                  </a:lnTo>
                  <a:lnTo>
                    <a:pt x="798" y="595"/>
                  </a:lnTo>
                  <a:lnTo>
                    <a:pt x="780" y="599"/>
                  </a:lnTo>
                  <a:lnTo>
                    <a:pt x="762" y="603"/>
                  </a:lnTo>
                  <a:lnTo>
                    <a:pt x="744" y="608"/>
                  </a:lnTo>
                  <a:lnTo>
                    <a:pt x="723" y="613"/>
                  </a:lnTo>
                  <a:lnTo>
                    <a:pt x="699" y="616"/>
                  </a:lnTo>
                  <a:lnTo>
                    <a:pt x="679" y="621"/>
                  </a:lnTo>
                  <a:lnTo>
                    <a:pt x="658" y="625"/>
                  </a:lnTo>
                  <a:lnTo>
                    <a:pt x="635" y="628"/>
                  </a:lnTo>
                  <a:lnTo>
                    <a:pt x="611" y="630"/>
                  </a:lnTo>
                  <a:lnTo>
                    <a:pt x="585" y="631"/>
                  </a:lnTo>
                  <a:lnTo>
                    <a:pt x="560" y="634"/>
                  </a:lnTo>
                  <a:lnTo>
                    <a:pt x="536" y="634"/>
                  </a:lnTo>
                  <a:lnTo>
                    <a:pt x="510" y="634"/>
                  </a:lnTo>
                  <a:lnTo>
                    <a:pt x="478" y="634"/>
                  </a:lnTo>
                  <a:lnTo>
                    <a:pt x="448" y="632"/>
                  </a:lnTo>
                  <a:lnTo>
                    <a:pt x="428" y="631"/>
                  </a:lnTo>
                  <a:lnTo>
                    <a:pt x="405" y="630"/>
                  </a:lnTo>
                  <a:lnTo>
                    <a:pt x="381" y="628"/>
                  </a:lnTo>
                  <a:lnTo>
                    <a:pt x="354" y="624"/>
                  </a:lnTo>
                  <a:lnTo>
                    <a:pt x="331" y="619"/>
                  </a:lnTo>
                  <a:lnTo>
                    <a:pt x="308" y="616"/>
                  </a:lnTo>
                  <a:lnTo>
                    <a:pt x="281" y="610"/>
                  </a:lnTo>
                  <a:lnTo>
                    <a:pt x="261" y="604"/>
                  </a:lnTo>
                  <a:lnTo>
                    <a:pt x="235" y="599"/>
                  </a:lnTo>
                  <a:lnTo>
                    <a:pt x="212" y="592"/>
                  </a:lnTo>
                  <a:lnTo>
                    <a:pt x="189" y="586"/>
                  </a:lnTo>
                  <a:lnTo>
                    <a:pt x="165" y="577"/>
                  </a:lnTo>
                  <a:lnTo>
                    <a:pt x="136" y="566"/>
                  </a:lnTo>
                  <a:lnTo>
                    <a:pt x="66" y="732"/>
                  </a:lnTo>
                  <a:lnTo>
                    <a:pt x="0" y="263"/>
                  </a:lnTo>
                  <a:lnTo>
                    <a:pt x="367" y="0"/>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39961" name="Shape 27"/>
            <p:cNvSpPr>
              <a:spLocks/>
            </p:cNvSpPr>
            <p:nvPr/>
          </p:nvSpPr>
          <p:spPr bwMode="auto">
            <a:xfrm>
              <a:off x="2223" y="2461"/>
              <a:ext cx="398" cy="398"/>
            </a:xfrm>
            <a:custGeom>
              <a:avLst/>
              <a:gdLst>
                <a:gd name="T0" fmla="*/ 25 w 795"/>
                <a:gd name="T1" fmla="*/ 6 h 795"/>
                <a:gd name="T2" fmla="*/ 25 w 795"/>
                <a:gd name="T3" fmla="*/ 6 h 795"/>
                <a:gd name="T4" fmla="*/ 25 w 795"/>
                <a:gd name="T5" fmla="*/ 7 h 795"/>
                <a:gd name="T6" fmla="*/ 25 w 795"/>
                <a:gd name="T7" fmla="*/ 7 h 795"/>
                <a:gd name="T8" fmla="*/ 24 w 795"/>
                <a:gd name="T9" fmla="*/ 8 h 795"/>
                <a:gd name="T10" fmla="*/ 24 w 795"/>
                <a:gd name="T11" fmla="*/ 8 h 795"/>
                <a:gd name="T12" fmla="*/ 24 w 795"/>
                <a:gd name="T13" fmla="*/ 9 h 795"/>
                <a:gd name="T14" fmla="*/ 24 w 795"/>
                <a:gd name="T15" fmla="*/ 9 h 795"/>
                <a:gd name="T16" fmla="*/ 23 w 795"/>
                <a:gd name="T17" fmla="*/ 10 h 795"/>
                <a:gd name="T18" fmla="*/ 23 w 795"/>
                <a:gd name="T19" fmla="*/ 10 h 795"/>
                <a:gd name="T20" fmla="*/ 22 w 795"/>
                <a:gd name="T21" fmla="*/ 11 h 795"/>
                <a:gd name="T22" fmla="*/ 22 w 795"/>
                <a:gd name="T23" fmla="*/ 11 h 795"/>
                <a:gd name="T24" fmla="*/ 22 w 795"/>
                <a:gd name="T25" fmla="*/ 12 h 795"/>
                <a:gd name="T26" fmla="*/ 21 w 795"/>
                <a:gd name="T27" fmla="*/ 12 h 795"/>
                <a:gd name="T28" fmla="*/ 21 w 795"/>
                <a:gd name="T29" fmla="*/ 13 h 795"/>
                <a:gd name="T30" fmla="*/ 21 w 795"/>
                <a:gd name="T31" fmla="*/ 13 h 795"/>
                <a:gd name="T32" fmla="*/ 20 w 795"/>
                <a:gd name="T33" fmla="*/ 14 h 795"/>
                <a:gd name="T34" fmla="*/ 20 w 795"/>
                <a:gd name="T35" fmla="*/ 14 h 795"/>
                <a:gd name="T36" fmla="*/ 19 w 795"/>
                <a:gd name="T37" fmla="*/ 15 h 795"/>
                <a:gd name="T38" fmla="*/ 19 w 795"/>
                <a:gd name="T39" fmla="*/ 15 h 795"/>
                <a:gd name="T40" fmla="*/ 18 w 795"/>
                <a:gd name="T41" fmla="*/ 16 h 795"/>
                <a:gd name="T42" fmla="*/ 18 w 795"/>
                <a:gd name="T43" fmla="*/ 16 h 795"/>
                <a:gd name="T44" fmla="*/ 17 w 795"/>
                <a:gd name="T45" fmla="*/ 16 h 795"/>
                <a:gd name="T46" fmla="*/ 17 w 795"/>
                <a:gd name="T47" fmla="*/ 17 h 795"/>
                <a:gd name="T48" fmla="*/ 16 w 795"/>
                <a:gd name="T49" fmla="*/ 17 h 795"/>
                <a:gd name="T50" fmla="*/ 16 w 795"/>
                <a:gd name="T51" fmla="*/ 18 h 795"/>
                <a:gd name="T52" fmla="*/ 15 w 795"/>
                <a:gd name="T53" fmla="*/ 18 h 795"/>
                <a:gd name="T54" fmla="*/ 15 w 795"/>
                <a:gd name="T55" fmla="*/ 18 h 795"/>
                <a:gd name="T56" fmla="*/ 14 w 795"/>
                <a:gd name="T57" fmla="*/ 19 h 795"/>
                <a:gd name="T58" fmla="*/ 14 w 795"/>
                <a:gd name="T59" fmla="*/ 19 h 795"/>
                <a:gd name="T60" fmla="*/ 13 w 795"/>
                <a:gd name="T61" fmla="*/ 20 h 795"/>
                <a:gd name="T62" fmla="*/ 12 w 795"/>
                <a:gd name="T63" fmla="*/ 20 h 795"/>
                <a:gd name="T64" fmla="*/ 12 w 795"/>
                <a:gd name="T65" fmla="*/ 21 h 795"/>
                <a:gd name="T66" fmla="*/ 15 w 795"/>
                <a:gd name="T67" fmla="*/ 25 h 795"/>
                <a:gd name="T68" fmla="*/ 2 w 795"/>
                <a:gd name="T69" fmla="*/ 19 h 795"/>
                <a:gd name="T70" fmla="*/ 0 w 795"/>
                <a:gd name="T71" fmla="*/ 7 h 795"/>
                <a:gd name="T72" fmla="*/ 3 w 795"/>
                <a:gd name="T73" fmla="*/ 10 h 795"/>
                <a:gd name="T74" fmla="*/ 4 w 795"/>
                <a:gd name="T75" fmla="*/ 10 h 795"/>
                <a:gd name="T76" fmla="*/ 5 w 795"/>
                <a:gd name="T77" fmla="*/ 10 h 795"/>
                <a:gd name="T78" fmla="*/ 5 w 795"/>
                <a:gd name="T79" fmla="*/ 9 h 795"/>
                <a:gd name="T80" fmla="*/ 6 w 795"/>
                <a:gd name="T81" fmla="*/ 9 h 795"/>
                <a:gd name="T82" fmla="*/ 7 w 795"/>
                <a:gd name="T83" fmla="*/ 8 h 795"/>
                <a:gd name="T84" fmla="*/ 8 w 795"/>
                <a:gd name="T85" fmla="*/ 8 h 795"/>
                <a:gd name="T86" fmla="*/ 9 w 795"/>
                <a:gd name="T87" fmla="*/ 7 h 795"/>
                <a:gd name="T88" fmla="*/ 9 w 795"/>
                <a:gd name="T89" fmla="*/ 7 h 795"/>
                <a:gd name="T90" fmla="*/ 10 w 795"/>
                <a:gd name="T91" fmla="*/ 6 h 795"/>
                <a:gd name="T92" fmla="*/ 10 w 795"/>
                <a:gd name="T93" fmla="*/ 6 h 795"/>
                <a:gd name="T94" fmla="*/ 11 w 795"/>
                <a:gd name="T95" fmla="*/ 5 h 795"/>
                <a:gd name="T96" fmla="*/ 11 w 795"/>
                <a:gd name="T97" fmla="*/ 4 h 795"/>
                <a:gd name="T98" fmla="*/ 12 w 795"/>
                <a:gd name="T99" fmla="*/ 4 h 795"/>
                <a:gd name="T100" fmla="*/ 12 w 795"/>
                <a:gd name="T101" fmla="*/ 3 h 795"/>
                <a:gd name="T102" fmla="*/ 13 w 795"/>
                <a:gd name="T103" fmla="*/ 2 h 795"/>
                <a:gd name="T104" fmla="*/ 13 w 795"/>
                <a:gd name="T105" fmla="*/ 2 h 795"/>
                <a:gd name="T106" fmla="*/ 14 w 795"/>
                <a:gd name="T107" fmla="*/ 1 h 795"/>
                <a:gd name="T108" fmla="*/ 14 w 795"/>
                <a:gd name="T109" fmla="*/ 0 h 795"/>
                <a:gd name="T110" fmla="*/ 25 w 795"/>
                <a:gd name="T111" fmla="*/ 6 h 7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5"/>
                <a:gd name="T169" fmla="*/ 0 h 795"/>
                <a:gd name="T170" fmla="*/ 795 w 795"/>
                <a:gd name="T171" fmla="*/ 795 h 7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5" h="795">
                  <a:moveTo>
                    <a:pt x="795" y="174"/>
                  </a:moveTo>
                  <a:lnTo>
                    <a:pt x="786" y="192"/>
                  </a:lnTo>
                  <a:lnTo>
                    <a:pt x="779" y="206"/>
                  </a:lnTo>
                  <a:lnTo>
                    <a:pt x="770" y="221"/>
                  </a:lnTo>
                  <a:lnTo>
                    <a:pt x="764" y="235"/>
                  </a:lnTo>
                  <a:lnTo>
                    <a:pt x="755" y="250"/>
                  </a:lnTo>
                  <a:lnTo>
                    <a:pt x="745" y="266"/>
                  </a:lnTo>
                  <a:lnTo>
                    <a:pt x="737" y="280"/>
                  </a:lnTo>
                  <a:lnTo>
                    <a:pt x="727" y="295"/>
                  </a:lnTo>
                  <a:lnTo>
                    <a:pt x="715" y="311"/>
                  </a:lnTo>
                  <a:lnTo>
                    <a:pt x="703" y="329"/>
                  </a:lnTo>
                  <a:lnTo>
                    <a:pt x="693" y="343"/>
                  </a:lnTo>
                  <a:lnTo>
                    <a:pt x="681" y="357"/>
                  </a:lnTo>
                  <a:lnTo>
                    <a:pt x="668" y="374"/>
                  </a:lnTo>
                  <a:lnTo>
                    <a:pt x="655" y="391"/>
                  </a:lnTo>
                  <a:lnTo>
                    <a:pt x="642" y="407"/>
                  </a:lnTo>
                  <a:lnTo>
                    <a:pt x="628" y="423"/>
                  </a:lnTo>
                  <a:lnTo>
                    <a:pt x="616" y="436"/>
                  </a:lnTo>
                  <a:lnTo>
                    <a:pt x="599" y="454"/>
                  </a:lnTo>
                  <a:lnTo>
                    <a:pt x="585" y="470"/>
                  </a:lnTo>
                  <a:lnTo>
                    <a:pt x="571" y="483"/>
                  </a:lnTo>
                  <a:lnTo>
                    <a:pt x="555" y="498"/>
                  </a:lnTo>
                  <a:lnTo>
                    <a:pt x="543" y="509"/>
                  </a:lnTo>
                  <a:lnTo>
                    <a:pt x="527" y="522"/>
                  </a:lnTo>
                  <a:lnTo>
                    <a:pt x="512" y="535"/>
                  </a:lnTo>
                  <a:lnTo>
                    <a:pt x="495" y="549"/>
                  </a:lnTo>
                  <a:lnTo>
                    <a:pt x="480" y="561"/>
                  </a:lnTo>
                  <a:lnTo>
                    <a:pt x="462" y="574"/>
                  </a:lnTo>
                  <a:lnTo>
                    <a:pt x="441" y="589"/>
                  </a:lnTo>
                  <a:lnTo>
                    <a:pt x="422" y="602"/>
                  </a:lnTo>
                  <a:lnTo>
                    <a:pt x="403" y="616"/>
                  </a:lnTo>
                  <a:lnTo>
                    <a:pt x="382" y="630"/>
                  </a:lnTo>
                  <a:lnTo>
                    <a:pt x="360" y="642"/>
                  </a:lnTo>
                  <a:lnTo>
                    <a:pt x="470" y="795"/>
                  </a:lnTo>
                  <a:lnTo>
                    <a:pt x="33" y="599"/>
                  </a:lnTo>
                  <a:lnTo>
                    <a:pt x="0" y="210"/>
                  </a:lnTo>
                  <a:lnTo>
                    <a:pt x="91" y="320"/>
                  </a:lnTo>
                  <a:lnTo>
                    <a:pt x="112" y="310"/>
                  </a:lnTo>
                  <a:lnTo>
                    <a:pt x="132" y="299"/>
                  </a:lnTo>
                  <a:lnTo>
                    <a:pt x="160" y="286"/>
                  </a:lnTo>
                  <a:lnTo>
                    <a:pt x="186" y="271"/>
                  </a:lnTo>
                  <a:lnTo>
                    <a:pt x="213" y="253"/>
                  </a:lnTo>
                  <a:lnTo>
                    <a:pt x="236" y="236"/>
                  </a:lnTo>
                  <a:lnTo>
                    <a:pt x="257" y="218"/>
                  </a:lnTo>
                  <a:lnTo>
                    <a:pt x="279" y="199"/>
                  </a:lnTo>
                  <a:lnTo>
                    <a:pt x="296" y="182"/>
                  </a:lnTo>
                  <a:lnTo>
                    <a:pt x="315" y="163"/>
                  </a:lnTo>
                  <a:lnTo>
                    <a:pt x="334" y="141"/>
                  </a:lnTo>
                  <a:lnTo>
                    <a:pt x="351" y="121"/>
                  </a:lnTo>
                  <a:lnTo>
                    <a:pt x="367" y="101"/>
                  </a:lnTo>
                  <a:lnTo>
                    <a:pt x="381" y="82"/>
                  </a:lnTo>
                  <a:lnTo>
                    <a:pt x="396" y="57"/>
                  </a:lnTo>
                  <a:lnTo>
                    <a:pt x="410" y="35"/>
                  </a:lnTo>
                  <a:lnTo>
                    <a:pt x="418" y="17"/>
                  </a:lnTo>
                  <a:lnTo>
                    <a:pt x="425" y="0"/>
                  </a:lnTo>
                  <a:lnTo>
                    <a:pt x="795" y="174"/>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39962" name="Shape 28"/>
            <p:cNvSpPr>
              <a:spLocks/>
            </p:cNvSpPr>
            <p:nvPr/>
          </p:nvSpPr>
          <p:spPr bwMode="auto">
            <a:xfrm>
              <a:off x="2356" y="2106"/>
              <a:ext cx="367" cy="463"/>
            </a:xfrm>
            <a:custGeom>
              <a:avLst/>
              <a:gdLst>
                <a:gd name="T0" fmla="*/ 0 w 733"/>
                <a:gd name="T1" fmla="*/ 19 h 926"/>
                <a:gd name="T2" fmla="*/ 6 w 733"/>
                <a:gd name="T3" fmla="*/ 21 h 926"/>
                <a:gd name="T4" fmla="*/ 6 w 733"/>
                <a:gd name="T5" fmla="*/ 20 h 926"/>
                <a:gd name="T6" fmla="*/ 7 w 733"/>
                <a:gd name="T7" fmla="*/ 20 h 926"/>
                <a:gd name="T8" fmla="*/ 7 w 733"/>
                <a:gd name="T9" fmla="*/ 19 h 926"/>
                <a:gd name="T10" fmla="*/ 7 w 733"/>
                <a:gd name="T11" fmla="*/ 18 h 926"/>
                <a:gd name="T12" fmla="*/ 7 w 733"/>
                <a:gd name="T13" fmla="*/ 18 h 926"/>
                <a:gd name="T14" fmla="*/ 7 w 733"/>
                <a:gd name="T15" fmla="*/ 17 h 926"/>
                <a:gd name="T16" fmla="*/ 7 w 733"/>
                <a:gd name="T17" fmla="*/ 16 h 926"/>
                <a:gd name="T18" fmla="*/ 8 w 733"/>
                <a:gd name="T19" fmla="*/ 16 h 926"/>
                <a:gd name="T20" fmla="*/ 8 w 733"/>
                <a:gd name="T21" fmla="*/ 15 h 926"/>
                <a:gd name="T22" fmla="*/ 8 w 733"/>
                <a:gd name="T23" fmla="*/ 14 h 926"/>
                <a:gd name="T24" fmla="*/ 8 w 733"/>
                <a:gd name="T25" fmla="*/ 13 h 926"/>
                <a:gd name="T26" fmla="*/ 8 w 733"/>
                <a:gd name="T27" fmla="*/ 12 h 926"/>
                <a:gd name="T28" fmla="*/ 8 w 733"/>
                <a:gd name="T29" fmla="*/ 11 h 926"/>
                <a:gd name="T30" fmla="*/ 8 w 733"/>
                <a:gd name="T31" fmla="*/ 10 h 926"/>
                <a:gd name="T32" fmla="*/ 7 w 733"/>
                <a:gd name="T33" fmla="*/ 10 h 926"/>
                <a:gd name="T34" fmla="*/ 7 w 733"/>
                <a:gd name="T35" fmla="*/ 9 h 926"/>
                <a:gd name="T36" fmla="*/ 7 w 733"/>
                <a:gd name="T37" fmla="*/ 8 h 926"/>
                <a:gd name="T38" fmla="*/ 7 w 733"/>
                <a:gd name="T39" fmla="*/ 7 h 926"/>
                <a:gd name="T40" fmla="*/ 18 w 733"/>
                <a:gd name="T41" fmla="*/ 0 h 926"/>
                <a:gd name="T42" fmla="*/ 18 w 733"/>
                <a:gd name="T43" fmla="*/ 1 h 926"/>
                <a:gd name="T44" fmla="*/ 18 w 733"/>
                <a:gd name="T45" fmla="*/ 2 h 926"/>
                <a:gd name="T46" fmla="*/ 19 w 733"/>
                <a:gd name="T47" fmla="*/ 2 h 926"/>
                <a:gd name="T48" fmla="*/ 19 w 733"/>
                <a:gd name="T49" fmla="*/ 3 h 926"/>
                <a:gd name="T50" fmla="*/ 19 w 733"/>
                <a:gd name="T51" fmla="*/ 4 h 926"/>
                <a:gd name="T52" fmla="*/ 19 w 733"/>
                <a:gd name="T53" fmla="*/ 4 h 926"/>
                <a:gd name="T54" fmla="*/ 19 w 733"/>
                <a:gd name="T55" fmla="*/ 5 h 926"/>
                <a:gd name="T56" fmla="*/ 19 w 733"/>
                <a:gd name="T57" fmla="*/ 5 h 926"/>
                <a:gd name="T58" fmla="*/ 20 w 733"/>
                <a:gd name="T59" fmla="*/ 6 h 926"/>
                <a:gd name="T60" fmla="*/ 20 w 733"/>
                <a:gd name="T61" fmla="*/ 7 h 926"/>
                <a:gd name="T62" fmla="*/ 20 w 733"/>
                <a:gd name="T63" fmla="*/ 7 h 926"/>
                <a:gd name="T64" fmla="*/ 20 w 733"/>
                <a:gd name="T65" fmla="*/ 8 h 926"/>
                <a:gd name="T66" fmla="*/ 20 w 733"/>
                <a:gd name="T67" fmla="*/ 9 h 926"/>
                <a:gd name="T68" fmla="*/ 20 w 733"/>
                <a:gd name="T69" fmla="*/ 9 h 926"/>
                <a:gd name="T70" fmla="*/ 20 w 733"/>
                <a:gd name="T71" fmla="*/ 10 h 926"/>
                <a:gd name="T72" fmla="*/ 20 w 733"/>
                <a:gd name="T73" fmla="*/ 11 h 926"/>
                <a:gd name="T74" fmla="*/ 20 w 733"/>
                <a:gd name="T75" fmla="*/ 12 h 926"/>
                <a:gd name="T76" fmla="*/ 20 w 733"/>
                <a:gd name="T77" fmla="*/ 12 h 926"/>
                <a:gd name="T78" fmla="*/ 20 w 733"/>
                <a:gd name="T79" fmla="*/ 13 h 926"/>
                <a:gd name="T80" fmla="*/ 20 w 733"/>
                <a:gd name="T81" fmla="*/ 14 h 926"/>
                <a:gd name="T82" fmla="*/ 20 w 733"/>
                <a:gd name="T83" fmla="*/ 15 h 926"/>
                <a:gd name="T84" fmla="*/ 20 w 733"/>
                <a:gd name="T85" fmla="*/ 16 h 926"/>
                <a:gd name="T86" fmla="*/ 20 w 733"/>
                <a:gd name="T87" fmla="*/ 16 h 926"/>
                <a:gd name="T88" fmla="*/ 20 w 733"/>
                <a:gd name="T89" fmla="*/ 17 h 926"/>
                <a:gd name="T90" fmla="*/ 20 w 733"/>
                <a:gd name="T91" fmla="*/ 18 h 926"/>
                <a:gd name="T92" fmla="*/ 20 w 733"/>
                <a:gd name="T93" fmla="*/ 19 h 926"/>
                <a:gd name="T94" fmla="*/ 20 w 733"/>
                <a:gd name="T95" fmla="*/ 19 h 926"/>
                <a:gd name="T96" fmla="*/ 20 w 733"/>
                <a:gd name="T97" fmla="*/ 20 h 926"/>
                <a:gd name="T98" fmla="*/ 20 w 733"/>
                <a:gd name="T99" fmla="*/ 21 h 926"/>
                <a:gd name="T100" fmla="*/ 19 w 733"/>
                <a:gd name="T101" fmla="*/ 22 h 926"/>
                <a:gd name="T102" fmla="*/ 19 w 733"/>
                <a:gd name="T103" fmla="*/ 22 h 926"/>
                <a:gd name="T104" fmla="*/ 19 w 733"/>
                <a:gd name="T105" fmla="*/ 23 h 926"/>
                <a:gd name="T106" fmla="*/ 19 w 733"/>
                <a:gd name="T107" fmla="*/ 24 h 926"/>
                <a:gd name="T108" fmla="*/ 18 w 733"/>
                <a:gd name="T109" fmla="*/ 25 h 926"/>
                <a:gd name="T110" fmla="*/ 18 w 733"/>
                <a:gd name="T111" fmla="*/ 26 h 926"/>
                <a:gd name="T112" fmla="*/ 23 w 733"/>
                <a:gd name="T113" fmla="*/ 28 h 926"/>
                <a:gd name="T114" fmla="*/ 10 w 733"/>
                <a:gd name="T115" fmla="*/ 29 h 926"/>
                <a:gd name="T116" fmla="*/ 0 w 733"/>
                <a:gd name="T117" fmla="*/ 19 h 9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3"/>
                <a:gd name="T178" fmla="*/ 0 h 926"/>
                <a:gd name="T179" fmla="*/ 733 w 733"/>
                <a:gd name="T180" fmla="*/ 926 h 9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3" h="926">
                  <a:moveTo>
                    <a:pt x="0" y="588"/>
                  </a:moveTo>
                  <a:lnTo>
                    <a:pt x="182" y="657"/>
                  </a:lnTo>
                  <a:lnTo>
                    <a:pt x="192" y="634"/>
                  </a:lnTo>
                  <a:lnTo>
                    <a:pt x="200" y="612"/>
                  </a:lnTo>
                  <a:lnTo>
                    <a:pt x="205" y="591"/>
                  </a:lnTo>
                  <a:lnTo>
                    <a:pt x="210" y="573"/>
                  </a:lnTo>
                  <a:lnTo>
                    <a:pt x="216" y="552"/>
                  </a:lnTo>
                  <a:lnTo>
                    <a:pt x="220" y="529"/>
                  </a:lnTo>
                  <a:lnTo>
                    <a:pt x="223" y="507"/>
                  </a:lnTo>
                  <a:lnTo>
                    <a:pt x="227" y="485"/>
                  </a:lnTo>
                  <a:lnTo>
                    <a:pt x="230" y="460"/>
                  </a:lnTo>
                  <a:lnTo>
                    <a:pt x="231" y="434"/>
                  </a:lnTo>
                  <a:lnTo>
                    <a:pt x="231" y="387"/>
                  </a:lnTo>
                  <a:lnTo>
                    <a:pt x="230" y="363"/>
                  </a:lnTo>
                  <a:lnTo>
                    <a:pt x="229" y="341"/>
                  </a:lnTo>
                  <a:lnTo>
                    <a:pt x="226" y="318"/>
                  </a:lnTo>
                  <a:lnTo>
                    <a:pt x="221" y="294"/>
                  </a:lnTo>
                  <a:lnTo>
                    <a:pt x="217" y="274"/>
                  </a:lnTo>
                  <a:lnTo>
                    <a:pt x="211" y="248"/>
                  </a:lnTo>
                  <a:lnTo>
                    <a:pt x="204" y="223"/>
                  </a:lnTo>
                  <a:lnTo>
                    <a:pt x="558" y="0"/>
                  </a:lnTo>
                  <a:lnTo>
                    <a:pt x="566" y="22"/>
                  </a:lnTo>
                  <a:lnTo>
                    <a:pt x="574" y="42"/>
                  </a:lnTo>
                  <a:lnTo>
                    <a:pt x="580" y="61"/>
                  </a:lnTo>
                  <a:lnTo>
                    <a:pt x="587" y="80"/>
                  </a:lnTo>
                  <a:lnTo>
                    <a:pt x="592" y="99"/>
                  </a:lnTo>
                  <a:lnTo>
                    <a:pt x="599" y="118"/>
                  </a:lnTo>
                  <a:lnTo>
                    <a:pt x="603" y="136"/>
                  </a:lnTo>
                  <a:lnTo>
                    <a:pt x="608" y="154"/>
                  </a:lnTo>
                  <a:lnTo>
                    <a:pt x="612" y="173"/>
                  </a:lnTo>
                  <a:lnTo>
                    <a:pt x="617" y="193"/>
                  </a:lnTo>
                  <a:lnTo>
                    <a:pt x="621" y="217"/>
                  </a:lnTo>
                  <a:lnTo>
                    <a:pt x="625" y="237"/>
                  </a:lnTo>
                  <a:lnTo>
                    <a:pt x="629" y="258"/>
                  </a:lnTo>
                  <a:lnTo>
                    <a:pt x="632" y="281"/>
                  </a:lnTo>
                  <a:lnTo>
                    <a:pt x="634" y="305"/>
                  </a:lnTo>
                  <a:lnTo>
                    <a:pt x="636" y="331"/>
                  </a:lnTo>
                  <a:lnTo>
                    <a:pt x="638" y="356"/>
                  </a:lnTo>
                  <a:lnTo>
                    <a:pt x="638" y="380"/>
                  </a:lnTo>
                  <a:lnTo>
                    <a:pt x="638" y="406"/>
                  </a:lnTo>
                  <a:lnTo>
                    <a:pt x="638" y="438"/>
                  </a:lnTo>
                  <a:lnTo>
                    <a:pt x="637" y="468"/>
                  </a:lnTo>
                  <a:lnTo>
                    <a:pt x="636" y="488"/>
                  </a:lnTo>
                  <a:lnTo>
                    <a:pt x="634" y="511"/>
                  </a:lnTo>
                  <a:lnTo>
                    <a:pt x="632" y="535"/>
                  </a:lnTo>
                  <a:lnTo>
                    <a:pt x="628" y="562"/>
                  </a:lnTo>
                  <a:lnTo>
                    <a:pt x="624" y="585"/>
                  </a:lnTo>
                  <a:lnTo>
                    <a:pt x="619" y="608"/>
                  </a:lnTo>
                  <a:lnTo>
                    <a:pt x="614" y="635"/>
                  </a:lnTo>
                  <a:lnTo>
                    <a:pt x="609" y="655"/>
                  </a:lnTo>
                  <a:lnTo>
                    <a:pt x="603" y="681"/>
                  </a:lnTo>
                  <a:lnTo>
                    <a:pt x="597" y="704"/>
                  </a:lnTo>
                  <a:lnTo>
                    <a:pt x="589" y="727"/>
                  </a:lnTo>
                  <a:lnTo>
                    <a:pt x="581" y="751"/>
                  </a:lnTo>
                  <a:lnTo>
                    <a:pt x="572" y="780"/>
                  </a:lnTo>
                  <a:lnTo>
                    <a:pt x="561" y="810"/>
                  </a:lnTo>
                  <a:lnTo>
                    <a:pt x="733" y="880"/>
                  </a:lnTo>
                  <a:lnTo>
                    <a:pt x="300" y="926"/>
                  </a:lnTo>
                  <a:lnTo>
                    <a:pt x="0" y="588"/>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39963" name="Shape 29"/>
            <p:cNvSpPr>
              <a:spLocks/>
            </p:cNvSpPr>
            <p:nvPr/>
          </p:nvSpPr>
          <p:spPr bwMode="auto">
            <a:xfrm>
              <a:off x="2289" y="1838"/>
              <a:ext cx="429" cy="408"/>
            </a:xfrm>
            <a:custGeom>
              <a:avLst/>
              <a:gdLst>
                <a:gd name="T0" fmla="*/ 5 w 859"/>
                <a:gd name="T1" fmla="*/ 0 h 817"/>
                <a:gd name="T2" fmla="*/ 6 w 859"/>
                <a:gd name="T3" fmla="*/ 0 h 817"/>
                <a:gd name="T4" fmla="*/ 6 w 859"/>
                <a:gd name="T5" fmla="*/ 0 h 817"/>
                <a:gd name="T6" fmla="*/ 6 w 859"/>
                <a:gd name="T7" fmla="*/ 0 h 817"/>
                <a:gd name="T8" fmla="*/ 7 w 859"/>
                <a:gd name="T9" fmla="*/ 1 h 817"/>
                <a:gd name="T10" fmla="*/ 7 w 859"/>
                <a:gd name="T11" fmla="*/ 1 h 817"/>
                <a:gd name="T12" fmla="*/ 8 w 859"/>
                <a:gd name="T13" fmla="*/ 1 h 817"/>
                <a:gd name="T14" fmla="*/ 8 w 859"/>
                <a:gd name="T15" fmla="*/ 1 h 817"/>
                <a:gd name="T16" fmla="*/ 9 w 859"/>
                <a:gd name="T17" fmla="*/ 2 h 817"/>
                <a:gd name="T18" fmla="*/ 9 w 859"/>
                <a:gd name="T19" fmla="*/ 2 h 817"/>
                <a:gd name="T20" fmla="*/ 10 w 859"/>
                <a:gd name="T21" fmla="*/ 2 h 817"/>
                <a:gd name="T22" fmla="*/ 10 w 859"/>
                <a:gd name="T23" fmla="*/ 3 h 817"/>
                <a:gd name="T24" fmla="*/ 11 w 859"/>
                <a:gd name="T25" fmla="*/ 3 h 817"/>
                <a:gd name="T26" fmla="*/ 11 w 859"/>
                <a:gd name="T27" fmla="*/ 3 h 817"/>
                <a:gd name="T28" fmla="*/ 12 w 859"/>
                <a:gd name="T29" fmla="*/ 4 h 817"/>
                <a:gd name="T30" fmla="*/ 12 w 859"/>
                <a:gd name="T31" fmla="*/ 4 h 817"/>
                <a:gd name="T32" fmla="*/ 13 w 859"/>
                <a:gd name="T33" fmla="*/ 5 h 817"/>
                <a:gd name="T34" fmla="*/ 13 w 859"/>
                <a:gd name="T35" fmla="*/ 5 h 817"/>
                <a:gd name="T36" fmla="*/ 14 w 859"/>
                <a:gd name="T37" fmla="*/ 6 h 817"/>
                <a:gd name="T38" fmla="*/ 14 w 859"/>
                <a:gd name="T39" fmla="*/ 6 h 817"/>
                <a:gd name="T40" fmla="*/ 15 w 859"/>
                <a:gd name="T41" fmla="*/ 7 h 817"/>
                <a:gd name="T42" fmla="*/ 15 w 859"/>
                <a:gd name="T43" fmla="*/ 7 h 817"/>
                <a:gd name="T44" fmla="*/ 15 w 859"/>
                <a:gd name="T45" fmla="*/ 7 h 817"/>
                <a:gd name="T46" fmla="*/ 16 w 859"/>
                <a:gd name="T47" fmla="*/ 8 h 817"/>
                <a:gd name="T48" fmla="*/ 16 w 859"/>
                <a:gd name="T49" fmla="*/ 8 h 817"/>
                <a:gd name="T50" fmla="*/ 17 w 859"/>
                <a:gd name="T51" fmla="*/ 9 h 817"/>
                <a:gd name="T52" fmla="*/ 17 w 859"/>
                <a:gd name="T53" fmla="*/ 9 h 817"/>
                <a:gd name="T54" fmla="*/ 17 w 859"/>
                <a:gd name="T55" fmla="*/ 10 h 817"/>
                <a:gd name="T56" fmla="*/ 18 w 859"/>
                <a:gd name="T57" fmla="*/ 11 h 817"/>
                <a:gd name="T58" fmla="*/ 18 w 859"/>
                <a:gd name="T59" fmla="*/ 11 h 817"/>
                <a:gd name="T60" fmla="*/ 19 w 859"/>
                <a:gd name="T61" fmla="*/ 12 h 817"/>
                <a:gd name="T62" fmla="*/ 19 w 859"/>
                <a:gd name="T63" fmla="*/ 12 h 817"/>
                <a:gd name="T64" fmla="*/ 20 w 859"/>
                <a:gd name="T65" fmla="*/ 13 h 817"/>
                <a:gd name="T66" fmla="*/ 20 w 859"/>
                <a:gd name="T67" fmla="*/ 14 h 817"/>
                <a:gd name="T68" fmla="*/ 20 w 859"/>
                <a:gd name="T69" fmla="*/ 14 h 817"/>
                <a:gd name="T70" fmla="*/ 21 w 859"/>
                <a:gd name="T71" fmla="*/ 15 h 817"/>
                <a:gd name="T72" fmla="*/ 21 w 859"/>
                <a:gd name="T73" fmla="*/ 16 h 817"/>
                <a:gd name="T74" fmla="*/ 21 w 859"/>
                <a:gd name="T75" fmla="*/ 16 h 817"/>
                <a:gd name="T76" fmla="*/ 26 w 859"/>
                <a:gd name="T77" fmla="*/ 14 h 817"/>
                <a:gd name="T78" fmla="*/ 18 w 859"/>
                <a:gd name="T79" fmla="*/ 25 h 817"/>
                <a:gd name="T80" fmla="*/ 3 w 859"/>
                <a:gd name="T81" fmla="*/ 23 h 817"/>
                <a:gd name="T82" fmla="*/ 9 w 859"/>
                <a:gd name="T83" fmla="*/ 21 h 817"/>
                <a:gd name="T84" fmla="*/ 9 w 859"/>
                <a:gd name="T85" fmla="*/ 20 h 817"/>
                <a:gd name="T86" fmla="*/ 8 w 859"/>
                <a:gd name="T87" fmla="*/ 19 h 817"/>
                <a:gd name="T88" fmla="*/ 8 w 859"/>
                <a:gd name="T89" fmla="*/ 19 h 817"/>
                <a:gd name="T90" fmla="*/ 7 w 859"/>
                <a:gd name="T91" fmla="*/ 18 h 817"/>
                <a:gd name="T92" fmla="*/ 7 w 859"/>
                <a:gd name="T93" fmla="*/ 17 h 817"/>
                <a:gd name="T94" fmla="*/ 6 w 859"/>
                <a:gd name="T95" fmla="*/ 16 h 817"/>
                <a:gd name="T96" fmla="*/ 6 w 859"/>
                <a:gd name="T97" fmla="*/ 16 h 817"/>
                <a:gd name="T98" fmla="*/ 5 w 859"/>
                <a:gd name="T99" fmla="*/ 15 h 817"/>
                <a:gd name="T100" fmla="*/ 5 w 859"/>
                <a:gd name="T101" fmla="*/ 15 h 817"/>
                <a:gd name="T102" fmla="*/ 4 w 859"/>
                <a:gd name="T103" fmla="*/ 14 h 817"/>
                <a:gd name="T104" fmla="*/ 3 w 859"/>
                <a:gd name="T105" fmla="*/ 13 h 817"/>
                <a:gd name="T106" fmla="*/ 3 w 859"/>
                <a:gd name="T107" fmla="*/ 13 h 817"/>
                <a:gd name="T108" fmla="*/ 2 w 859"/>
                <a:gd name="T109" fmla="*/ 12 h 817"/>
                <a:gd name="T110" fmla="*/ 1 w 859"/>
                <a:gd name="T111" fmla="*/ 12 h 817"/>
                <a:gd name="T112" fmla="*/ 1 w 859"/>
                <a:gd name="T113" fmla="*/ 12 h 817"/>
                <a:gd name="T114" fmla="*/ 0 w 859"/>
                <a:gd name="T115" fmla="*/ 11 h 817"/>
                <a:gd name="T116" fmla="*/ 0 w 859"/>
                <a:gd name="T117" fmla="*/ 11 h 817"/>
                <a:gd name="T118" fmla="*/ 5 w 859"/>
                <a:gd name="T119" fmla="*/ 0 h 8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9"/>
                <a:gd name="T181" fmla="*/ 0 h 817"/>
                <a:gd name="T182" fmla="*/ 859 w 859"/>
                <a:gd name="T183" fmla="*/ 817 h 8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9" h="817">
                  <a:moveTo>
                    <a:pt x="175" y="0"/>
                  </a:moveTo>
                  <a:lnTo>
                    <a:pt x="192" y="9"/>
                  </a:lnTo>
                  <a:lnTo>
                    <a:pt x="206" y="16"/>
                  </a:lnTo>
                  <a:lnTo>
                    <a:pt x="222" y="24"/>
                  </a:lnTo>
                  <a:lnTo>
                    <a:pt x="236" y="32"/>
                  </a:lnTo>
                  <a:lnTo>
                    <a:pt x="251" y="40"/>
                  </a:lnTo>
                  <a:lnTo>
                    <a:pt x="265" y="50"/>
                  </a:lnTo>
                  <a:lnTo>
                    <a:pt x="279" y="59"/>
                  </a:lnTo>
                  <a:lnTo>
                    <a:pt x="293" y="67"/>
                  </a:lnTo>
                  <a:lnTo>
                    <a:pt x="311" y="79"/>
                  </a:lnTo>
                  <a:lnTo>
                    <a:pt x="329" y="92"/>
                  </a:lnTo>
                  <a:lnTo>
                    <a:pt x="343" y="102"/>
                  </a:lnTo>
                  <a:lnTo>
                    <a:pt x="357" y="114"/>
                  </a:lnTo>
                  <a:lnTo>
                    <a:pt x="375" y="126"/>
                  </a:lnTo>
                  <a:lnTo>
                    <a:pt x="392" y="139"/>
                  </a:lnTo>
                  <a:lnTo>
                    <a:pt x="407" y="152"/>
                  </a:lnTo>
                  <a:lnTo>
                    <a:pt x="422" y="166"/>
                  </a:lnTo>
                  <a:lnTo>
                    <a:pt x="437" y="179"/>
                  </a:lnTo>
                  <a:lnTo>
                    <a:pt x="454" y="195"/>
                  </a:lnTo>
                  <a:lnTo>
                    <a:pt x="469" y="210"/>
                  </a:lnTo>
                  <a:lnTo>
                    <a:pt x="482" y="224"/>
                  </a:lnTo>
                  <a:lnTo>
                    <a:pt x="497" y="240"/>
                  </a:lnTo>
                  <a:lnTo>
                    <a:pt x="509" y="252"/>
                  </a:lnTo>
                  <a:lnTo>
                    <a:pt x="522" y="267"/>
                  </a:lnTo>
                  <a:lnTo>
                    <a:pt x="535" y="282"/>
                  </a:lnTo>
                  <a:lnTo>
                    <a:pt x="549" y="301"/>
                  </a:lnTo>
                  <a:lnTo>
                    <a:pt x="561" y="316"/>
                  </a:lnTo>
                  <a:lnTo>
                    <a:pt x="574" y="333"/>
                  </a:lnTo>
                  <a:lnTo>
                    <a:pt x="590" y="354"/>
                  </a:lnTo>
                  <a:lnTo>
                    <a:pt x="603" y="372"/>
                  </a:lnTo>
                  <a:lnTo>
                    <a:pt x="617" y="393"/>
                  </a:lnTo>
                  <a:lnTo>
                    <a:pt x="630" y="413"/>
                  </a:lnTo>
                  <a:lnTo>
                    <a:pt x="642" y="435"/>
                  </a:lnTo>
                  <a:lnTo>
                    <a:pt x="655" y="458"/>
                  </a:lnTo>
                  <a:lnTo>
                    <a:pt x="664" y="478"/>
                  </a:lnTo>
                  <a:lnTo>
                    <a:pt x="674" y="496"/>
                  </a:lnTo>
                  <a:lnTo>
                    <a:pt x="683" y="518"/>
                  </a:lnTo>
                  <a:lnTo>
                    <a:pt x="688" y="533"/>
                  </a:lnTo>
                  <a:lnTo>
                    <a:pt x="859" y="466"/>
                  </a:lnTo>
                  <a:lnTo>
                    <a:pt x="594" y="817"/>
                  </a:lnTo>
                  <a:lnTo>
                    <a:pt x="125" y="760"/>
                  </a:lnTo>
                  <a:lnTo>
                    <a:pt x="311" y="685"/>
                  </a:lnTo>
                  <a:lnTo>
                    <a:pt x="299" y="660"/>
                  </a:lnTo>
                  <a:lnTo>
                    <a:pt x="287" y="636"/>
                  </a:lnTo>
                  <a:lnTo>
                    <a:pt x="271" y="610"/>
                  </a:lnTo>
                  <a:lnTo>
                    <a:pt x="252" y="583"/>
                  </a:lnTo>
                  <a:lnTo>
                    <a:pt x="236" y="560"/>
                  </a:lnTo>
                  <a:lnTo>
                    <a:pt x="218" y="538"/>
                  </a:lnTo>
                  <a:lnTo>
                    <a:pt x="200" y="517"/>
                  </a:lnTo>
                  <a:lnTo>
                    <a:pt x="182" y="498"/>
                  </a:lnTo>
                  <a:lnTo>
                    <a:pt x="163" y="481"/>
                  </a:lnTo>
                  <a:lnTo>
                    <a:pt x="141" y="461"/>
                  </a:lnTo>
                  <a:lnTo>
                    <a:pt x="121" y="445"/>
                  </a:lnTo>
                  <a:lnTo>
                    <a:pt x="101" y="429"/>
                  </a:lnTo>
                  <a:lnTo>
                    <a:pt x="82" y="415"/>
                  </a:lnTo>
                  <a:lnTo>
                    <a:pt x="58" y="399"/>
                  </a:lnTo>
                  <a:lnTo>
                    <a:pt x="34" y="385"/>
                  </a:lnTo>
                  <a:lnTo>
                    <a:pt x="18" y="378"/>
                  </a:lnTo>
                  <a:lnTo>
                    <a:pt x="0" y="368"/>
                  </a:lnTo>
                  <a:lnTo>
                    <a:pt x="175" y="0"/>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39964" name="Shape 30"/>
            <p:cNvSpPr>
              <a:spLocks/>
            </p:cNvSpPr>
            <p:nvPr/>
          </p:nvSpPr>
          <p:spPr bwMode="auto">
            <a:xfrm>
              <a:off x="1988" y="1733"/>
              <a:ext cx="415" cy="335"/>
            </a:xfrm>
            <a:custGeom>
              <a:avLst/>
              <a:gdLst>
                <a:gd name="T0" fmla="*/ 14 w 830"/>
                <a:gd name="T1" fmla="*/ 21 h 669"/>
                <a:gd name="T2" fmla="*/ 16 w 830"/>
                <a:gd name="T3" fmla="*/ 17 h 669"/>
                <a:gd name="T4" fmla="*/ 15 w 830"/>
                <a:gd name="T5" fmla="*/ 17 h 669"/>
                <a:gd name="T6" fmla="*/ 15 w 830"/>
                <a:gd name="T7" fmla="*/ 17 h 669"/>
                <a:gd name="T8" fmla="*/ 14 w 830"/>
                <a:gd name="T9" fmla="*/ 17 h 669"/>
                <a:gd name="T10" fmla="*/ 13 w 830"/>
                <a:gd name="T11" fmla="*/ 17 h 669"/>
                <a:gd name="T12" fmla="*/ 13 w 830"/>
                <a:gd name="T13" fmla="*/ 17 h 669"/>
                <a:gd name="T14" fmla="*/ 12 w 830"/>
                <a:gd name="T15" fmla="*/ 17 h 669"/>
                <a:gd name="T16" fmla="*/ 11 w 830"/>
                <a:gd name="T17" fmla="*/ 17 h 669"/>
                <a:gd name="T18" fmla="*/ 10 w 830"/>
                <a:gd name="T19" fmla="*/ 17 h 669"/>
                <a:gd name="T20" fmla="*/ 9 w 830"/>
                <a:gd name="T21" fmla="*/ 17 h 669"/>
                <a:gd name="T22" fmla="*/ 8 w 830"/>
                <a:gd name="T23" fmla="*/ 17 h 669"/>
                <a:gd name="T24" fmla="*/ 8 w 830"/>
                <a:gd name="T25" fmla="*/ 17 h 669"/>
                <a:gd name="T26" fmla="*/ 7 w 830"/>
                <a:gd name="T27" fmla="*/ 17 h 669"/>
                <a:gd name="T28" fmla="*/ 6 w 830"/>
                <a:gd name="T29" fmla="*/ 17 h 669"/>
                <a:gd name="T30" fmla="*/ 5 w 830"/>
                <a:gd name="T31" fmla="*/ 17 h 669"/>
                <a:gd name="T32" fmla="*/ 5 w 830"/>
                <a:gd name="T33" fmla="*/ 17 h 669"/>
                <a:gd name="T34" fmla="*/ 6 w 830"/>
                <a:gd name="T35" fmla="*/ 9 h 669"/>
                <a:gd name="T36" fmla="*/ 0 w 830"/>
                <a:gd name="T37" fmla="*/ 5 h 669"/>
                <a:gd name="T38" fmla="*/ 1 w 830"/>
                <a:gd name="T39" fmla="*/ 5 h 669"/>
                <a:gd name="T40" fmla="*/ 1 w 830"/>
                <a:gd name="T41" fmla="*/ 5 h 669"/>
                <a:gd name="T42" fmla="*/ 2 w 830"/>
                <a:gd name="T43" fmla="*/ 5 h 669"/>
                <a:gd name="T44" fmla="*/ 2 w 830"/>
                <a:gd name="T45" fmla="*/ 5 h 669"/>
                <a:gd name="T46" fmla="*/ 3 w 830"/>
                <a:gd name="T47" fmla="*/ 5 h 669"/>
                <a:gd name="T48" fmla="*/ 4 w 830"/>
                <a:gd name="T49" fmla="*/ 4 h 669"/>
                <a:gd name="T50" fmla="*/ 4 w 830"/>
                <a:gd name="T51" fmla="*/ 4 h 669"/>
                <a:gd name="T52" fmla="*/ 5 w 830"/>
                <a:gd name="T53" fmla="*/ 4 h 669"/>
                <a:gd name="T54" fmla="*/ 6 w 830"/>
                <a:gd name="T55" fmla="*/ 4 h 669"/>
                <a:gd name="T56" fmla="*/ 6 w 830"/>
                <a:gd name="T57" fmla="*/ 4 h 669"/>
                <a:gd name="T58" fmla="*/ 7 w 830"/>
                <a:gd name="T59" fmla="*/ 4 h 669"/>
                <a:gd name="T60" fmla="*/ 8 w 830"/>
                <a:gd name="T61" fmla="*/ 4 h 669"/>
                <a:gd name="T62" fmla="*/ 9 w 830"/>
                <a:gd name="T63" fmla="*/ 4 h 669"/>
                <a:gd name="T64" fmla="*/ 9 w 830"/>
                <a:gd name="T65" fmla="*/ 4 h 669"/>
                <a:gd name="T66" fmla="*/ 10 w 830"/>
                <a:gd name="T67" fmla="*/ 4 h 669"/>
                <a:gd name="T68" fmla="*/ 11 w 830"/>
                <a:gd name="T69" fmla="*/ 4 h 669"/>
                <a:gd name="T70" fmla="*/ 12 w 830"/>
                <a:gd name="T71" fmla="*/ 4 h 669"/>
                <a:gd name="T72" fmla="*/ 13 w 830"/>
                <a:gd name="T73" fmla="*/ 4 h 669"/>
                <a:gd name="T74" fmla="*/ 14 w 830"/>
                <a:gd name="T75" fmla="*/ 4 h 669"/>
                <a:gd name="T76" fmla="*/ 14 w 830"/>
                <a:gd name="T77" fmla="*/ 4 h 669"/>
                <a:gd name="T78" fmla="*/ 15 w 830"/>
                <a:gd name="T79" fmla="*/ 4 h 669"/>
                <a:gd name="T80" fmla="*/ 16 w 830"/>
                <a:gd name="T81" fmla="*/ 4 h 669"/>
                <a:gd name="T82" fmla="*/ 17 w 830"/>
                <a:gd name="T83" fmla="*/ 4 h 669"/>
                <a:gd name="T84" fmla="*/ 17 w 830"/>
                <a:gd name="T85" fmla="*/ 5 h 669"/>
                <a:gd name="T86" fmla="*/ 18 w 830"/>
                <a:gd name="T87" fmla="*/ 5 h 669"/>
                <a:gd name="T88" fmla="*/ 19 w 830"/>
                <a:gd name="T89" fmla="*/ 5 h 669"/>
                <a:gd name="T90" fmla="*/ 20 w 830"/>
                <a:gd name="T91" fmla="*/ 5 h 669"/>
                <a:gd name="T92" fmla="*/ 20 w 830"/>
                <a:gd name="T93" fmla="*/ 5 h 669"/>
                <a:gd name="T94" fmla="*/ 21 w 830"/>
                <a:gd name="T95" fmla="*/ 6 h 669"/>
                <a:gd name="T96" fmla="*/ 23 w 830"/>
                <a:gd name="T97" fmla="*/ 0 h 669"/>
                <a:gd name="T98" fmla="*/ 26 w 830"/>
                <a:gd name="T99" fmla="*/ 15 h 669"/>
                <a:gd name="T100" fmla="*/ 14 w 830"/>
                <a:gd name="T101" fmla="*/ 21 h 6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0"/>
                <a:gd name="T154" fmla="*/ 0 h 669"/>
                <a:gd name="T155" fmla="*/ 830 w 830"/>
                <a:gd name="T156" fmla="*/ 669 h 6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0" h="669">
                  <a:moveTo>
                    <a:pt x="443" y="669"/>
                  </a:moveTo>
                  <a:lnTo>
                    <a:pt x="497" y="539"/>
                  </a:lnTo>
                  <a:lnTo>
                    <a:pt x="480" y="534"/>
                  </a:lnTo>
                  <a:lnTo>
                    <a:pt x="460" y="529"/>
                  </a:lnTo>
                  <a:lnTo>
                    <a:pt x="435" y="524"/>
                  </a:lnTo>
                  <a:lnTo>
                    <a:pt x="415" y="521"/>
                  </a:lnTo>
                  <a:lnTo>
                    <a:pt x="392" y="517"/>
                  </a:lnTo>
                  <a:lnTo>
                    <a:pt x="367" y="515"/>
                  </a:lnTo>
                  <a:lnTo>
                    <a:pt x="341" y="513"/>
                  </a:lnTo>
                  <a:lnTo>
                    <a:pt x="294" y="513"/>
                  </a:lnTo>
                  <a:lnTo>
                    <a:pt x="270" y="514"/>
                  </a:lnTo>
                  <a:lnTo>
                    <a:pt x="248" y="516"/>
                  </a:lnTo>
                  <a:lnTo>
                    <a:pt x="225" y="518"/>
                  </a:lnTo>
                  <a:lnTo>
                    <a:pt x="202" y="523"/>
                  </a:lnTo>
                  <a:lnTo>
                    <a:pt x="180" y="527"/>
                  </a:lnTo>
                  <a:lnTo>
                    <a:pt x="154" y="533"/>
                  </a:lnTo>
                  <a:lnTo>
                    <a:pt x="132" y="540"/>
                  </a:lnTo>
                  <a:lnTo>
                    <a:pt x="191" y="265"/>
                  </a:lnTo>
                  <a:lnTo>
                    <a:pt x="0" y="155"/>
                  </a:lnTo>
                  <a:lnTo>
                    <a:pt x="10" y="152"/>
                  </a:lnTo>
                  <a:lnTo>
                    <a:pt x="30" y="145"/>
                  </a:lnTo>
                  <a:lnTo>
                    <a:pt x="45" y="141"/>
                  </a:lnTo>
                  <a:lnTo>
                    <a:pt x="62" y="135"/>
                  </a:lnTo>
                  <a:lnTo>
                    <a:pt x="83" y="131"/>
                  </a:lnTo>
                  <a:lnTo>
                    <a:pt x="100" y="127"/>
                  </a:lnTo>
                  <a:lnTo>
                    <a:pt x="123" y="121"/>
                  </a:lnTo>
                  <a:lnTo>
                    <a:pt x="142" y="118"/>
                  </a:lnTo>
                  <a:lnTo>
                    <a:pt x="165" y="115"/>
                  </a:lnTo>
                  <a:lnTo>
                    <a:pt x="189" y="112"/>
                  </a:lnTo>
                  <a:lnTo>
                    <a:pt x="212" y="109"/>
                  </a:lnTo>
                  <a:lnTo>
                    <a:pt x="238" y="108"/>
                  </a:lnTo>
                  <a:lnTo>
                    <a:pt x="263" y="106"/>
                  </a:lnTo>
                  <a:lnTo>
                    <a:pt x="288" y="106"/>
                  </a:lnTo>
                  <a:lnTo>
                    <a:pt x="314" y="106"/>
                  </a:lnTo>
                  <a:lnTo>
                    <a:pt x="346" y="106"/>
                  </a:lnTo>
                  <a:lnTo>
                    <a:pt x="376" y="107"/>
                  </a:lnTo>
                  <a:lnTo>
                    <a:pt x="395" y="108"/>
                  </a:lnTo>
                  <a:lnTo>
                    <a:pt x="419" y="111"/>
                  </a:lnTo>
                  <a:lnTo>
                    <a:pt x="442" y="113"/>
                  </a:lnTo>
                  <a:lnTo>
                    <a:pt x="469" y="116"/>
                  </a:lnTo>
                  <a:lnTo>
                    <a:pt x="492" y="120"/>
                  </a:lnTo>
                  <a:lnTo>
                    <a:pt x="513" y="125"/>
                  </a:lnTo>
                  <a:lnTo>
                    <a:pt x="542" y="130"/>
                  </a:lnTo>
                  <a:lnTo>
                    <a:pt x="563" y="135"/>
                  </a:lnTo>
                  <a:lnTo>
                    <a:pt x="589" y="142"/>
                  </a:lnTo>
                  <a:lnTo>
                    <a:pt x="611" y="147"/>
                  </a:lnTo>
                  <a:lnTo>
                    <a:pt x="635" y="155"/>
                  </a:lnTo>
                  <a:lnTo>
                    <a:pt x="659" y="163"/>
                  </a:lnTo>
                  <a:lnTo>
                    <a:pt x="729" y="0"/>
                  </a:lnTo>
                  <a:lnTo>
                    <a:pt x="830" y="453"/>
                  </a:lnTo>
                  <a:lnTo>
                    <a:pt x="443" y="669"/>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grpSp>
      <p:grpSp>
        <p:nvGrpSpPr>
          <p:cNvPr id="30732" name="Group 25"/>
          <p:cNvGrpSpPr>
            <a:grpSpLocks/>
          </p:cNvGrpSpPr>
          <p:nvPr/>
        </p:nvGrpSpPr>
        <p:grpSpPr bwMode="auto">
          <a:xfrm>
            <a:off x="1320800" y="1524000"/>
            <a:ext cx="1905000" cy="762000"/>
            <a:chOff x="2160" y="960"/>
            <a:chExt cx="1200" cy="480"/>
          </a:xfrm>
        </p:grpSpPr>
        <p:sp>
          <p:nvSpPr>
            <p:cNvPr id="39955" name="Rectangle 37907"/>
            <p:cNvSpPr>
              <a:spLocks noChangeArrowheads="1"/>
            </p:cNvSpPr>
            <p:nvPr/>
          </p:nvSpPr>
          <p:spPr bwMode="auto">
            <a:xfrm>
              <a:off x="2160" y="960"/>
              <a:ext cx="1200" cy="480"/>
            </a:xfrm>
            <a:prstGeom prst="rect">
              <a:avLst/>
            </a:prstGeom>
            <a:solidFill>
              <a:srgbClr val="EAEAEA"/>
            </a:solidFill>
            <a:ln w="12700" algn="ctr">
              <a:solidFill>
                <a:schemeClr val="tx1"/>
              </a:solidFill>
              <a:miter lim="800000"/>
              <a:headEnd type="none" w="sm" len="sm"/>
              <a:tailEnd type="none" w="sm" len="sm"/>
            </a:ln>
          </p:spPr>
          <p:txBody>
            <a:bodyPr wrap="none" anchor="ctr"/>
            <a:lstStyle/>
            <a:p>
              <a:endParaRPr lang="nl-NL">
                <a:solidFill>
                  <a:srgbClr val="000000"/>
                </a:solidFill>
              </a:endParaRPr>
            </a:p>
          </p:txBody>
        </p:sp>
        <p:sp>
          <p:nvSpPr>
            <p:cNvPr id="39956" name="Rectangle 37908"/>
            <p:cNvSpPr>
              <a:spLocks noChangeArrowheads="1"/>
            </p:cNvSpPr>
            <p:nvPr/>
          </p:nvSpPr>
          <p:spPr bwMode="auto">
            <a:xfrm>
              <a:off x="2255" y="1008"/>
              <a:ext cx="1036" cy="40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dirty="0"/>
                <a:t>unconscious</a:t>
              </a:r>
              <a:endParaRPr lang="nl-NL" dirty="0"/>
            </a:p>
            <a:p>
              <a:pPr algn="ctr"/>
              <a:r>
                <a:rPr lang="nl-NL" dirty="0"/>
                <a:t>incompetent</a:t>
              </a:r>
            </a:p>
          </p:txBody>
        </p:sp>
      </p:grpSp>
      <p:cxnSp>
        <p:nvCxnSpPr>
          <p:cNvPr id="30733" name="AutoShape 28"/>
          <p:cNvCxnSpPr>
            <a:cxnSpLocks noChangeShapeType="1"/>
          </p:cNvCxnSpPr>
          <p:nvPr/>
        </p:nvCxnSpPr>
        <p:spPr bwMode="auto">
          <a:xfrm>
            <a:off x="3225800" y="1943100"/>
            <a:ext cx="2193925" cy="341313"/>
          </a:xfrm>
          <a:prstGeom prst="straightConnector1">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4" name="AutoShape 29"/>
          <p:cNvCxnSpPr>
            <a:cxnSpLocks noChangeShapeType="1"/>
            <a:stCxn id="30749" idx="2"/>
            <a:endCxn id="39965" idx="3"/>
          </p:cNvCxnSpPr>
          <p:nvPr/>
        </p:nvCxnSpPr>
        <p:spPr bwMode="auto">
          <a:xfrm flipH="1">
            <a:off x="3225800" y="4114800"/>
            <a:ext cx="1393825" cy="914400"/>
          </a:xfrm>
          <a:prstGeom prst="straightConnector1">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7" name="TextBox 37899"/>
          <p:cNvSpPr txBox="1">
            <a:spLocks noChangeArrowheads="1"/>
          </p:cNvSpPr>
          <p:nvPr/>
        </p:nvSpPr>
        <p:spPr bwMode="auto">
          <a:xfrm>
            <a:off x="4216400" y="4533900"/>
            <a:ext cx="227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cs typeface="Arial" pitchFamily="34" charset="0"/>
              </a:rPr>
              <a:t>step 2 offer trainings</a:t>
            </a:r>
          </a:p>
        </p:txBody>
      </p:sp>
      <p:cxnSp>
        <p:nvCxnSpPr>
          <p:cNvPr id="4" name="Rechte verbindingslijn met pijl 3"/>
          <p:cNvCxnSpPr>
            <a:cxnSpLocks noChangeShapeType="1"/>
            <a:stCxn id="30729" idx="2"/>
            <a:endCxn id="30749" idx="0"/>
          </p:cNvCxnSpPr>
          <p:nvPr/>
        </p:nvCxnSpPr>
        <p:spPr bwMode="auto">
          <a:xfrm flipH="1">
            <a:off x="4619625" y="2894013"/>
            <a:ext cx="545307" cy="534987"/>
          </a:xfrm>
          <a:prstGeom prst="straightConnector1">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53" name="Tijdelijke aanduiding voor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39954"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pic>
        <p:nvPicPr>
          <p:cNvPr id="39968"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715735"/>
            <a:ext cx="2895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5F8BF08B-590B-49F4-885D-29D506526FD5}" type="slidenum">
              <a:rPr lang="nl-NL" altLang="en-US" smtClean="0"/>
              <a:pPr/>
              <a:t>59</a:t>
            </a:fld>
            <a:endParaRPr lang="nl-NL" altLang="en-US"/>
          </a:p>
        </p:txBody>
      </p:sp>
    </p:spTree>
    <p:extLst>
      <p:ext uri="{BB962C8B-B14F-4D97-AF65-F5344CB8AC3E}">
        <p14:creationId xmlns:p14="http://schemas.microsoft.com/office/powerpoint/2010/main" val="22824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 calcmode="lin" valueType="num">
                                      <p:cBhvr additive="base">
                                        <p:cTn id="7" dur="500" fill="hold"/>
                                        <p:tgtEl>
                                          <p:spTgt spid="30732"/>
                                        </p:tgtEl>
                                        <p:attrNameLst>
                                          <p:attrName>ppt_x</p:attrName>
                                        </p:attrNameLst>
                                      </p:cBhvr>
                                      <p:tavLst>
                                        <p:tav tm="0">
                                          <p:val>
                                            <p:strVal val="#ppt_x"/>
                                          </p:val>
                                        </p:tav>
                                        <p:tav tm="100000">
                                          <p:val>
                                            <p:strVal val="#ppt_x"/>
                                          </p:val>
                                        </p:tav>
                                      </p:tavLst>
                                    </p:anim>
                                    <p:anim calcmode="lin" valueType="num">
                                      <p:cBhvr additive="base">
                                        <p:cTn id="8"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33"/>
                                        </p:tgtEl>
                                        <p:attrNameLst>
                                          <p:attrName>style.visibility</p:attrName>
                                        </p:attrNameLst>
                                      </p:cBhvr>
                                      <p:to>
                                        <p:strVal val="visible"/>
                                      </p:to>
                                    </p:set>
                                    <p:anim calcmode="lin" valueType="num">
                                      <p:cBhvr additive="base">
                                        <p:cTn id="13" dur="500" fill="hold"/>
                                        <p:tgtEl>
                                          <p:spTgt spid="30733"/>
                                        </p:tgtEl>
                                        <p:attrNameLst>
                                          <p:attrName>ppt_x</p:attrName>
                                        </p:attrNameLst>
                                      </p:cBhvr>
                                      <p:tavLst>
                                        <p:tav tm="0">
                                          <p:val>
                                            <p:strVal val="#ppt_x"/>
                                          </p:val>
                                        </p:tav>
                                        <p:tav tm="100000">
                                          <p:val>
                                            <p:strVal val="#ppt_x"/>
                                          </p:val>
                                        </p:tav>
                                      </p:tavLst>
                                    </p:anim>
                                    <p:anim calcmode="lin" valueType="num">
                                      <p:cBhvr additive="base">
                                        <p:cTn id="14" dur="500" fill="hold"/>
                                        <p:tgtEl>
                                          <p:spTgt spid="307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0729"/>
                                        </p:tgtEl>
                                        <p:attrNameLst>
                                          <p:attrName>style.visibility</p:attrName>
                                        </p:attrNameLst>
                                      </p:cBhvr>
                                      <p:to>
                                        <p:strVal val="visible"/>
                                      </p:to>
                                    </p:set>
                                    <p:anim calcmode="lin" valueType="num">
                                      <p:cBhvr additive="base">
                                        <p:cTn id="17" dur="500" fill="hold"/>
                                        <p:tgtEl>
                                          <p:spTgt spid="30729"/>
                                        </p:tgtEl>
                                        <p:attrNameLst>
                                          <p:attrName>ppt_x</p:attrName>
                                        </p:attrNameLst>
                                      </p:cBhvr>
                                      <p:tavLst>
                                        <p:tav tm="0">
                                          <p:val>
                                            <p:strVal val="#ppt_x"/>
                                          </p:val>
                                        </p:tav>
                                        <p:tav tm="100000">
                                          <p:val>
                                            <p:strVal val="#ppt_x"/>
                                          </p:val>
                                        </p:tav>
                                      </p:tavLst>
                                    </p:anim>
                                    <p:anim calcmode="lin" valueType="num">
                                      <p:cBhvr additive="base">
                                        <p:cTn id="18" dur="500" fill="hold"/>
                                        <p:tgtEl>
                                          <p:spTgt spid="307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9968"/>
                                        </p:tgtEl>
                                        <p:attrNameLst>
                                          <p:attrName>style.visibility</p:attrName>
                                        </p:attrNameLst>
                                      </p:cBhvr>
                                      <p:to>
                                        <p:strVal val="visible"/>
                                      </p:to>
                                    </p:set>
                                    <p:anim calcmode="lin" valueType="num">
                                      <p:cBhvr additive="base">
                                        <p:cTn id="23" dur="500" fill="hold"/>
                                        <p:tgtEl>
                                          <p:spTgt spid="39968"/>
                                        </p:tgtEl>
                                        <p:attrNameLst>
                                          <p:attrName>ppt_x</p:attrName>
                                        </p:attrNameLst>
                                      </p:cBhvr>
                                      <p:tavLst>
                                        <p:tav tm="0">
                                          <p:val>
                                            <p:strVal val="#ppt_x"/>
                                          </p:val>
                                        </p:tav>
                                        <p:tav tm="100000">
                                          <p:val>
                                            <p:strVal val="#ppt_x"/>
                                          </p:val>
                                        </p:tav>
                                      </p:tavLst>
                                    </p:anim>
                                    <p:anim calcmode="lin" valueType="num">
                                      <p:cBhvr additive="base">
                                        <p:cTn id="24" dur="500" fill="hold"/>
                                        <p:tgtEl>
                                          <p:spTgt spid="3996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749"/>
                                        </p:tgtEl>
                                        <p:attrNameLst>
                                          <p:attrName>style.visibility</p:attrName>
                                        </p:attrNameLst>
                                      </p:cBhvr>
                                      <p:to>
                                        <p:strVal val="visible"/>
                                      </p:to>
                                    </p:set>
                                    <p:anim calcmode="lin" valueType="num">
                                      <p:cBhvr additive="base">
                                        <p:cTn id="29" dur="500" fill="hold"/>
                                        <p:tgtEl>
                                          <p:spTgt spid="30749"/>
                                        </p:tgtEl>
                                        <p:attrNameLst>
                                          <p:attrName>ppt_x</p:attrName>
                                        </p:attrNameLst>
                                      </p:cBhvr>
                                      <p:tavLst>
                                        <p:tav tm="0">
                                          <p:val>
                                            <p:strVal val="#ppt_x"/>
                                          </p:val>
                                        </p:tav>
                                        <p:tav tm="100000">
                                          <p:val>
                                            <p:strVal val="#ppt_x"/>
                                          </p:val>
                                        </p:tav>
                                      </p:tavLst>
                                    </p:anim>
                                    <p:anim calcmode="lin" valueType="num">
                                      <p:cBhvr additive="base">
                                        <p:cTn id="30" dur="500" fill="hold"/>
                                        <p:tgtEl>
                                          <p:spTgt spid="3074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750"/>
                                        </p:tgtEl>
                                        <p:attrNameLst>
                                          <p:attrName>style.visibility</p:attrName>
                                        </p:attrNameLst>
                                      </p:cBhvr>
                                      <p:to>
                                        <p:strVal val="visible"/>
                                      </p:to>
                                    </p:set>
                                    <p:anim calcmode="lin" valueType="num">
                                      <p:cBhvr additive="base">
                                        <p:cTn id="33" dur="500" fill="hold"/>
                                        <p:tgtEl>
                                          <p:spTgt spid="30750"/>
                                        </p:tgtEl>
                                        <p:attrNameLst>
                                          <p:attrName>ppt_x</p:attrName>
                                        </p:attrNameLst>
                                      </p:cBhvr>
                                      <p:tavLst>
                                        <p:tav tm="0">
                                          <p:val>
                                            <p:strVal val="#ppt_x"/>
                                          </p:val>
                                        </p:tav>
                                        <p:tav tm="100000">
                                          <p:val>
                                            <p:strVal val="#ppt_x"/>
                                          </p:val>
                                        </p:tav>
                                      </p:tavLst>
                                    </p:anim>
                                    <p:anim calcmode="lin" valueType="num">
                                      <p:cBhvr additive="base">
                                        <p:cTn id="34" dur="500" fill="hold"/>
                                        <p:tgtEl>
                                          <p:spTgt spid="3075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34"/>
                                        </p:tgtEl>
                                        <p:attrNameLst>
                                          <p:attrName>style.visibility</p:attrName>
                                        </p:attrNameLst>
                                      </p:cBhvr>
                                      <p:to>
                                        <p:strVal val="visible"/>
                                      </p:to>
                                    </p:set>
                                    <p:anim calcmode="lin" valueType="num">
                                      <p:cBhvr additive="base">
                                        <p:cTn id="43" dur="500" fill="hold"/>
                                        <p:tgtEl>
                                          <p:spTgt spid="30734"/>
                                        </p:tgtEl>
                                        <p:attrNameLst>
                                          <p:attrName>ppt_x</p:attrName>
                                        </p:attrNameLst>
                                      </p:cBhvr>
                                      <p:tavLst>
                                        <p:tav tm="0">
                                          <p:val>
                                            <p:strVal val="#ppt_x"/>
                                          </p:val>
                                        </p:tav>
                                        <p:tav tm="100000">
                                          <p:val>
                                            <p:strVal val="#ppt_x"/>
                                          </p:val>
                                        </p:tav>
                                      </p:tavLst>
                                    </p:anim>
                                    <p:anim calcmode="lin" valueType="num">
                                      <p:cBhvr additive="base">
                                        <p:cTn id="44" dur="500" fill="hold"/>
                                        <p:tgtEl>
                                          <p:spTgt spid="307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737"/>
                                        </p:tgtEl>
                                        <p:attrNameLst>
                                          <p:attrName>style.visibility</p:attrName>
                                        </p:attrNameLst>
                                      </p:cBhvr>
                                      <p:to>
                                        <p:strVal val="visible"/>
                                      </p:to>
                                    </p:set>
                                    <p:anim calcmode="lin" valueType="num">
                                      <p:cBhvr additive="base">
                                        <p:cTn id="47" dur="500" fill="hold"/>
                                        <p:tgtEl>
                                          <p:spTgt spid="30737"/>
                                        </p:tgtEl>
                                        <p:attrNameLst>
                                          <p:attrName>ppt_x</p:attrName>
                                        </p:attrNameLst>
                                      </p:cBhvr>
                                      <p:tavLst>
                                        <p:tav tm="0">
                                          <p:val>
                                            <p:strVal val="#ppt_x"/>
                                          </p:val>
                                        </p:tav>
                                        <p:tav tm="100000">
                                          <p:val>
                                            <p:strVal val="#ppt_x"/>
                                          </p:val>
                                        </p:tav>
                                      </p:tavLst>
                                    </p:anim>
                                    <p:anim calcmode="lin" valueType="num">
                                      <p:cBhvr additive="base">
                                        <p:cTn id="48" dur="500" fill="hold"/>
                                        <p:tgtEl>
                                          <p:spTgt spid="307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0727"/>
                                        </p:tgtEl>
                                        <p:attrNameLst>
                                          <p:attrName>style.visibility</p:attrName>
                                        </p:attrNameLst>
                                      </p:cBhvr>
                                      <p:to>
                                        <p:strVal val="visible"/>
                                      </p:to>
                                    </p:set>
                                    <p:anim calcmode="lin" valueType="num">
                                      <p:cBhvr additive="base">
                                        <p:cTn id="53" dur="500" fill="hold"/>
                                        <p:tgtEl>
                                          <p:spTgt spid="30727"/>
                                        </p:tgtEl>
                                        <p:attrNameLst>
                                          <p:attrName>ppt_x</p:attrName>
                                        </p:attrNameLst>
                                      </p:cBhvr>
                                      <p:tavLst>
                                        <p:tav tm="0">
                                          <p:val>
                                            <p:strVal val="#ppt_x"/>
                                          </p:val>
                                        </p:tav>
                                        <p:tav tm="100000">
                                          <p:val>
                                            <p:strVal val="#ppt_x"/>
                                          </p:val>
                                        </p:tav>
                                      </p:tavLst>
                                    </p:anim>
                                    <p:anim calcmode="lin" valueType="num">
                                      <p:cBhvr additive="base">
                                        <p:cTn id="5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9" grpId="0" animBg="1"/>
      <p:bldP spid="30750" grpId="0" animBg="1"/>
      <p:bldP spid="30729" grpId="0"/>
      <p:bldP spid="307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l-NL" altLang="en-US" smtClean="0"/>
              <a:t>UNESCO Paris 26-9-2012</a:t>
            </a:r>
            <a:endParaRPr lang="nl-NL" altLang="en-US"/>
          </a:p>
        </p:txBody>
      </p:sp>
      <p:sp>
        <p:nvSpPr>
          <p:cNvPr id="6" name="Slide Number Placeholder 5"/>
          <p:cNvSpPr>
            <a:spLocks noGrp="1"/>
          </p:cNvSpPr>
          <p:nvPr>
            <p:ph type="sldNum" sz="quarter" idx="12"/>
          </p:nvPr>
        </p:nvSpPr>
        <p:spPr/>
        <p:txBody>
          <a:bodyPr/>
          <a:lstStyle/>
          <a:p>
            <a:fld id="{CFC1B520-22C6-40DD-926F-C3943C8771AC}" type="slidenum">
              <a:rPr lang="nl-NL" altLang="en-US"/>
              <a:pPr/>
              <a:t>6</a:t>
            </a:fld>
            <a:endParaRPr lang="nl-NL" altLang="en-US"/>
          </a:p>
        </p:txBody>
      </p:sp>
      <p:sp>
        <p:nvSpPr>
          <p:cNvPr id="704514" name="Rectangle 2"/>
          <p:cNvSpPr>
            <a:spLocks noGrp="1" noChangeArrowheads="1"/>
          </p:cNvSpPr>
          <p:nvPr>
            <p:ph type="title"/>
          </p:nvPr>
        </p:nvSpPr>
        <p:spPr/>
        <p:txBody>
          <a:bodyPr/>
          <a:lstStyle/>
          <a:p>
            <a:r>
              <a:rPr lang="pt-BR"/>
              <a:t>Restrictions</a:t>
            </a:r>
            <a:endParaRPr lang="en-GB"/>
          </a:p>
        </p:txBody>
      </p:sp>
      <p:sp>
        <p:nvSpPr>
          <p:cNvPr id="704515" name="Rectangle 3"/>
          <p:cNvSpPr>
            <a:spLocks noGrp="1" noChangeArrowheads="1"/>
          </p:cNvSpPr>
          <p:nvPr>
            <p:ph type="body" idx="1"/>
          </p:nvPr>
        </p:nvSpPr>
        <p:spPr/>
        <p:txBody>
          <a:bodyPr/>
          <a:lstStyle/>
          <a:p>
            <a:r>
              <a:rPr lang="pt-BR"/>
              <a:t>Stored information</a:t>
            </a:r>
          </a:p>
          <a:p>
            <a:r>
              <a:rPr lang="pt-BR"/>
              <a:t>Communication between people</a:t>
            </a:r>
            <a:endParaRPr lang="en-GB"/>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Tree>
    <p:extLst>
      <p:ext uri="{BB962C8B-B14F-4D97-AF65-F5344CB8AC3E}">
        <p14:creationId xmlns:p14="http://schemas.microsoft.com/office/powerpoint/2010/main" val="1357363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nl-NL" smtClean="0"/>
              <a:t>Global Trends</a:t>
            </a:r>
          </a:p>
        </p:txBody>
      </p:sp>
      <p:sp>
        <p:nvSpPr>
          <p:cNvPr id="44035" name="Tijdelijke aanduiding voor inhoud 2"/>
          <p:cNvSpPr>
            <a:spLocks noGrp="1"/>
          </p:cNvSpPr>
          <p:nvPr>
            <p:ph idx="1"/>
          </p:nvPr>
        </p:nvSpPr>
        <p:spPr/>
        <p:txBody>
          <a:bodyPr/>
          <a:lstStyle/>
          <a:p>
            <a:r>
              <a:rPr lang="nl-NL" dirty="0" err="1" smtClean="0"/>
              <a:t>Originated</a:t>
            </a:r>
            <a:r>
              <a:rPr lang="nl-NL" dirty="0" smtClean="0"/>
              <a:t> in ‘</a:t>
            </a:r>
            <a:r>
              <a:rPr lang="nl-NL" dirty="0" err="1" smtClean="0"/>
              <a:t>industry</a:t>
            </a:r>
            <a:r>
              <a:rPr lang="nl-NL" dirty="0" smtClean="0"/>
              <a:t>’</a:t>
            </a:r>
          </a:p>
          <a:p>
            <a:r>
              <a:rPr lang="nl-NL" dirty="0" smtClean="0"/>
              <a:t>Went </a:t>
            </a:r>
            <a:r>
              <a:rPr lang="nl-NL" dirty="0" err="1" smtClean="0"/>
              <a:t>into</a:t>
            </a:r>
            <a:r>
              <a:rPr lang="nl-NL" dirty="0" smtClean="0"/>
              <a:t> (school) </a:t>
            </a:r>
            <a:r>
              <a:rPr lang="nl-NL" dirty="0" err="1" smtClean="0"/>
              <a:t>libraries</a:t>
            </a:r>
            <a:endParaRPr lang="nl-NL" dirty="0" smtClean="0"/>
          </a:p>
          <a:p>
            <a:r>
              <a:rPr lang="nl-NL" dirty="0" err="1" smtClean="0"/>
              <a:t>Differentiation</a:t>
            </a:r>
            <a:r>
              <a:rPr lang="nl-NL" dirty="0" smtClean="0"/>
              <a:t> of concept</a:t>
            </a:r>
          </a:p>
          <a:p>
            <a:r>
              <a:rPr lang="nl-NL" dirty="0" err="1"/>
              <a:t>Confusing</a:t>
            </a:r>
            <a:r>
              <a:rPr lang="nl-NL" dirty="0"/>
              <a:t> </a:t>
            </a:r>
            <a:r>
              <a:rPr lang="nl-NL" dirty="0" err="1"/>
              <a:t>variety</a:t>
            </a:r>
            <a:r>
              <a:rPr lang="nl-NL" dirty="0"/>
              <a:t> of ´</a:t>
            </a:r>
            <a:r>
              <a:rPr lang="nl-NL" dirty="0" err="1"/>
              <a:t>terms</a:t>
            </a:r>
            <a:endParaRPr lang="nl-NL" dirty="0"/>
          </a:p>
          <a:p>
            <a:r>
              <a:rPr lang="nl-NL" dirty="0" smtClean="0"/>
              <a:t>Is </a:t>
            </a:r>
            <a:r>
              <a:rPr lang="nl-NL" dirty="0" err="1" smtClean="0"/>
              <a:t>still</a:t>
            </a:r>
            <a:r>
              <a:rPr lang="nl-NL" dirty="0" smtClean="0"/>
              <a:t> </a:t>
            </a:r>
            <a:r>
              <a:rPr lang="nl-NL" dirty="0" err="1" smtClean="0"/>
              <a:t>there</a:t>
            </a:r>
            <a:r>
              <a:rPr lang="nl-NL" dirty="0" smtClean="0"/>
              <a:t>, more </a:t>
            </a:r>
            <a:r>
              <a:rPr lang="nl-NL" dirty="0" err="1" smtClean="0"/>
              <a:t>and</a:t>
            </a:r>
            <a:r>
              <a:rPr lang="nl-NL" dirty="0" smtClean="0"/>
              <a:t> more ´</a:t>
            </a:r>
            <a:r>
              <a:rPr lang="nl-NL" dirty="0" err="1" smtClean="0"/>
              <a:t>integrated</a:t>
            </a:r>
            <a:r>
              <a:rPr lang="nl-NL" dirty="0" smtClean="0"/>
              <a:t>´</a:t>
            </a:r>
          </a:p>
          <a:p>
            <a:r>
              <a:rPr lang="nl-NL" dirty="0" smtClean="0"/>
              <a:t>But </a:t>
            </a:r>
            <a:r>
              <a:rPr lang="nl-NL" dirty="0" err="1" smtClean="0"/>
              <a:t>still</a:t>
            </a:r>
            <a:r>
              <a:rPr lang="nl-NL" dirty="0" smtClean="0"/>
              <a:t>:		</a:t>
            </a:r>
          </a:p>
          <a:p>
            <a:pPr lvl="1"/>
            <a:r>
              <a:rPr lang="nl-NL" dirty="0" err="1"/>
              <a:t>L</a:t>
            </a:r>
            <a:r>
              <a:rPr lang="nl-NL" dirty="0" err="1" smtClean="0"/>
              <a:t>ack</a:t>
            </a:r>
            <a:r>
              <a:rPr lang="nl-NL" dirty="0" smtClean="0"/>
              <a:t> of interest of ‘management’</a:t>
            </a:r>
          </a:p>
          <a:p>
            <a:pPr lvl="1"/>
            <a:r>
              <a:rPr lang="nl-NL" dirty="0" err="1" smtClean="0"/>
              <a:t>Reluctance</a:t>
            </a:r>
            <a:r>
              <a:rPr lang="nl-NL" dirty="0" smtClean="0"/>
              <a:t> of ‘</a:t>
            </a:r>
            <a:r>
              <a:rPr lang="nl-NL" dirty="0" err="1" smtClean="0"/>
              <a:t>teachers</a:t>
            </a:r>
            <a:r>
              <a:rPr lang="nl-NL" dirty="0" smtClean="0"/>
              <a:t>’ </a:t>
            </a:r>
          </a:p>
          <a:p>
            <a:endParaRPr lang="nl-NL" dirty="0" smtClean="0"/>
          </a:p>
        </p:txBody>
      </p:sp>
      <p:sp>
        <p:nvSpPr>
          <p:cNvPr id="44036" name="Tijdelijke aanduiding voor datum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smtClean="0">
                <a:latin typeface="Verdana" pitchFamily="34" charset="0"/>
              </a:rPr>
              <a:t>©akb</a:t>
            </a:r>
            <a:endParaRPr lang="nl-NL" altLang="en-US">
              <a:latin typeface="Verdana" pitchFamily="34" charset="0"/>
            </a:endParaRPr>
          </a:p>
        </p:txBody>
      </p:sp>
      <p:sp>
        <p:nvSpPr>
          <p:cNvPr id="44037"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nl-NL" altLang="en-US" smtClean="0"/>
              <a:t>UNESCO Paris 26-9-2012</a:t>
            </a:r>
          </a:p>
        </p:txBody>
      </p:sp>
      <p:sp>
        <p:nvSpPr>
          <p:cNvPr id="2" name="Tijdelijke aanduiding voor dianummer 1"/>
          <p:cNvSpPr>
            <a:spLocks noGrp="1"/>
          </p:cNvSpPr>
          <p:nvPr>
            <p:ph type="sldNum" sz="quarter" idx="12"/>
          </p:nvPr>
        </p:nvSpPr>
        <p:spPr/>
        <p:txBody>
          <a:bodyPr/>
          <a:lstStyle/>
          <a:p>
            <a:fld id="{0A4DDDE3-0DEC-464D-AAB3-ED34EC8160A6}" type="slidenum">
              <a:rPr lang="nl-NL" altLang="en-US" smtClean="0"/>
              <a:pPr/>
              <a:t>60</a:t>
            </a:fld>
            <a:endParaRPr lang="nl-NL" altLang="en-US"/>
          </a:p>
        </p:txBody>
      </p:sp>
    </p:spTree>
    <p:extLst>
      <p:ext uri="{BB962C8B-B14F-4D97-AF65-F5344CB8AC3E}">
        <p14:creationId xmlns:p14="http://schemas.microsoft.com/office/powerpoint/2010/main" val="1046023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datum 3"/>
          <p:cNvSpPr>
            <a:spLocks noGrp="1"/>
          </p:cNvSpPr>
          <p:nvPr>
            <p:ph type="dt" sz="half" idx="10"/>
          </p:nvPr>
        </p:nvSpPr>
        <p:spPr/>
        <p:txBody>
          <a:bodyPr/>
          <a:lstStyle/>
          <a:p>
            <a:pPr>
              <a:defRPr/>
            </a:pPr>
            <a:r>
              <a:rPr lang="nl-NL" smtClean="0"/>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smtClean="0"/>
              <a:t>UNESCO Paris 26-9-2012</a:t>
            </a:r>
            <a:endParaRPr lang="nl-NL" altLang="en-US"/>
          </a:p>
        </p:txBody>
      </p:sp>
      <p:sp>
        <p:nvSpPr>
          <p:cNvPr id="6" name="Tijdelijke aanduiding voor dianummer 5"/>
          <p:cNvSpPr>
            <a:spLocks noGrp="1"/>
          </p:cNvSpPr>
          <p:nvPr>
            <p:ph type="sldNum" sz="quarter" idx="12"/>
          </p:nvPr>
        </p:nvSpPr>
        <p:spPr/>
        <p:txBody>
          <a:bodyPr/>
          <a:lstStyle/>
          <a:p>
            <a:fld id="{0A4DDDE3-0DEC-464D-AAB3-ED34EC8160A6}" type="slidenum">
              <a:rPr lang="nl-NL" altLang="en-US" smtClean="0"/>
              <a:pPr/>
              <a:t>61</a:t>
            </a:fld>
            <a:endParaRPr lang="nl-NL" altLang="en-US"/>
          </a:p>
        </p:txBody>
      </p:sp>
      <p:sp>
        <p:nvSpPr>
          <p:cNvPr id="8" name="Tijdelijke aanduiding voor inhoud 7"/>
          <p:cNvSpPr>
            <a:spLocks noGrp="1"/>
          </p:cNvSpPr>
          <p:nvPr>
            <p:ph idx="1"/>
          </p:nvPr>
        </p:nvSpPr>
        <p:spPr/>
        <p:txBody>
          <a:bodyPr/>
          <a:lstStyle/>
          <a:p>
            <a:endParaRPr lang="nl-NL" dirty="0"/>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04800"/>
            <a:ext cx="4209143" cy="6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881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nl-NL" dirty="0" err="1" smtClean="0"/>
              <a:t>Thank</a:t>
            </a:r>
            <a:r>
              <a:rPr lang="nl-NL" dirty="0" smtClean="0"/>
              <a:t> </a:t>
            </a:r>
            <a:r>
              <a:rPr lang="nl-NL" dirty="0" err="1" smtClean="0"/>
              <a:t>you</a:t>
            </a:r>
            <a:endParaRPr lang="nl-NL" dirty="0" smtClean="0"/>
          </a:p>
        </p:txBody>
      </p:sp>
      <p:sp>
        <p:nvSpPr>
          <p:cNvPr id="55299" name="Rectangle 3"/>
          <p:cNvSpPr>
            <a:spLocks noGrp="1" noChangeArrowheads="1"/>
          </p:cNvSpPr>
          <p:nvPr>
            <p:ph idx="1"/>
          </p:nvPr>
        </p:nvSpPr>
        <p:spPr/>
        <p:txBody>
          <a:bodyPr/>
          <a:lstStyle/>
          <a:p>
            <a:pPr marL="0" indent="0">
              <a:buNone/>
            </a:pPr>
            <a:r>
              <a:rPr lang="nl-NL" sz="4200" b="1" dirty="0" err="1" smtClean="0">
                <a:solidFill>
                  <a:schemeClr val="tx2"/>
                </a:solidFill>
                <a:latin typeface="+mj-lt"/>
                <a:ea typeface="+mj-ea"/>
                <a:cs typeface="+mj-cs"/>
              </a:rPr>
              <a:t>Reactions</a:t>
            </a:r>
            <a:r>
              <a:rPr lang="nl-NL" sz="4200" b="1" dirty="0" smtClean="0">
                <a:solidFill>
                  <a:schemeClr val="tx2"/>
                </a:solidFill>
                <a:latin typeface="+mj-lt"/>
                <a:ea typeface="+mj-ea"/>
                <a:cs typeface="+mj-cs"/>
              </a:rPr>
              <a:t>:</a:t>
            </a:r>
            <a:endParaRPr lang="nl-NL" sz="4200" b="1" dirty="0">
              <a:solidFill>
                <a:schemeClr val="tx2"/>
              </a:solidFill>
              <a:latin typeface="+mj-lt"/>
              <a:ea typeface="+mj-ea"/>
              <a:cs typeface="+mj-cs"/>
              <a:hlinkClick r:id="rId3"/>
            </a:endParaRPr>
          </a:p>
          <a:p>
            <a:r>
              <a:rPr lang="nl-NL" dirty="0" smtClean="0">
                <a:hlinkClick r:id="rId3"/>
              </a:rPr>
              <a:t>albertkb@gmail.com</a:t>
            </a:r>
            <a:r>
              <a:rPr lang="nl-NL" dirty="0" smtClean="0"/>
              <a:t> </a:t>
            </a:r>
          </a:p>
          <a:p>
            <a:r>
              <a:rPr lang="nl-NL" dirty="0" smtClean="0">
                <a:hlinkClick r:id="rId4"/>
              </a:rPr>
              <a:t>albertkb.nl</a:t>
            </a:r>
            <a:endParaRPr lang="nl-NL" dirty="0" smtClean="0"/>
          </a:p>
          <a:p>
            <a:endParaRPr lang="nl-NL" dirty="0" smtClean="0"/>
          </a:p>
          <a:p>
            <a:endParaRPr lang="nl-NL" dirty="0" smtClean="0"/>
          </a:p>
          <a:p>
            <a:pPr lvl="2"/>
            <a:endParaRPr lang="nl-NL" dirty="0" smtClean="0"/>
          </a:p>
          <a:p>
            <a:endParaRPr lang="nl-NL" dirty="0" smtClean="0"/>
          </a:p>
        </p:txBody>
      </p:sp>
      <p:pic>
        <p:nvPicPr>
          <p:cNvPr id="553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8650" y="2286000"/>
            <a:ext cx="225425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Tijdelijke aanduiding voor datum 1"/>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mtClean="0">
                <a:latin typeface="Verdana" panose="020B0604030504040204" pitchFamily="34" charset="0"/>
              </a:rPr>
              <a:t>©akb</a:t>
            </a:r>
            <a:endParaRPr lang="nl-NL" altLang="en-US">
              <a:latin typeface="Verdana" panose="020B0604030504040204" pitchFamily="34" charset="0"/>
            </a:endParaRPr>
          </a:p>
        </p:txBody>
      </p:sp>
      <p:sp>
        <p:nvSpPr>
          <p:cNvPr id="55302" name="Tijdelijke aanduiding voor voettekst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smtClean="0"/>
              <a:t>UNESCO Paris 26-9-2012</a:t>
            </a:r>
            <a:endParaRPr lang="nl-NL" altLang="en-US"/>
          </a:p>
        </p:txBody>
      </p:sp>
      <p:sp>
        <p:nvSpPr>
          <p:cNvPr id="55303" name="Tijdelijke aanduiding voor dianummer 1"/>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E05039-20B5-4864-8FBC-9F176D164631}" type="slidenum">
              <a:rPr lang="nl-NL" altLang="en-US"/>
              <a:pPr/>
              <a:t>62</a:t>
            </a:fld>
            <a:endParaRPr lang="nl-NL" altLang="en-US"/>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1738" y="3590925"/>
            <a:ext cx="3095625" cy="23526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l-NL" altLang="en-US" smtClean="0"/>
              <a:t>UNESCO Paris 26-9-2012</a:t>
            </a:r>
            <a:endParaRPr lang="nl-NL" altLang="en-US"/>
          </a:p>
        </p:txBody>
      </p:sp>
      <p:sp>
        <p:nvSpPr>
          <p:cNvPr id="6" name="Slide Number Placeholder 5"/>
          <p:cNvSpPr>
            <a:spLocks noGrp="1"/>
          </p:cNvSpPr>
          <p:nvPr>
            <p:ph type="sldNum" sz="quarter" idx="12"/>
          </p:nvPr>
        </p:nvSpPr>
        <p:spPr/>
        <p:txBody>
          <a:bodyPr/>
          <a:lstStyle/>
          <a:p>
            <a:fld id="{0F52233E-B5F0-49AE-A429-2B0FAEF6AF50}" type="slidenum">
              <a:rPr lang="nl-NL" altLang="en-US"/>
              <a:pPr/>
              <a:t>7</a:t>
            </a:fld>
            <a:endParaRPr lang="nl-NL" altLang="en-US"/>
          </a:p>
        </p:txBody>
      </p:sp>
      <p:sp>
        <p:nvSpPr>
          <p:cNvPr id="707586" name="Rectangle 2"/>
          <p:cNvSpPr>
            <a:spLocks noGrp="1" noChangeArrowheads="1"/>
          </p:cNvSpPr>
          <p:nvPr>
            <p:ph type="title"/>
          </p:nvPr>
        </p:nvSpPr>
        <p:spPr>
          <a:xfrm>
            <a:off x="457200" y="811213"/>
            <a:ext cx="8229600" cy="606425"/>
          </a:xfrm>
        </p:spPr>
        <p:txBody>
          <a:bodyPr/>
          <a:lstStyle/>
          <a:p>
            <a:r>
              <a:rPr lang="en-GB"/>
              <a:t>Three levels:</a:t>
            </a:r>
          </a:p>
        </p:txBody>
      </p:sp>
      <p:sp>
        <p:nvSpPr>
          <p:cNvPr id="707587" name="Rectangle 3"/>
          <p:cNvSpPr>
            <a:spLocks noGrp="1" noChangeArrowheads="1"/>
          </p:cNvSpPr>
          <p:nvPr>
            <p:ph type="body" idx="1"/>
          </p:nvPr>
        </p:nvSpPr>
        <p:spPr/>
        <p:txBody>
          <a:bodyPr/>
          <a:lstStyle/>
          <a:p>
            <a:r>
              <a:rPr lang="en-GB" dirty="0"/>
              <a:t>Macro = </a:t>
            </a:r>
            <a:r>
              <a:rPr lang="en-GB" dirty="0" smtClean="0"/>
              <a:t>‘World’ society </a:t>
            </a:r>
            <a:r>
              <a:rPr lang="en-GB" dirty="0"/>
              <a:t>as a whole</a:t>
            </a:r>
          </a:p>
          <a:p>
            <a:r>
              <a:rPr lang="en-GB" dirty="0" err="1"/>
              <a:t>Meso</a:t>
            </a:r>
            <a:r>
              <a:rPr lang="en-GB" dirty="0"/>
              <a:t>  = </a:t>
            </a:r>
            <a:r>
              <a:rPr lang="en-GB" dirty="0" smtClean="0"/>
              <a:t>Organisational </a:t>
            </a:r>
          </a:p>
          <a:p>
            <a:r>
              <a:rPr lang="en-GB" dirty="0" smtClean="0"/>
              <a:t>Micro  </a:t>
            </a:r>
            <a:r>
              <a:rPr lang="en-GB" dirty="0"/>
              <a:t>= </a:t>
            </a:r>
            <a:r>
              <a:rPr lang="en-GB" dirty="0" smtClean="0"/>
              <a:t>Individual </a:t>
            </a:r>
            <a:endParaRPr lang="en-GB" dirty="0"/>
          </a:p>
          <a:p>
            <a:pPr>
              <a:buFont typeface="Wingdings" panose="05000000000000000000" pitchFamily="2" charset="2"/>
              <a:buNone/>
            </a:pPr>
            <a:r>
              <a:rPr lang="en-GB" dirty="0">
                <a:sym typeface="Wingdings" panose="05000000000000000000" pitchFamily="2" charset="2"/>
              </a:rPr>
              <a:t>				 </a:t>
            </a:r>
            <a:r>
              <a:rPr lang="en-GB" dirty="0" smtClean="0">
                <a:sym typeface="Wingdings" panose="05000000000000000000" pitchFamily="2" charset="2"/>
              </a:rPr>
              <a:t>private, professional</a:t>
            </a:r>
            <a:endParaRPr lang="en-GB" dirty="0">
              <a:sym typeface="Wingdings" panose="05000000000000000000" pitchFamily="2" charset="2"/>
            </a:endParaRP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Tree>
    <p:extLst>
      <p:ext uri="{BB962C8B-B14F-4D97-AF65-F5344CB8AC3E}">
        <p14:creationId xmlns:p14="http://schemas.microsoft.com/office/powerpoint/2010/main" val="424794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l-NL" altLang="en-US" smtClean="0"/>
              <a:t>UNESCO Paris 26-9-2012</a:t>
            </a:r>
            <a:endParaRPr lang="nl-NL" altLang="en-US"/>
          </a:p>
        </p:txBody>
      </p:sp>
      <p:sp>
        <p:nvSpPr>
          <p:cNvPr id="6" name="Slide Number Placeholder 5"/>
          <p:cNvSpPr>
            <a:spLocks noGrp="1"/>
          </p:cNvSpPr>
          <p:nvPr>
            <p:ph type="sldNum" sz="quarter" idx="12"/>
          </p:nvPr>
        </p:nvSpPr>
        <p:spPr/>
        <p:txBody>
          <a:bodyPr/>
          <a:lstStyle/>
          <a:p>
            <a:fld id="{5FD35A35-345C-4713-875A-91F9BB1200C4}" type="slidenum">
              <a:rPr lang="nl-NL" altLang="en-US"/>
              <a:pPr/>
              <a:t>8</a:t>
            </a:fld>
            <a:endParaRPr lang="nl-NL" altLang="en-US"/>
          </a:p>
        </p:txBody>
      </p:sp>
      <p:sp>
        <p:nvSpPr>
          <p:cNvPr id="706562" name="Rectangle 2"/>
          <p:cNvSpPr>
            <a:spLocks noGrp="1" noChangeArrowheads="1"/>
          </p:cNvSpPr>
          <p:nvPr>
            <p:ph type="title"/>
          </p:nvPr>
        </p:nvSpPr>
        <p:spPr>
          <a:xfrm>
            <a:off x="457200" y="811213"/>
            <a:ext cx="8229600" cy="606425"/>
          </a:xfrm>
        </p:spPr>
        <p:txBody>
          <a:bodyPr/>
          <a:lstStyle/>
          <a:p>
            <a:r>
              <a:rPr lang="en-GB"/>
              <a:t>Informatisation of society</a:t>
            </a:r>
          </a:p>
        </p:txBody>
      </p:sp>
      <p:sp>
        <p:nvSpPr>
          <p:cNvPr id="706563" name="Rectangle 3"/>
          <p:cNvSpPr>
            <a:spLocks noGrp="1" noChangeArrowheads="1"/>
          </p:cNvSpPr>
          <p:nvPr>
            <p:ph type="body" idx="1"/>
          </p:nvPr>
        </p:nvSpPr>
        <p:spPr/>
        <p:txBody>
          <a:bodyPr/>
          <a:lstStyle/>
          <a:p>
            <a:pPr marL="0" indent="0">
              <a:buFont typeface="Wingdings" panose="05000000000000000000" pitchFamily="2" charset="2"/>
              <a:buNone/>
            </a:pPr>
            <a:r>
              <a:rPr lang="en-GB" sz="3400">
                <a:latin typeface="Verdana" panose="020B0604030504040204" pitchFamily="34" charset="0"/>
              </a:rPr>
              <a:t>…</a:t>
            </a:r>
            <a:r>
              <a:rPr lang="en-GB" sz="3400"/>
              <a:t>theoretical perspective for the process in which information is becoming the dominant production factor in society </a:t>
            </a:r>
            <a:endParaRPr lang="en-GB"/>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Tree>
    <p:extLst>
      <p:ext uri="{BB962C8B-B14F-4D97-AF65-F5344CB8AC3E}">
        <p14:creationId xmlns:p14="http://schemas.microsoft.com/office/powerpoint/2010/main" val="278952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l-NL" altLang="en-US" smtClean="0"/>
              <a:t>UNESCO Paris 26-9-2012</a:t>
            </a:r>
            <a:endParaRPr lang="nl-NL" altLang="en-US"/>
          </a:p>
        </p:txBody>
      </p:sp>
      <p:sp>
        <p:nvSpPr>
          <p:cNvPr id="6" name="Slide Number Placeholder 5"/>
          <p:cNvSpPr>
            <a:spLocks noGrp="1"/>
          </p:cNvSpPr>
          <p:nvPr>
            <p:ph type="sldNum" sz="quarter" idx="12"/>
          </p:nvPr>
        </p:nvSpPr>
        <p:spPr/>
        <p:txBody>
          <a:bodyPr/>
          <a:lstStyle/>
          <a:p>
            <a:fld id="{714566A4-294F-44BE-96B7-DF62B1C0AB7E}" type="slidenum">
              <a:rPr lang="nl-NL" altLang="en-US"/>
              <a:pPr/>
              <a:t>9</a:t>
            </a:fld>
            <a:endParaRPr lang="nl-NL" altLang="en-US"/>
          </a:p>
        </p:txBody>
      </p:sp>
      <p:sp>
        <p:nvSpPr>
          <p:cNvPr id="708610" name="Rectangle 2"/>
          <p:cNvSpPr>
            <a:spLocks noGrp="1" noChangeArrowheads="1"/>
          </p:cNvSpPr>
          <p:nvPr>
            <p:ph type="title"/>
          </p:nvPr>
        </p:nvSpPr>
        <p:spPr>
          <a:xfrm>
            <a:off x="381000" y="0"/>
            <a:ext cx="8763000" cy="1104900"/>
          </a:xfrm>
          <a:noFill/>
          <a:ln/>
        </p:spPr>
        <p:txBody>
          <a:bodyPr lIns="92075" tIns="46038" rIns="92075" bIns="46038" anchor="b"/>
          <a:lstStyle/>
          <a:p>
            <a:r>
              <a:rPr lang="en-GB"/>
              <a:t>Informatisation paradigm</a:t>
            </a:r>
          </a:p>
        </p:txBody>
      </p:sp>
      <p:sp>
        <p:nvSpPr>
          <p:cNvPr id="708611" name="Rectangle 3"/>
          <p:cNvSpPr>
            <a:spLocks noGrp="1" noChangeArrowheads="1"/>
          </p:cNvSpPr>
          <p:nvPr>
            <p:ph type="body" idx="1"/>
          </p:nvPr>
        </p:nvSpPr>
        <p:spPr>
          <a:noFill/>
          <a:ln/>
        </p:spPr>
        <p:txBody>
          <a:bodyPr lIns="92075" tIns="46038" rIns="92075" bIns="46038"/>
          <a:lstStyle/>
          <a:p>
            <a:pPr>
              <a:buFont typeface="Wingdings" panose="05000000000000000000" pitchFamily="2" charset="2"/>
              <a:buNone/>
            </a:pPr>
            <a:r>
              <a:rPr lang="en-GB"/>
              <a:t>Based on:</a:t>
            </a:r>
          </a:p>
          <a:p>
            <a:r>
              <a:rPr lang="en-GB"/>
              <a:t>Sociological perspective </a:t>
            </a:r>
          </a:p>
          <a:p>
            <a:pPr lvl="1"/>
            <a:r>
              <a:rPr lang="en-GB">
                <a:sym typeface="Wingdings" panose="05000000000000000000" pitchFamily="2" charset="2"/>
              </a:rPr>
              <a:t>long term development</a:t>
            </a:r>
            <a:endParaRPr lang="pt-BR">
              <a:sym typeface="Wingdings" panose="05000000000000000000" pitchFamily="2" charset="2"/>
            </a:endParaRPr>
          </a:p>
          <a:p>
            <a:pPr lvl="1">
              <a:buFont typeface="Wingdings" panose="05000000000000000000" pitchFamily="2" charset="2"/>
              <a:buNone/>
            </a:pPr>
            <a:r>
              <a:rPr lang="en-GB"/>
              <a:t> </a:t>
            </a:r>
            <a:r>
              <a:rPr lang="en-GB">
                <a:sym typeface="Wingdings" panose="05000000000000000000" pitchFamily="2" charset="2"/>
              </a:rPr>
              <a:t>		</a:t>
            </a:r>
            <a:r>
              <a:rPr lang="en-GB"/>
              <a:t>Civilizing process  </a:t>
            </a:r>
          </a:p>
          <a:p>
            <a:pPr lvl="1"/>
            <a:r>
              <a:rPr lang="en-GB">
                <a:cs typeface="Times New Roman" panose="02020603050405020304" pitchFamily="18" charset="0"/>
              </a:rPr>
              <a:t>discontinuous change</a:t>
            </a:r>
            <a:endParaRPr lang="en-GB" sz="3000"/>
          </a:p>
          <a:p>
            <a:pPr lvl="1">
              <a:buFont typeface="Wingdings" panose="05000000000000000000" pitchFamily="2" charset="2"/>
              <a:buNone/>
            </a:pPr>
            <a:r>
              <a:rPr lang="en-GB" sz="3000">
                <a:sym typeface="Wingdings" panose="05000000000000000000" pitchFamily="2" charset="2"/>
              </a:rPr>
              <a:t>		</a:t>
            </a:r>
            <a:r>
              <a:rPr lang="en-GB" sz="2200">
                <a:sym typeface="Wingdings" panose="05000000000000000000" pitchFamily="2" charset="2"/>
              </a:rPr>
              <a:t></a:t>
            </a:r>
            <a:r>
              <a:rPr lang="en-GB" sz="2200">
                <a:latin typeface="Verdana" panose="020B0604030504040204" pitchFamily="34" charset="0"/>
                <a:sym typeface="Wingdings" panose="05000000000000000000" pitchFamily="2" charset="2"/>
              </a:rPr>
              <a:t>’</a:t>
            </a:r>
            <a:r>
              <a:rPr lang="pt-BR"/>
              <a:t>Revolutions</a:t>
            </a:r>
            <a:r>
              <a:rPr lang="pt-BR">
                <a:latin typeface="Verdana" panose="020B0604030504040204" pitchFamily="34" charset="0"/>
              </a:rPr>
              <a:t>’</a:t>
            </a:r>
            <a:r>
              <a:rPr lang="en-GB"/>
              <a:t> </a:t>
            </a:r>
          </a:p>
          <a:p>
            <a:r>
              <a:rPr lang="en-GB"/>
              <a:t>Information Science perspective</a:t>
            </a:r>
          </a:p>
          <a:p>
            <a:endParaRPr lang="en-GB"/>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Tree>
    <p:extLst>
      <p:ext uri="{BB962C8B-B14F-4D97-AF65-F5344CB8AC3E}">
        <p14:creationId xmlns:p14="http://schemas.microsoft.com/office/powerpoint/2010/main" val="76145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IenO-03">
  <a:themeElements>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IenO-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enO-03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IenO-03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IenO-03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IenO-03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IenO-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enO-03">
  <a:themeElements>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IenO-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enO-03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IenO-03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IenO-03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IenO-03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IenO-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27268</TotalTime>
  <Words>4029</Words>
  <Application>Microsoft Office PowerPoint</Application>
  <PresentationFormat>Diavoorstelling (4:3)</PresentationFormat>
  <Paragraphs>775</Paragraphs>
  <Slides>62</Slides>
  <Notes>62</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62</vt:i4>
      </vt:variant>
    </vt:vector>
  </HeadingPairs>
  <TitlesOfParts>
    <vt:vector size="66" baseType="lpstr">
      <vt:lpstr>IenO-03</vt:lpstr>
      <vt:lpstr>Kantoorthema</vt:lpstr>
      <vt:lpstr>1_IenO-03</vt:lpstr>
      <vt:lpstr>Document</vt:lpstr>
      <vt:lpstr>(M)IL And Its Kind</vt:lpstr>
      <vt:lpstr>PowerPoint-presentatie</vt:lpstr>
      <vt:lpstr>Content</vt:lpstr>
      <vt:lpstr>Information Science</vt:lpstr>
      <vt:lpstr>Aspects</vt:lpstr>
      <vt:lpstr>Restrictions</vt:lpstr>
      <vt:lpstr>Three levels:</vt:lpstr>
      <vt:lpstr>Informatisation of society</vt:lpstr>
      <vt:lpstr>Informatisation paradigm</vt:lpstr>
      <vt:lpstr>Informatisation process</vt:lpstr>
      <vt:lpstr>Information continuum</vt:lpstr>
      <vt:lpstr>Information cycle</vt:lpstr>
      <vt:lpstr>Knowledge growth</vt:lpstr>
      <vt:lpstr>PowerPoint-presentatie</vt:lpstr>
      <vt:lpstr>Shannon &amp; Weaver (1948)</vt:lpstr>
      <vt:lpstr>To survive, relax, develop etc.</vt:lpstr>
      <vt:lpstr>Information Space</vt:lpstr>
      <vt:lpstr>Personal information space</vt:lpstr>
      <vt:lpstr>Barriers</vt:lpstr>
      <vt:lpstr>‘Survival of the Fittest’</vt:lpstr>
      <vt:lpstr>Effects for people</vt:lpstr>
      <vt:lpstr>21st century</vt:lpstr>
      <vt:lpstr>In how many clouds?</vt:lpstr>
      <vt:lpstr> </vt:lpstr>
      <vt:lpstr>Facebook Party in Haren </vt:lpstr>
      <vt:lpstr>PowerPoint-presentatie</vt:lpstr>
      <vt:lpstr>Information literacy</vt:lpstr>
      <vt:lpstr>First time mentioned</vt:lpstr>
      <vt:lpstr>PowerPoint-presentatie</vt:lpstr>
      <vt:lpstr>American Library Association (1989)</vt:lpstr>
      <vt:lpstr>Further</vt:lpstr>
      <vt:lpstr>Information Rich - Poor</vt:lpstr>
      <vt:lpstr>Involvement </vt:lpstr>
      <vt:lpstr>Aspects</vt:lpstr>
      <vt:lpstr>Process</vt:lpstr>
      <vt:lpstr>SCONUL 7 pillars of information literacy</vt:lpstr>
      <vt:lpstr>Related terms</vt:lpstr>
      <vt:lpstr>Harris &amp; Hodges (1995)</vt:lpstr>
      <vt:lpstr>More …         </vt:lpstr>
      <vt:lpstr>Recently found</vt:lpstr>
      <vt:lpstr>Dutch Council for Culture</vt:lpstr>
      <vt:lpstr>IL and Media Literacy </vt:lpstr>
      <vt:lpstr>Definition</vt:lpstr>
      <vt:lpstr>Umbrella  concept</vt:lpstr>
      <vt:lpstr>Umbrella  concept</vt:lpstr>
      <vt:lpstr>3 concepts</vt:lpstr>
      <vt:lpstr>Information inequality</vt:lpstr>
      <vt:lpstr>PowerPoint-presentatie</vt:lpstr>
      <vt:lpstr>So far ‘MIL’ </vt:lpstr>
      <vt:lpstr>How: by learning</vt:lpstr>
      <vt:lpstr>Becoming information literate</vt:lpstr>
      <vt:lpstr>In each subject attention for:</vt:lpstr>
      <vt:lpstr>+</vt:lpstr>
      <vt:lpstr>Learning Line &amp; Moments</vt:lpstr>
      <vt:lpstr>Information Literacy Continum</vt:lpstr>
      <vt:lpstr>PowerPoint-presentatie</vt:lpstr>
      <vt:lpstr>Towards becoming MIL</vt:lpstr>
      <vt:lpstr>Via Assessments </vt:lpstr>
      <vt:lpstr>How?</vt:lpstr>
      <vt:lpstr>Global Trends</vt:lpstr>
      <vt:lpstr>PowerPoint-presentatie</vt:lpstr>
      <vt:lpstr>Thank you</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Informatievaardigheden Mediastudies Research Seminar  3 februari 2004</dc:title>
  <dc:creator>Albert K. Boekhorst</dc:creator>
  <cp:lastModifiedBy>Albert K. Boekhorst</cp:lastModifiedBy>
  <cp:revision>221</cp:revision>
  <dcterms:created xsi:type="dcterms:W3CDTF">2004-02-02T11:57:25Z</dcterms:created>
  <dcterms:modified xsi:type="dcterms:W3CDTF">2012-09-26T20:24:52Z</dcterms:modified>
</cp:coreProperties>
</file>